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1.xml" ContentType="application/vnd.openxmlformats-officedocument.presentationml.tags+xml"/>
  <Override PartName="/ppt/tags/tag52.xml" ContentType="application/vnd.openxmlformats-officedocument.presentationml.tags+xml"/>
  <Override PartName="/ppt/notesSlides/notesSlide1.xml" ContentType="application/vnd.openxmlformats-officedocument.presentationml.notesSlide+xml"/>
  <Override PartName="/ppt/tags/tag53.xml" ContentType="application/vnd.openxmlformats-officedocument.presentationml.tags+xml"/>
  <Override PartName="/ppt/notesSlides/notesSlide2.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3.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4.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notesSlides/notesSlide6.xml" ContentType="application/vnd.openxmlformats-officedocument.presentationml.notesSlide+xml"/>
  <Override PartName="/ppt/charts/chart7.xml" ContentType="application/vnd.openxmlformats-officedocument.drawingml.chart+xml"/>
  <Override PartName="/ppt/tags/tag283.xml" ContentType="application/vnd.openxmlformats-officedocument.presentationml.tags+xml"/>
  <Override PartName="/ppt/notesSlides/notesSlide7.xml" ContentType="application/vnd.openxmlformats-officedocument.presentationml.notesSlide+xml"/>
  <Override PartName="/ppt/tags/tag284.xml" ContentType="application/vnd.openxmlformats-officedocument.presentationml.tags+xml"/>
  <Override PartName="/ppt/notesSlides/notesSlide8.xml" ContentType="application/vnd.openxmlformats-officedocument.presentationml.notesSlide+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notesSlides/notesSlide9.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notesSlides/notesSlide10.xml" ContentType="application/vnd.openxmlformats-officedocument.presentationml.notesSlide+xml"/>
  <Override PartName="/ppt/charts/chart15.xml" ContentType="application/vnd.openxmlformats-officedocument.drawingml.chart+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notesSlides/notesSlide11.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tags/tag430.xml" ContentType="application/vnd.openxmlformats-officedocument.presentationml.tags+xml"/>
  <Override PartName="/ppt/notesSlides/notesSlide12.xml" ContentType="application/vnd.openxmlformats-officedocument.presentationml.notesSlide+xml"/>
  <Override PartName="/ppt/tags/tag431.xml" ContentType="application/vnd.openxmlformats-officedocument.presentationml.tags+xml"/>
  <Override PartName="/ppt/notesSlides/notesSlide13.xml" ContentType="application/vnd.openxmlformats-officedocument.presentationml.notesSlide+xml"/>
  <Override PartName="/ppt/tags/tag432.xml" ContentType="application/vnd.openxmlformats-officedocument.presentationml.tags+xml"/>
  <Override PartName="/ppt/notesSlides/notesSlide14.xml" ContentType="application/vnd.openxmlformats-officedocument.presentationml.notesSlide+xml"/>
  <Override PartName="/ppt/tags/tag433.xml" ContentType="application/vnd.openxmlformats-officedocument.presentationml.tags+xml"/>
  <Override PartName="/ppt/notesSlides/notesSlide15.xml" ContentType="application/vnd.openxmlformats-officedocument.presentationml.notesSlide+xml"/>
  <Override PartName="/ppt/tags/tag434.xml" ContentType="application/vnd.openxmlformats-officedocument.presentationml.tags+xml"/>
  <Override PartName="/ppt/notesSlides/notesSlide16.xml" ContentType="application/vnd.openxmlformats-officedocument.presentationml.notesSlide+xml"/>
  <Override PartName="/ppt/tags/tag435.xml" ContentType="application/vnd.openxmlformats-officedocument.presentationml.tags+xml"/>
  <Override PartName="/ppt/notesSlides/notesSlide17.xml" ContentType="application/vnd.openxmlformats-officedocument.presentationml.notesSlide+xml"/>
  <Override PartName="/ppt/tags/tag436.xml" ContentType="application/vnd.openxmlformats-officedocument.presentationml.tags+xml"/>
  <Override PartName="/ppt/notesSlides/notesSlide18.xml" ContentType="application/vnd.openxmlformats-officedocument.presentationml.notesSlide+xml"/>
  <Override PartName="/ppt/tags/tag437.xml" ContentType="application/vnd.openxmlformats-officedocument.presentationml.tags+xml"/>
  <Override PartName="/ppt/notesSlides/notesSlide19.xml" ContentType="application/vnd.openxmlformats-officedocument.presentationml.notesSlide+xml"/>
  <Override PartName="/ppt/tags/tag438.xml" ContentType="application/vnd.openxmlformats-officedocument.presentationml.tags+xml"/>
  <Override PartName="/ppt/notesSlides/notesSlide20.xml" ContentType="application/vnd.openxmlformats-officedocument.presentationml.notesSlide+xml"/>
  <Override PartName="/ppt/tags/tag439.xml" ContentType="application/vnd.openxmlformats-officedocument.presentationml.tags+xml"/>
  <Override PartName="/ppt/notesSlides/notesSlide21.xml" ContentType="application/vnd.openxmlformats-officedocument.presentationml.notesSlide+xml"/>
  <Override PartName="/ppt/tags/tag440.xml" ContentType="application/vnd.openxmlformats-officedocument.presentationml.tags+xml"/>
  <Override PartName="/ppt/notesSlides/notesSlide22.xml" ContentType="application/vnd.openxmlformats-officedocument.presentationml.notesSlide+xml"/>
  <Override PartName="/ppt/tags/tag441.xml" ContentType="application/vnd.openxmlformats-officedocument.presentationml.tags+xml"/>
  <Override PartName="/ppt/notesSlides/notesSlide23.xml" ContentType="application/vnd.openxmlformats-officedocument.presentationml.notesSlide+xml"/>
  <Override PartName="/ppt/tags/tag442.xml" ContentType="application/vnd.openxmlformats-officedocument.presentationml.tags+xml"/>
  <Override PartName="/ppt/notesSlides/notesSlide24.xml" ContentType="application/vnd.openxmlformats-officedocument.presentationml.notesSlide+xml"/>
  <Override PartName="/ppt/tags/tag443.xml" ContentType="application/vnd.openxmlformats-officedocument.presentationml.tags+xml"/>
  <Override PartName="/ppt/notesSlides/notesSlide25.xml" ContentType="application/vnd.openxmlformats-officedocument.presentationml.notesSlide+xml"/>
  <Override PartName="/ppt/tags/tag444.xml" ContentType="application/vnd.openxmlformats-officedocument.presentationml.tags+xml"/>
  <Override PartName="/ppt/notesSlides/notesSlide26.xml" ContentType="application/vnd.openxmlformats-officedocument.presentationml.notesSlide+xml"/>
  <Override PartName="/ppt/tags/tag445.xml" ContentType="application/vnd.openxmlformats-officedocument.presentationml.tags+xml"/>
  <Override PartName="/ppt/notesSlides/notesSlide27.xml" ContentType="application/vnd.openxmlformats-officedocument.presentationml.notesSlide+xml"/>
  <Override PartName="/ppt/tags/tag446.xml" ContentType="application/vnd.openxmlformats-officedocument.presentationml.tags+xml"/>
  <Override PartName="/ppt/notesSlides/notesSlide28.xml" ContentType="application/vnd.openxmlformats-officedocument.presentationml.notesSlide+xml"/>
  <Override PartName="/ppt/tags/tag447.xml" ContentType="application/vnd.openxmlformats-officedocument.presentationml.tags+xml"/>
  <Override PartName="/ppt/notesSlides/notesSlide29.xml" ContentType="application/vnd.openxmlformats-officedocument.presentationml.notesSlide+xml"/>
  <Override PartName="/ppt/tags/tag448.xml" ContentType="application/vnd.openxmlformats-officedocument.presentationml.tags+xml"/>
  <Override PartName="/ppt/notesSlides/notesSlide30.xml" ContentType="application/vnd.openxmlformats-officedocument.presentationml.notesSlide+xml"/>
  <Override PartName="/ppt/tags/tag449.xml" ContentType="application/vnd.openxmlformats-officedocument.presentationml.tags+xml"/>
  <Override PartName="/ppt/notesSlides/notesSlide31.xml" ContentType="application/vnd.openxmlformats-officedocument.presentationml.notesSlide+xml"/>
  <Override PartName="/ppt/tags/tag450.xml" ContentType="application/vnd.openxmlformats-officedocument.presentationml.tags+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29" r:id="rId1"/>
  </p:sldMasterIdLst>
  <p:notesMasterIdLst>
    <p:notesMasterId r:id="rId34"/>
  </p:notesMasterIdLst>
  <p:handoutMasterIdLst>
    <p:handoutMasterId r:id="rId35"/>
  </p:handoutMasterIdLst>
  <p:sldIdLst>
    <p:sldId id="697" r:id="rId2"/>
    <p:sldId id="508" r:id="rId3"/>
    <p:sldId id="673" r:id="rId4"/>
    <p:sldId id="680" r:id="rId5"/>
    <p:sldId id="701" r:id="rId6"/>
    <p:sldId id="753" r:id="rId7"/>
    <p:sldId id="708" r:id="rId8"/>
    <p:sldId id="681" r:id="rId9"/>
    <p:sldId id="769" r:id="rId10"/>
    <p:sldId id="691" r:id="rId11"/>
    <p:sldId id="707" r:id="rId12"/>
    <p:sldId id="682" r:id="rId13"/>
    <p:sldId id="703" r:id="rId14"/>
    <p:sldId id="683" r:id="rId15"/>
    <p:sldId id="750" r:id="rId16"/>
    <p:sldId id="766" r:id="rId17"/>
    <p:sldId id="767" r:id="rId18"/>
    <p:sldId id="749" r:id="rId19"/>
    <p:sldId id="768" r:id="rId20"/>
    <p:sldId id="751" r:id="rId21"/>
    <p:sldId id="755" r:id="rId22"/>
    <p:sldId id="759" r:id="rId23"/>
    <p:sldId id="714" r:id="rId24"/>
    <p:sldId id="715" r:id="rId25"/>
    <p:sldId id="716" r:id="rId26"/>
    <p:sldId id="686" r:id="rId27"/>
    <p:sldId id="725" r:id="rId28"/>
    <p:sldId id="762" r:id="rId29"/>
    <p:sldId id="736" r:id="rId30"/>
    <p:sldId id="685" r:id="rId31"/>
    <p:sldId id="688" r:id="rId32"/>
    <p:sldId id="700" r:id="rId33"/>
  </p:sldIdLst>
  <p:sldSz cx="7772400" cy="10058400"/>
  <p:notesSz cx="6858000" cy="9144000"/>
  <p:custDataLst>
    <p:tags r:id="rId36"/>
  </p:custDataLst>
  <p:defaultTextStyle>
    <a:defPPr>
      <a:defRPr lang="en-US"/>
    </a:defPPr>
    <a:lvl1pPr marL="0" algn="l" defTabSz="446441" rtl="0" eaLnBrk="1" latinLnBrk="0" hangingPunct="1">
      <a:defRPr sz="1758" kern="1200">
        <a:solidFill>
          <a:schemeClr val="tx1"/>
        </a:solidFill>
        <a:latin typeface="+mn-lt"/>
        <a:ea typeface="+mn-ea"/>
        <a:cs typeface="+mn-cs"/>
      </a:defRPr>
    </a:lvl1pPr>
    <a:lvl2pPr marL="446441" algn="l" defTabSz="446441" rtl="0" eaLnBrk="1" latinLnBrk="0" hangingPunct="1">
      <a:defRPr sz="1758" kern="1200">
        <a:solidFill>
          <a:schemeClr val="tx1"/>
        </a:solidFill>
        <a:latin typeface="+mn-lt"/>
        <a:ea typeface="+mn-ea"/>
        <a:cs typeface="+mn-cs"/>
      </a:defRPr>
    </a:lvl2pPr>
    <a:lvl3pPr marL="892884" algn="l" defTabSz="446441" rtl="0" eaLnBrk="1" latinLnBrk="0" hangingPunct="1">
      <a:defRPr sz="1758" kern="1200">
        <a:solidFill>
          <a:schemeClr val="tx1"/>
        </a:solidFill>
        <a:latin typeface="+mn-lt"/>
        <a:ea typeface="+mn-ea"/>
        <a:cs typeface="+mn-cs"/>
      </a:defRPr>
    </a:lvl3pPr>
    <a:lvl4pPr marL="1339329" algn="l" defTabSz="446441" rtl="0" eaLnBrk="1" latinLnBrk="0" hangingPunct="1">
      <a:defRPr sz="1758" kern="1200">
        <a:solidFill>
          <a:schemeClr val="tx1"/>
        </a:solidFill>
        <a:latin typeface="+mn-lt"/>
        <a:ea typeface="+mn-ea"/>
        <a:cs typeface="+mn-cs"/>
      </a:defRPr>
    </a:lvl4pPr>
    <a:lvl5pPr marL="1785768" algn="l" defTabSz="446441" rtl="0" eaLnBrk="1" latinLnBrk="0" hangingPunct="1">
      <a:defRPr sz="1758" kern="1200">
        <a:solidFill>
          <a:schemeClr val="tx1"/>
        </a:solidFill>
        <a:latin typeface="+mn-lt"/>
        <a:ea typeface="+mn-ea"/>
        <a:cs typeface="+mn-cs"/>
      </a:defRPr>
    </a:lvl5pPr>
    <a:lvl6pPr marL="2232209" algn="l" defTabSz="446441" rtl="0" eaLnBrk="1" latinLnBrk="0" hangingPunct="1">
      <a:defRPr sz="1758" kern="1200">
        <a:solidFill>
          <a:schemeClr val="tx1"/>
        </a:solidFill>
        <a:latin typeface="+mn-lt"/>
        <a:ea typeface="+mn-ea"/>
        <a:cs typeface="+mn-cs"/>
      </a:defRPr>
    </a:lvl6pPr>
    <a:lvl7pPr marL="2678652" algn="l" defTabSz="446441" rtl="0" eaLnBrk="1" latinLnBrk="0" hangingPunct="1">
      <a:defRPr sz="1758" kern="1200">
        <a:solidFill>
          <a:schemeClr val="tx1"/>
        </a:solidFill>
        <a:latin typeface="+mn-lt"/>
        <a:ea typeface="+mn-ea"/>
        <a:cs typeface="+mn-cs"/>
      </a:defRPr>
    </a:lvl7pPr>
    <a:lvl8pPr marL="3125095" algn="l" defTabSz="446441" rtl="0" eaLnBrk="1" latinLnBrk="0" hangingPunct="1">
      <a:defRPr sz="1758" kern="1200">
        <a:solidFill>
          <a:schemeClr val="tx1"/>
        </a:solidFill>
        <a:latin typeface="+mn-lt"/>
        <a:ea typeface="+mn-ea"/>
        <a:cs typeface="+mn-cs"/>
      </a:defRPr>
    </a:lvl8pPr>
    <a:lvl9pPr marL="3571538" algn="l" defTabSz="446441" rtl="0" eaLnBrk="1" latinLnBrk="0" hangingPunct="1">
      <a:defRPr sz="1758" kern="1200">
        <a:solidFill>
          <a:schemeClr val="tx1"/>
        </a:solidFill>
        <a:latin typeface="+mn-lt"/>
        <a:ea typeface="+mn-ea"/>
        <a:cs typeface="+mn-cs"/>
      </a:defRPr>
    </a:lvl9pPr>
  </p:defaultTextStyle>
  <p:extLst>
    <p:ext uri="{521415D9-36F7-43E2-AB2F-B90AF26B5E84}">
      <p14:sectionLst xmlns:p14="http://schemas.microsoft.com/office/powerpoint/2010/main">
        <p14:section name="0. Introduction" id="{87FFD337-4613-4CA4-B3F8-7EFA9C4B227B}">
          <p14:sldIdLst>
            <p14:sldId id="697"/>
            <p14:sldId id="508"/>
            <p14:sldId id="673"/>
          </p14:sldIdLst>
        </p14:section>
        <p14:section name="1. Moz social/ political environment" id="{73797A65-E74D-4210-BC68-DDFEC9930550}">
          <p14:sldIdLst>
            <p14:sldId id="680"/>
            <p14:sldId id="701"/>
            <p14:sldId id="753"/>
            <p14:sldId id="708"/>
          </p14:sldIdLst>
        </p14:section>
        <p14:section name="2. Financial inclusion macro context" id="{EB84F574-A0F7-4AE2-8848-21E74A10A76C}">
          <p14:sldIdLst>
            <p14:sldId id="681"/>
            <p14:sldId id="769"/>
            <p14:sldId id="691"/>
            <p14:sldId id="707"/>
          </p14:sldIdLst>
        </p14:section>
        <p14:section name="3. FS innovation landscape" id="{1BB169E2-6908-4F9C-807E-2E7E24722DC1}">
          <p14:sldIdLst>
            <p14:sldId id="682"/>
            <p14:sldId id="703"/>
          </p14:sldIdLst>
        </p14:section>
        <p14:section name="4. FSDMoç past context" id="{B4F527D6-D02A-40CD-842A-FFF9D3D02C71}">
          <p14:sldIdLst>
            <p14:sldId id="683"/>
            <p14:sldId id="750"/>
            <p14:sldId id="766"/>
            <p14:sldId id="767"/>
            <p14:sldId id="749"/>
            <p14:sldId id="768"/>
            <p14:sldId id="751"/>
          </p14:sldIdLst>
        </p14:section>
        <p14:section name="5. Strategic Plan 2020-25" id="{72A3066F-1933-47DD-BB5C-74785EA81A4D}">
          <p14:sldIdLst>
            <p14:sldId id="755"/>
            <p14:sldId id="759"/>
            <p14:sldId id="714"/>
            <p14:sldId id="715"/>
            <p14:sldId id="716"/>
          </p14:sldIdLst>
        </p14:section>
        <p14:section name="6. Key initiatives" id="{D71A9CC5-AD4F-429A-9CDC-C9D622191E15}">
          <p14:sldIdLst>
            <p14:sldId id="686"/>
            <p14:sldId id="725"/>
            <p14:sldId id="762"/>
            <p14:sldId id="736"/>
          </p14:sldIdLst>
        </p14:section>
        <p14:section name="7. Value proposition" id="{6D31E956-4C8B-484D-BD94-E5464610999C}">
          <p14:sldIdLst>
            <p14:sldId id="685"/>
          </p14:sldIdLst>
        </p14:section>
        <p14:section name="9. Organizational capabilities" id="{BB4F209D-C6F7-4745-B9C9-1B7EC27C8749}">
          <p14:sldIdLst>
            <p14:sldId id="688"/>
            <p14:sldId id="700"/>
          </p14:sldIdLst>
        </p14:section>
      </p14:sectionLst>
    </p:ext>
    <p:ext uri="{EFAFB233-063F-42B5-8137-9DF3F51BA10A}">
      <p15:sldGuideLst xmlns:p15="http://schemas.microsoft.com/office/powerpoint/2012/main">
        <p15:guide id="2" orient="horz" pos="3712" userDrawn="1">
          <p15:clr>
            <a:srgbClr val="A4A3A4"/>
          </p15:clr>
        </p15:guide>
        <p15:guide id="3" pos="1609"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9" name="Author" initials="A" lastIdx="0" clrIdx="8"/>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2A41"/>
    <a:srgbClr val="04525E"/>
    <a:srgbClr val="377169"/>
    <a:srgbClr val="7F7F7F"/>
    <a:srgbClr val="D9D9D9"/>
    <a:srgbClr val="D6D6D6"/>
    <a:srgbClr val="595959"/>
    <a:srgbClr val="1A898B"/>
    <a:srgbClr val="646464"/>
    <a:srgbClr val="8FC7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125" autoAdjust="0"/>
  </p:normalViewPr>
  <p:slideViewPr>
    <p:cSldViewPr snapToGrid="0">
      <p:cViewPr varScale="1">
        <p:scale>
          <a:sx n="56" d="100"/>
          <a:sy n="56" d="100"/>
        </p:scale>
        <p:origin x="2366" y="67"/>
      </p:cViewPr>
      <p:guideLst>
        <p:guide orient="horz" pos="3712"/>
        <p:guide pos="1609"/>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88" d="100"/>
          <a:sy n="88" d="100"/>
        </p:scale>
        <p:origin x="300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920417482061316E-2"/>
          <c:y val="5.5201698513800426E-2"/>
          <c:w val="0.93215916503587737"/>
          <c:h val="0.88959660297239918"/>
        </c:manualLayout>
      </c:layout>
      <c:barChart>
        <c:barDir val="col"/>
        <c:grouping val="stacked"/>
        <c:varyColors val="0"/>
        <c:ser>
          <c:idx val="0"/>
          <c:order val="0"/>
          <c:spPr>
            <a:solidFill>
              <a:srgbClr val="254D47"/>
            </a:solidFill>
            <a:ln>
              <a:noFill/>
            </a:ln>
          </c:spPr>
          <c:invertIfNegative val="0"/>
          <c:val>
            <c:numRef>
              <c:f>Sheet1!$A$1:$I$1</c:f>
              <c:numCache>
                <c:formatCode>General</c:formatCode>
                <c:ptCount val="9"/>
                <c:pt idx="0">
                  <c:v>17.708200000000001</c:v>
                </c:pt>
                <c:pt idx="1">
                  <c:v>15.9506</c:v>
                </c:pt>
                <c:pt idx="2">
                  <c:v>11.935</c:v>
                </c:pt>
                <c:pt idx="3">
                  <c:v>13.2193</c:v>
                </c:pt>
                <c:pt idx="4">
                  <c:v>14.719099999999999</c:v>
                </c:pt>
                <c:pt idx="5">
                  <c:v>14.863099999999999</c:v>
                </c:pt>
                <c:pt idx="6">
                  <c:v>15.9862</c:v>
                </c:pt>
                <c:pt idx="7">
                  <c:v>17.0288</c:v>
                </c:pt>
                <c:pt idx="8">
                  <c:v>18.8216</c:v>
                </c:pt>
              </c:numCache>
            </c:numRef>
          </c:val>
          <c:extLst>
            <c:ext xmlns:c16="http://schemas.microsoft.com/office/drawing/2014/chart" uri="{C3380CC4-5D6E-409C-BE32-E72D297353CC}">
              <c16:uniqueId val="{00000000-277C-42EE-AC65-99E586C94652}"/>
            </c:ext>
          </c:extLst>
        </c:ser>
        <c:dLbls>
          <c:showLegendKey val="0"/>
          <c:showVal val="0"/>
          <c:showCatName val="0"/>
          <c:showSerName val="0"/>
          <c:showPercent val="0"/>
          <c:showBubbleSize val="0"/>
        </c:dLbls>
        <c:gapWidth val="80"/>
        <c:overlap val="100"/>
        <c:axId val="305579183"/>
        <c:axId val="1"/>
      </c:barChart>
      <c:lineChart>
        <c:grouping val="standard"/>
        <c:varyColors val="0"/>
        <c:ser>
          <c:idx val="1"/>
          <c:order val="1"/>
          <c:spPr>
            <a:ln w="12700" algn="ctr">
              <a:solidFill>
                <a:srgbClr val="8DC63F"/>
              </a:solidFill>
              <a:prstDash val="solid"/>
            </a:ln>
          </c:spPr>
          <c:marker>
            <c:symbol val="circle"/>
            <c:size val="3"/>
            <c:spPr>
              <a:solidFill>
                <a:srgbClr val="8DC63F"/>
              </a:solidFill>
              <a:ln w="9525" algn="ctr">
                <a:solidFill>
                  <a:srgbClr val="8DC63F"/>
                </a:solidFill>
                <a:prstDash val="solid"/>
              </a:ln>
            </c:spPr>
          </c:marker>
          <c:val>
            <c:numRef>
              <c:f>Sheet1!$A$2:$I$2</c:f>
              <c:numCache>
                <c:formatCode>General</c:formatCode>
                <c:ptCount val="9"/>
                <c:pt idx="0">
                  <c:v>4.3672497524635761</c:v>
                </c:pt>
                <c:pt idx="1">
                  <c:v>-9.9253453202471178</c:v>
                </c:pt>
                <c:pt idx="2">
                  <c:v>-25.175228518049504</c:v>
                </c:pt>
                <c:pt idx="3">
                  <c:v>10.76078759949727</c:v>
                </c:pt>
                <c:pt idx="4">
                  <c:v>11.345532668144314</c:v>
                </c:pt>
                <c:pt idx="5">
                  <c:v>0.97832068536799122</c:v>
                </c:pt>
                <c:pt idx="6">
                  <c:v>7.5562971385511792</c:v>
                </c:pt>
                <c:pt idx="7">
                  <c:v>6.5218751172886513</c:v>
                </c:pt>
                <c:pt idx="8">
                  <c:v>10.528046603401295</c:v>
                </c:pt>
              </c:numCache>
            </c:numRef>
          </c:val>
          <c:smooth val="0"/>
          <c:extLst>
            <c:ext xmlns:c16="http://schemas.microsoft.com/office/drawing/2014/chart" uri="{C3380CC4-5D6E-409C-BE32-E72D297353CC}">
              <c16:uniqueId val="{00000001-277C-42EE-AC65-99E586C94652}"/>
            </c:ext>
          </c:extLst>
        </c:ser>
        <c:dLbls>
          <c:showLegendKey val="0"/>
          <c:showVal val="0"/>
          <c:showCatName val="0"/>
          <c:showSerName val="0"/>
          <c:showPercent val="0"/>
          <c:showBubbleSize val="0"/>
        </c:dLbls>
        <c:marker val="1"/>
        <c:smooth val="0"/>
        <c:axId val="305579183"/>
        <c:axId val="1"/>
      </c:lineChart>
      <c:catAx>
        <c:axId val="305579183"/>
        <c:scaling>
          <c:orientation val="minMax"/>
        </c:scaling>
        <c:delete val="0"/>
        <c:axPos val="b"/>
        <c:majorGridlines>
          <c:spPr>
            <a:ln>
              <a:noFill/>
            </a:ln>
          </c:spPr>
        </c:majorGridlines>
        <c:majorTickMark val="none"/>
        <c:minorTickMark val="none"/>
        <c:tickLblPos val="none"/>
        <c:spPr>
          <a:ln w="9525" algn="ctr">
            <a:solidFill>
              <a:srgbClr val="000000"/>
            </a:solidFill>
            <a:prstDash val="solid"/>
          </a:ln>
        </c:spPr>
        <c:crossAx val="1"/>
        <c:crossesAt val="0"/>
        <c:auto val="0"/>
        <c:lblAlgn val="ctr"/>
        <c:lblOffset val="100"/>
        <c:noMultiLvlLbl val="0"/>
      </c:catAx>
      <c:valAx>
        <c:axId val="1"/>
        <c:scaling>
          <c:orientation val="minMax"/>
          <c:max val="18.8216"/>
          <c:min val="-25.175228518049504"/>
        </c:scaling>
        <c:delete val="1"/>
        <c:axPos val="l"/>
        <c:numFmt formatCode="General" sourceLinked="1"/>
        <c:majorTickMark val="out"/>
        <c:minorTickMark val="none"/>
        <c:tickLblPos val="nextTo"/>
        <c:crossAx val="305579183"/>
        <c:crosses val="min"/>
        <c:crossBetween val="between"/>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3733455043359195E-2"/>
          <c:y val="0.20637329286798178"/>
          <c:w val="0.95253308991328156"/>
          <c:h val="0.71471927162367221"/>
        </c:manualLayout>
      </c:layout>
      <c:barChart>
        <c:barDir val="col"/>
        <c:grouping val="clustered"/>
        <c:varyColors val="0"/>
        <c:ser>
          <c:idx val="0"/>
          <c:order val="0"/>
          <c:spPr>
            <a:solidFill>
              <a:srgbClr val="377169"/>
            </a:solidFill>
            <a:ln>
              <a:noFill/>
            </a:ln>
          </c:spPr>
          <c:invertIfNegative val="0"/>
          <c:dLbls>
            <c:dLbl>
              <c:idx val="0"/>
              <c:layout>
                <c:manualLayout>
                  <c:x val="0"/>
                  <c:y val="-0.46282245827010621"/>
                </c:manualLayout>
              </c:layout>
              <c:numFmt formatCode="#,##0;&quot;-&quot;#,##0" sourceLinked="0"/>
              <c:spPr>
                <a:noFill/>
                <a:ln>
                  <a:noFill/>
                </a:ln>
              </c:spPr>
              <c:txPr>
                <a:bodyPr wrap="none"/>
                <a:lstStyle/>
                <a:p>
                  <a:pPr>
                    <a:defRPr sz="1100">
                      <a:solidFill>
                        <a:srgbClr val="404040"/>
                      </a:solidFill>
                      <a:latin typeface="Calibri Light"/>
                      <a:ea typeface="+mn-ea"/>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D32-462A-88AC-590965771C0E}"/>
                </c:ext>
              </c:extLst>
            </c:dLbl>
            <c:dLbl>
              <c:idx val="1"/>
              <c:layout>
                <c:manualLayout>
                  <c:x val="0"/>
                  <c:y val="1.0622154779969651E-2"/>
                </c:manualLayout>
              </c:layout>
              <c:numFmt formatCode="#,##0;&quot;-&quot;#,##0" sourceLinked="0"/>
              <c:spPr>
                <a:noFill/>
                <a:ln>
                  <a:noFill/>
                </a:ln>
              </c:spPr>
              <c:txPr>
                <a:bodyPr wrap="none"/>
                <a:lstStyle/>
                <a:p>
                  <a:pPr>
                    <a:defRPr sz="1100">
                      <a:solidFill>
                        <a:srgbClr val="404040"/>
                      </a:solidFill>
                      <a:latin typeface="Calibri Light"/>
                      <a:ea typeface="+mn-ea"/>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D32-462A-88AC-590965771C0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97</c:v>
                </c:pt>
                <c:pt idx="1">
                  <c:v>3</c:v>
                </c:pt>
              </c:numCache>
            </c:numRef>
          </c:val>
          <c:extLst>
            <c:ext xmlns:c16="http://schemas.microsoft.com/office/drawing/2014/chart" uri="{C3380CC4-5D6E-409C-BE32-E72D297353CC}">
              <c16:uniqueId val="{00000002-7D32-462A-88AC-590965771C0E}"/>
            </c:ext>
          </c:extLst>
        </c:ser>
        <c:ser>
          <c:idx val="1"/>
          <c:order val="1"/>
          <c:spPr>
            <a:solidFill>
              <a:srgbClr val="254D47"/>
            </a:solidFill>
            <a:ln>
              <a:noFill/>
            </a:ln>
          </c:spPr>
          <c:invertIfNegative val="0"/>
          <c:dLbls>
            <c:dLbl>
              <c:idx val="0"/>
              <c:layout>
                <c:manualLayout>
                  <c:x val="0"/>
                  <c:y val="-0.36722306525037934"/>
                </c:manualLayout>
              </c:layout>
              <c:numFmt formatCode="#,##0;&quot;-&quot;#,##0" sourceLinked="0"/>
              <c:spPr>
                <a:noFill/>
                <a:ln>
                  <a:noFill/>
                </a:ln>
              </c:spPr>
              <c:txPr>
                <a:bodyPr wrap="none"/>
                <a:lstStyle/>
                <a:p>
                  <a:pPr>
                    <a:defRPr sz="1100">
                      <a:solidFill>
                        <a:srgbClr val="404040"/>
                      </a:solidFill>
                      <a:latin typeface="Calibri Light"/>
                      <a:ea typeface="+mn-ea"/>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D32-462A-88AC-590965771C0E}"/>
                </c:ext>
              </c:extLst>
            </c:dLbl>
            <c:dLbl>
              <c:idx val="1"/>
              <c:layout>
                <c:manualLayout>
                  <c:x val="0"/>
                  <c:y val="-0.18057663125948406"/>
                </c:manualLayout>
              </c:layout>
              <c:numFmt formatCode="#,##0;&quot;-&quot;#,##0" sourceLinked="0"/>
              <c:spPr>
                <a:noFill/>
                <a:ln>
                  <a:noFill/>
                </a:ln>
              </c:spPr>
              <c:txPr>
                <a:bodyPr wrap="none"/>
                <a:lstStyle/>
                <a:p>
                  <a:pPr>
                    <a:defRPr sz="1100">
                      <a:solidFill>
                        <a:srgbClr val="404040"/>
                      </a:solidFill>
                      <a:latin typeface="Calibri Light"/>
                      <a:ea typeface="+mn-ea"/>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D32-462A-88AC-590965771C0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Sheet1!$A$2:$B$2</c:f>
              <c:numCache>
                <c:formatCode>General</c:formatCode>
                <c:ptCount val="2"/>
                <c:pt idx="0">
                  <c:v>71</c:v>
                </c:pt>
                <c:pt idx="1">
                  <c:v>29</c:v>
                </c:pt>
              </c:numCache>
            </c:numRef>
          </c:val>
          <c:extLst>
            <c:ext xmlns:c16="http://schemas.microsoft.com/office/drawing/2014/chart" uri="{C3380CC4-5D6E-409C-BE32-E72D297353CC}">
              <c16:uniqueId val="{00000005-7D32-462A-88AC-590965771C0E}"/>
            </c:ext>
          </c:extLst>
        </c:ser>
        <c:dLbls>
          <c:showLegendKey val="0"/>
          <c:showVal val="0"/>
          <c:showCatName val="0"/>
          <c:showSerName val="0"/>
          <c:showPercent val="0"/>
          <c:showBubbleSize val="0"/>
        </c:dLbls>
        <c:gapWidth val="80"/>
        <c:axId val="1046216640"/>
        <c:axId val="1"/>
      </c:barChart>
      <c:catAx>
        <c:axId val="104621664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97"/>
          <c:min val="0"/>
        </c:scaling>
        <c:delete val="1"/>
        <c:axPos val="l"/>
        <c:numFmt formatCode="General" sourceLinked="1"/>
        <c:majorTickMark val="out"/>
        <c:minorTickMark val="none"/>
        <c:tickLblPos val="nextTo"/>
        <c:crossAx val="1046216640"/>
        <c:crosses val="min"/>
        <c:crossBetween val="between"/>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754068716094032E-2"/>
          <c:y val="0.20637329286798178"/>
          <c:w val="0.97649186256781195"/>
          <c:h val="0.71471927162367221"/>
        </c:manualLayout>
      </c:layout>
      <c:barChart>
        <c:barDir val="col"/>
        <c:grouping val="clustered"/>
        <c:varyColors val="0"/>
        <c:ser>
          <c:idx val="0"/>
          <c:order val="0"/>
          <c:spPr>
            <a:solidFill>
              <a:srgbClr val="377169"/>
            </a:solidFill>
            <a:ln>
              <a:noFill/>
            </a:ln>
          </c:spPr>
          <c:invertIfNegative val="0"/>
          <c:dLbls>
            <c:dLbl>
              <c:idx val="0"/>
              <c:layout>
                <c:manualLayout>
                  <c:x val="0"/>
                  <c:y val="-0.13201820940819423"/>
                </c:manualLayout>
              </c:layout>
              <c:numFmt formatCode="#,##0;&quot;-&quot;#,##0" sourceLinked="0"/>
              <c:spPr>
                <a:noFill/>
                <a:ln>
                  <a:noFill/>
                </a:ln>
              </c:spPr>
              <c:txPr>
                <a:bodyPr wrap="none"/>
                <a:lstStyle/>
                <a:p>
                  <a:pPr>
                    <a:defRPr sz="1100">
                      <a:solidFill>
                        <a:schemeClr val="bg2"/>
                      </a:solidFill>
                      <a:latin typeface="Calibri Light"/>
                      <a:ea typeface="+mn-ea"/>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5E3-48FB-8FB4-07F22615C049}"/>
                </c:ext>
              </c:extLst>
            </c:dLbl>
            <c:dLbl>
              <c:idx val="1"/>
              <c:layout>
                <c:manualLayout>
                  <c:x val="0"/>
                  <c:y val="-0.10773899848254932"/>
                </c:manualLayout>
              </c:layout>
              <c:numFmt formatCode="#,##0;&quot;-&quot;#,##0" sourceLinked="0"/>
              <c:spPr>
                <a:noFill/>
                <a:ln>
                  <a:noFill/>
                </a:ln>
              </c:spPr>
              <c:txPr>
                <a:bodyPr wrap="none"/>
                <a:lstStyle/>
                <a:p>
                  <a:pPr>
                    <a:defRPr sz="1100">
                      <a:solidFill>
                        <a:schemeClr val="bg2"/>
                      </a:solidFill>
                      <a:latin typeface="Calibri Light"/>
                      <a:ea typeface="+mn-ea"/>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5E3-48FB-8FB4-07F22615C049}"/>
                </c:ext>
              </c:extLst>
            </c:dLbl>
            <c:dLbl>
              <c:idx val="2"/>
              <c:layout>
                <c:manualLayout>
                  <c:x val="0"/>
                  <c:y val="-0.15477996965098634"/>
                </c:manualLayout>
              </c:layout>
              <c:numFmt formatCode="#,##0;&quot;-&quot;#,##0" sourceLinked="0"/>
              <c:spPr>
                <a:noFill/>
                <a:ln>
                  <a:noFill/>
                </a:ln>
              </c:spPr>
              <c:txPr>
                <a:bodyPr wrap="none"/>
                <a:lstStyle/>
                <a:p>
                  <a:pPr>
                    <a:defRPr sz="1100">
                      <a:solidFill>
                        <a:schemeClr val="bg2"/>
                      </a:solidFill>
                      <a:latin typeface="Calibri Light"/>
                      <a:ea typeface="+mn-ea"/>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5E3-48FB-8FB4-07F22615C049}"/>
                </c:ext>
              </c:extLst>
            </c:dLbl>
            <c:dLbl>
              <c:idx val="3"/>
              <c:layout>
                <c:manualLayout>
                  <c:x val="0"/>
                  <c:y val="-0.39150227617602429"/>
                </c:manualLayout>
              </c:layout>
              <c:numFmt formatCode="#,##0;&quot;-&quot;#,##0" sourceLinked="0"/>
              <c:spPr>
                <a:noFill/>
                <a:ln>
                  <a:noFill/>
                </a:ln>
              </c:spPr>
              <c:txPr>
                <a:bodyPr wrap="none"/>
                <a:lstStyle/>
                <a:p>
                  <a:pPr>
                    <a:defRPr sz="1100">
                      <a:solidFill>
                        <a:schemeClr val="bg2"/>
                      </a:solidFill>
                      <a:latin typeface="Calibri Light"/>
                      <a:ea typeface="+mn-ea"/>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5E3-48FB-8FB4-07F22615C049}"/>
                </c:ext>
              </c:extLst>
            </c:dLbl>
            <c:dLbl>
              <c:idx val="4"/>
              <c:layout>
                <c:manualLayout>
                  <c:x val="0"/>
                  <c:y val="-8.4977238239757211E-2"/>
                </c:manualLayout>
              </c:layout>
              <c:numFmt formatCode="#,##0;&quot;-&quot;#,##0" sourceLinked="0"/>
              <c:spPr>
                <a:noFill/>
                <a:ln>
                  <a:noFill/>
                </a:ln>
              </c:spPr>
              <c:txPr>
                <a:bodyPr wrap="none"/>
                <a:lstStyle/>
                <a:p>
                  <a:pPr>
                    <a:defRPr sz="1100">
                      <a:solidFill>
                        <a:schemeClr val="bg2"/>
                      </a:solidFill>
                      <a:latin typeface="Calibri Light"/>
                      <a:ea typeface="+mn-ea"/>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5E3-48FB-8FB4-07F22615C049}"/>
                </c:ext>
              </c:extLst>
            </c:dLbl>
            <c:dLbl>
              <c:idx val="5"/>
              <c:layout>
                <c:manualLayout>
                  <c:x val="0"/>
                  <c:y val="-0.10773899848254932"/>
                </c:manualLayout>
              </c:layout>
              <c:numFmt formatCode="#,##0;&quot;-&quot;#,##0" sourceLinked="0"/>
              <c:spPr>
                <a:noFill/>
                <a:ln>
                  <a:noFill/>
                </a:ln>
              </c:spPr>
              <c:txPr>
                <a:bodyPr wrap="none"/>
                <a:lstStyle/>
                <a:p>
                  <a:pPr>
                    <a:defRPr sz="1100">
                      <a:solidFill>
                        <a:schemeClr val="bg2"/>
                      </a:solidFill>
                      <a:latin typeface="Calibri Light"/>
                      <a:ea typeface="+mn-ea"/>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5E3-48FB-8FB4-07F22615C049}"/>
                </c:ext>
              </c:extLst>
            </c:dLbl>
            <c:dLbl>
              <c:idx val="6"/>
              <c:layout>
                <c:manualLayout>
                  <c:x val="0"/>
                  <c:y val="-0.20182094081942337"/>
                </c:manualLayout>
              </c:layout>
              <c:numFmt formatCode="#,##0;&quot;-&quot;#,##0" sourceLinked="0"/>
              <c:spPr>
                <a:noFill/>
                <a:ln>
                  <a:noFill/>
                </a:ln>
              </c:spPr>
              <c:txPr>
                <a:bodyPr wrap="none"/>
                <a:lstStyle/>
                <a:p>
                  <a:pPr>
                    <a:defRPr sz="1100">
                      <a:solidFill>
                        <a:schemeClr val="bg2"/>
                      </a:solidFill>
                      <a:latin typeface="Calibri Light"/>
                      <a:ea typeface="+mn-ea"/>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5E3-48FB-8FB4-07F22615C049}"/>
                </c:ext>
              </c:extLst>
            </c:dLbl>
            <c:dLbl>
              <c:idx val="7"/>
              <c:layout>
                <c:manualLayout>
                  <c:x val="0"/>
                  <c:y val="-1.3657056145675266E-2"/>
                </c:manualLayout>
              </c:layout>
              <c:numFmt formatCode="#,##0;&quot;-&quot;#,##0" sourceLinked="0"/>
              <c:spPr>
                <a:noFill/>
                <a:ln>
                  <a:noFill/>
                </a:ln>
              </c:spPr>
              <c:txPr>
                <a:bodyPr wrap="none"/>
                <a:lstStyle/>
                <a:p>
                  <a:pPr>
                    <a:defRPr sz="1100">
                      <a:solidFill>
                        <a:schemeClr val="bg2"/>
                      </a:solidFill>
                      <a:latin typeface="Calibri Light"/>
                      <a:ea typeface="+mn-ea"/>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5E3-48FB-8FB4-07F22615C049}"/>
                </c:ext>
              </c:extLst>
            </c:dLbl>
            <c:dLbl>
              <c:idx val="8"/>
              <c:layout>
                <c:manualLayout>
                  <c:x val="0"/>
                  <c:y val="9.104704097116844E-3"/>
                </c:manualLayout>
              </c:layout>
              <c:numFmt formatCode="#,##0;&quot;-&quot;#,##0" sourceLinked="0"/>
              <c:spPr>
                <a:noFill/>
                <a:ln>
                  <a:noFill/>
                </a:ln>
              </c:spPr>
              <c:txPr>
                <a:bodyPr wrap="none"/>
                <a:lstStyle/>
                <a:p>
                  <a:pPr>
                    <a:defRPr sz="1100">
                      <a:solidFill>
                        <a:schemeClr val="bg2"/>
                      </a:solidFill>
                      <a:latin typeface="Calibri Light"/>
                      <a:ea typeface="+mn-ea"/>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5E3-48FB-8FB4-07F22615C04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Sheet1!$A$1:$I$1</c:f>
              <c:numCache>
                <c:formatCode>General</c:formatCode>
                <c:ptCount val="9"/>
                <c:pt idx="0">
                  <c:v>21</c:v>
                </c:pt>
                <c:pt idx="1">
                  <c:v>18</c:v>
                </c:pt>
                <c:pt idx="2">
                  <c:v>24</c:v>
                </c:pt>
                <c:pt idx="3">
                  <c:v>73</c:v>
                </c:pt>
                <c:pt idx="4">
                  <c:v>15</c:v>
                </c:pt>
                <c:pt idx="5">
                  <c:v>18</c:v>
                </c:pt>
                <c:pt idx="6">
                  <c:v>30</c:v>
                </c:pt>
                <c:pt idx="7">
                  <c:v>6</c:v>
                </c:pt>
                <c:pt idx="8">
                  <c:v>3</c:v>
                </c:pt>
              </c:numCache>
            </c:numRef>
          </c:val>
          <c:extLst>
            <c:ext xmlns:c16="http://schemas.microsoft.com/office/drawing/2014/chart" uri="{C3380CC4-5D6E-409C-BE32-E72D297353CC}">
              <c16:uniqueId val="{00000009-C5E3-48FB-8FB4-07F22615C049}"/>
            </c:ext>
          </c:extLst>
        </c:ser>
        <c:ser>
          <c:idx val="1"/>
          <c:order val="1"/>
          <c:spPr>
            <a:solidFill>
              <a:srgbClr val="254D47"/>
            </a:solidFill>
            <a:ln>
              <a:noFill/>
            </a:ln>
          </c:spPr>
          <c:invertIfNegative val="0"/>
          <c:dLbls>
            <c:dLbl>
              <c:idx val="0"/>
              <c:layout>
                <c:manualLayout>
                  <c:x val="0"/>
                  <c:y val="-0.46282245827010621"/>
                </c:manualLayout>
              </c:layout>
              <c:numFmt formatCode="#,##0;&quot;-&quot;#,##0" sourceLinked="0"/>
              <c:spPr>
                <a:noFill/>
                <a:ln>
                  <a:noFill/>
                </a:ln>
              </c:spPr>
              <c:txPr>
                <a:bodyPr wrap="none"/>
                <a:lstStyle/>
                <a:p>
                  <a:pPr>
                    <a:defRPr sz="1100">
                      <a:solidFill>
                        <a:schemeClr val="bg2"/>
                      </a:solidFill>
                      <a:latin typeface="Calibri Light"/>
                      <a:ea typeface="+mn-ea"/>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5E3-48FB-8FB4-07F22615C049}"/>
                </c:ext>
              </c:extLst>
            </c:dLbl>
            <c:dLbl>
              <c:idx val="1"/>
              <c:layout>
                <c:manualLayout>
                  <c:x val="0"/>
                  <c:y val="-0.4218512898330804"/>
                </c:manualLayout>
              </c:layout>
              <c:numFmt formatCode="#,##0;&quot;-&quot;#,##0" sourceLinked="0"/>
              <c:spPr>
                <a:noFill/>
                <a:ln>
                  <a:noFill/>
                </a:ln>
              </c:spPr>
              <c:txPr>
                <a:bodyPr wrap="none"/>
                <a:lstStyle/>
                <a:p>
                  <a:pPr>
                    <a:defRPr sz="1100">
                      <a:solidFill>
                        <a:schemeClr val="bg2"/>
                      </a:solidFill>
                      <a:latin typeface="Calibri Light"/>
                      <a:ea typeface="+mn-ea"/>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C5E3-48FB-8FB4-07F22615C049}"/>
                </c:ext>
              </c:extLst>
            </c:dLbl>
            <c:dLbl>
              <c:idx val="2"/>
              <c:layout>
                <c:manualLayout>
                  <c:x val="0"/>
                  <c:y val="-0.38846737481031868"/>
                </c:manualLayout>
              </c:layout>
              <c:numFmt formatCode="#,##0;&quot;-&quot;#,##0" sourceLinked="0"/>
              <c:spPr>
                <a:noFill/>
                <a:ln>
                  <a:noFill/>
                </a:ln>
              </c:spPr>
              <c:txPr>
                <a:bodyPr wrap="none"/>
                <a:lstStyle/>
                <a:p>
                  <a:pPr>
                    <a:defRPr sz="1100">
                      <a:solidFill>
                        <a:schemeClr val="bg2"/>
                      </a:solidFill>
                      <a:latin typeface="Calibri Light"/>
                      <a:ea typeface="+mn-ea"/>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C5E3-48FB-8FB4-07F22615C049}"/>
                </c:ext>
              </c:extLst>
            </c:dLbl>
            <c:dLbl>
              <c:idx val="3"/>
              <c:layout>
                <c:manualLayout>
                  <c:x val="0"/>
                  <c:y val="-0.34901365705614568"/>
                </c:manualLayout>
              </c:layout>
              <c:numFmt formatCode="#,##0;&quot;-&quot;#,##0" sourceLinked="0"/>
              <c:spPr>
                <a:noFill/>
                <a:ln>
                  <a:noFill/>
                </a:ln>
              </c:spPr>
              <c:txPr>
                <a:bodyPr wrap="none"/>
                <a:lstStyle/>
                <a:p>
                  <a:pPr>
                    <a:defRPr sz="1100">
                      <a:solidFill>
                        <a:schemeClr val="bg2"/>
                      </a:solidFill>
                      <a:latin typeface="Calibri Light"/>
                      <a:ea typeface="+mn-ea"/>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C5E3-48FB-8FB4-07F22615C049}"/>
                </c:ext>
              </c:extLst>
            </c:dLbl>
            <c:dLbl>
              <c:idx val="4"/>
              <c:layout>
                <c:manualLayout>
                  <c:x val="0"/>
                  <c:y val="-0.34901365705614568"/>
                </c:manualLayout>
              </c:layout>
              <c:numFmt formatCode="#,##0;&quot;-&quot;#,##0" sourceLinked="0"/>
              <c:spPr>
                <a:noFill/>
                <a:ln>
                  <a:noFill/>
                </a:ln>
              </c:spPr>
              <c:txPr>
                <a:bodyPr wrap="none"/>
                <a:lstStyle/>
                <a:p>
                  <a:pPr>
                    <a:defRPr sz="1100">
                      <a:solidFill>
                        <a:schemeClr val="bg2"/>
                      </a:solidFill>
                      <a:latin typeface="Calibri Light"/>
                      <a:ea typeface="+mn-ea"/>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C5E3-48FB-8FB4-07F22615C049}"/>
                </c:ext>
              </c:extLst>
            </c:dLbl>
            <c:dLbl>
              <c:idx val="5"/>
              <c:layout>
                <c:manualLayout>
                  <c:x val="0"/>
                  <c:y val="-0.33232169954476481"/>
                </c:manualLayout>
              </c:layout>
              <c:numFmt formatCode="#,##0;&quot;-&quot;#,##0" sourceLinked="0"/>
              <c:spPr>
                <a:noFill/>
                <a:ln>
                  <a:noFill/>
                </a:ln>
              </c:spPr>
              <c:txPr>
                <a:bodyPr wrap="none"/>
                <a:lstStyle/>
                <a:p>
                  <a:pPr>
                    <a:defRPr sz="1100">
                      <a:solidFill>
                        <a:schemeClr val="bg2"/>
                      </a:solidFill>
                      <a:latin typeface="Calibri Light"/>
                      <a:ea typeface="+mn-ea"/>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C5E3-48FB-8FB4-07F22615C049}"/>
                </c:ext>
              </c:extLst>
            </c:dLbl>
            <c:dLbl>
              <c:idx val="6"/>
              <c:layout>
                <c:manualLayout>
                  <c:x val="0"/>
                  <c:y val="-0.17905918057663125"/>
                </c:manualLayout>
              </c:layout>
              <c:numFmt formatCode="#,##0;&quot;-&quot;#,##0" sourceLinked="0"/>
              <c:spPr>
                <a:noFill/>
                <a:ln>
                  <a:noFill/>
                </a:ln>
              </c:spPr>
              <c:txPr>
                <a:bodyPr wrap="none"/>
                <a:lstStyle/>
                <a:p>
                  <a:pPr>
                    <a:defRPr sz="1100">
                      <a:solidFill>
                        <a:schemeClr val="bg2"/>
                      </a:solidFill>
                      <a:latin typeface="Calibri Light"/>
                      <a:ea typeface="+mn-ea"/>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C5E3-48FB-8FB4-07F22615C049}"/>
                </c:ext>
              </c:extLst>
            </c:dLbl>
            <c:dLbl>
              <c:idx val="7"/>
              <c:layout>
                <c:manualLayout>
                  <c:x val="0"/>
                  <c:y val="-3.7936267071320182E-2"/>
                </c:manualLayout>
              </c:layout>
              <c:numFmt formatCode="#,##0;&quot;-&quot;#,##0" sourceLinked="0"/>
              <c:spPr>
                <a:noFill/>
                <a:ln>
                  <a:noFill/>
                </a:ln>
              </c:spPr>
              <c:txPr>
                <a:bodyPr wrap="none"/>
                <a:lstStyle/>
                <a:p>
                  <a:pPr>
                    <a:defRPr sz="1100">
                      <a:solidFill>
                        <a:schemeClr val="bg2"/>
                      </a:solidFill>
                      <a:latin typeface="Calibri Light"/>
                      <a:ea typeface="+mn-ea"/>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C5E3-48FB-8FB4-07F22615C049}"/>
                </c:ext>
              </c:extLst>
            </c:dLbl>
            <c:dLbl>
              <c:idx val="8"/>
              <c:layout>
                <c:manualLayout>
                  <c:x val="0"/>
                  <c:y val="9.104704097116844E-3"/>
                </c:manualLayout>
              </c:layout>
              <c:numFmt formatCode="#,##0;&quot;-&quot;#,##0" sourceLinked="0"/>
              <c:spPr>
                <a:noFill/>
                <a:ln>
                  <a:noFill/>
                </a:ln>
              </c:spPr>
              <c:txPr>
                <a:bodyPr wrap="none"/>
                <a:lstStyle/>
                <a:p>
                  <a:pPr>
                    <a:defRPr sz="1100">
                      <a:solidFill>
                        <a:schemeClr val="bg2"/>
                      </a:solidFill>
                      <a:latin typeface="Calibri Light"/>
                      <a:ea typeface="+mn-ea"/>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C5E3-48FB-8FB4-07F22615C04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Sheet1!$A$2:$I$2</c:f>
              <c:numCache>
                <c:formatCode>General</c:formatCode>
                <c:ptCount val="9"/>
                <c:pt idx="0">
                  <c:v>91</c:v>
                </c:pt>
                <c:pt idx="1">
                  <c:v>81</c:v>
                </c:pt>
                <c:pt idx="2">
                  <c:v>72</c:v>
                </c:pt>
                <c:pt idx="3">
                  <c:v>62</c:v>
                </c:pt>
                <c:pt idx="4">
                  <c:v>62</c:v>
                </c:pt>
                <c:pt idx="5">
                  <c:v>58</c:v>
                </c:pt>
                <c:pt idx="6">
                  <c:v>27</c:v>
                </c:pt>
                <c:pt idx="7">
                  <c:v>9</c:v>
                </c:pt>
                <c:pt idx="8">
                  <c:v>3</c:v>
                </c:pt>
              </c:numCache>
            </c:numRef>
          </c:val>
          <c:extLst>
            <c:ext xmlns:c16="http://schemas.microsoft.com/office/drawing/2014/chart" uri="{C3380CC4-5D6E-409C-BE32-E72D297353CC}">
              <c16:uniqueId val="{00000013-C5E3-48FB-8FB4-07F22615C049}"/>
            </c:ext>
          </c:extLst>
        </c:ser>
        <c:dLbls>
          <c:showLegendKey val="0"/>
          <c:showVal val="0"/>
          <c:showCatName val="0"/>
          <c:showSerName val="0"/>
          <c:showPercent val="0"/>
          <c:showBubbleSize val="0"/>
        </c:dLbls>
        <c:gapWidth val="80"/>
        <c:axId val="826235552"/>
        <c:axId val="1"/>
      </c:barChart>
      <c:catAx>
        <c:axId val="826235552"/>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91"/>
          <c:min val="0"/>
        </c:scaling>
        <c:delete val="1"/>
        <c:axPos val="l"/>
        <c:numFmt formatCode="General" sourceLinked="1"/>
        <c:majorTickMark val="out"/>
        <c:minorTickMark val="none"/>
        <c:tickLblPos val="nextTo"/>
        <c:crossAx val="826235552"/>
        <c:crosses val="min"/>
        <c:crossBetween val="between"/>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2653884964682142E-2"/>
          <c:y val="4.5654082528533799E-2"/>
          <c:w val="0.77800201816347125"/>
          <c:h val="0.90869183494293237"/>
        </c:manualLayout>
      </c:layout>
      <c:barChart>
        <c:barDir val="bar"/>
        <c:grouping val="clustered"/>
        <c:varyColors val="0"/>
        <c:ser>
          <c:idx val="0"/>
          <c:order val="0"/>
          <c:spPr>
            <a:solidFill>
              <a:srgbClr val="377169"/>
            </a:solidFill>
            <a:ln>
              <a:noFill/>
            </a:ln>
          </c:spPr>
          <c:invertIfNegative val="0"/>
          <c:dLbls>
            <c:dLbl>
              <c:idx val="0"/>
              <c:layout>
                <c:manualLayout>
                  <c:x val="7.1644803229061554E-2"/>
                  <c:y val="0"/>
                </c:manualLayout>
              </c:layout>
              <c:numFmt formatCode="#,##0;&quot;-&quot;#,##0" sourceLinked="0"/>
              <c:spPr>
                <a:noFill/>
                <a:ln>
                  <a:noFill/>
                </a:ln>
              </c:spPr>
              <c:txPr>
                <a:bodyPr wrap="none"/>
                <a:lstStyle/>
                <a:p>
                  <a:pPr>
                    <a:defRPr sz="1100">
                      <a:solidFill>
                        <a:schemeClr val="bg2"/>
                      </a:solidFill>
                      <a:latin typeface="Calibri Light"/>
                      <a:ea typeface="+mn-ea"/>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1BA-4086-B6D5-7387AD89A6E8}"/>
                </c:ext>
              </c:extLst>
            </c:dLbl>
            <c:dLbl>
              <c:idx val="1"/>
              <c:layout>
                <c:manualLayout>
                  <c:x val="9.5862764883955606E-2"/>
                  <c:y val="0"/>
                </c:manualLayout>
              </c:layout>
              <c:numFmt formatCode="#,##0;&quot;-&quot;#,##0" sourceLinked="0"/>
              <c:spPr>
                <a:noFill/>
                <a:ln>
                  <a:noFill/>
                </a:ln>
              </c:spPr>
              <c:txPr>
                <a:bodyPr wrap="none"/>
                <a:lstStyle/>
                <a:p>
                  <a:pPr>
                    <a:defRPr sz="1100">
                      <a:solidFill>
                        <a:schemeClr val="bg2"/>
                      </a:solidFill>
                      <a:latin typeface="Calibri Light"/>
                      <a:ea typeface="+mn-ea"/>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1BA-4086-B6D5-7387AD89A6E8}"/>
                </c:ext>
              </c:extLst>
            </c:dLbl>
            <c:dLbl>
              <c:idx val="2"/>
              <c:layout>
                <c:manualLayout>
                  <c:x val="-1.2108980827447022E-2"/>
                  <c:y val="1.9315188762071993E-2"/>
                </c:manualLayout>
              </c:layout>
              <c:numFmt formatCode="#,##0;&quot;-&quot;#,##0" sourceLinked="0"/>
              <c:spPr>
                <a:noFill/>
                <a:ln>
                  <a:noFill/>
                </a:ln>
              </c:spPr>
              <c:txPr>
                <a:bodyPr wrap="none"/>
                <a:lstStyle/>
                <a:p>
                  <a:pPr>
                    <a:defRPr sz="1100">
                      <a:solidFill>
                        <a:schemeClr val="bg2"/>
                      </a:solidFill>
                      <a:latin typeface="Calibri Light"/>
                      <a:ea typeface="+mn-ea"/>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1BA-4086-B6D5-7387AD89A6E8}"/>
                </c:ext>
              </c:extLst>
            </c:dLbl>
            <c:dLbl>
              <c:idx val="3"/>
              <c:layout>
                <c:manualLayout>
                  <c:x val="0.21291624621594349"/>
                  <c:y val="1.9315188762071993E-2"/>
                </c:manualLayout>
              </c:layout>
              <c:numFmt formatCode="#,##0;&quot;-&quot;#,##0" sourceLinked="0"/>
              <c:spPr>
                <a:noFill/>
                <a:ln>
                  <a:noFill/>
                </a:ln>
              </c:spPr>
              <c:txPr>
                <a:bodyPr wrap="none"/>
                <a:lstStyle/>
                <a:p>
                  <a:pPr>
                    <a:defRPr sz="1100">
                      <a:solidFill>
                        <a:schemeClr val="bg2"/>
                      </a:solidFill>
                      <a:latin typeface="Calibri Light"/>
                      <a:ea typeface="+mn-ea"/>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1BA-4086-B6D5-7387AD89A6E8}"/>
                </c:ext>
              </c:extLst>
            </c:dLbl>
            <c:dLbl>
              <c:idx val="4"/>
              <c:layout>
                <c:manualLayout>
                  <c:x val="0.15539858728557013"/>
                  <c:y val="1.9315188762071993E-2"/>
                </c:manualLayout>
              </c:layout>
              <c:numFmt formatCode="#,##0;&quot;-&quot;#,##0" sourceLinked="0"/>
              <c:spPr>
                <a:noFill/>
                <a:ln>
                  <a:noFill/>
                </a:ln>
              </c:spPr>
              <c:txPr>
                <a:bodyPr wrap="none"/>
                <a:lstStyle/>
                <a:p>
                  <a:pPr>
                    <a:defRPr sz="1100">
                      <a:solidFill>
                        <a:schemeClr val="bg2"/>
                      </a:solidFill>
                      <a:latin typeface="Calibri Light"/>
                      <a:ea typeface="+mn-ea"/>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1BA-4086-B6D5-7387AD89A6E8}"/>
                </c:ext>
              </c:extLst>
            </c:dLbl>
            <c:dLbl>
              <c:idx val="5"/>
              <c:layout>
                <c:manualLayout>
                  <c:x val="0.46316851664984865"/>
                  <c:y val="0"/>
                </c:manualLayout>
              </c:layout>
              <c:numFmt formatCode="#,##0;&quot;-&quot;#,##0" sourceLinked="0"/>
              <c:spPr>
                <a:noFill/>
                <a:ln>
                  <a:noFill/>
                </a:ln>
              </c:spPr>
              <c:txPr>
                <a:bodyPr wrap="none"/>
                <a:lstStyle/>
                <a:p>
                  <a:pPr>
                    <a:defRPr sz="1100">
                      <a:solidFill>
                        <a:schemeClr val="bg2"/>
                      </a:solidFill>
                      <a:latin typeface="Calibri Light"/>
                      <a:ea typeface="+mn-ea"/>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31BA-4086-B6D5-7387AD89A6E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8</c:v>
                </c:pt>
                <c:pt idx="1">
                  <c:v>7</c:v>
                </c:pt>
                <c:pt idx="2">
                  <c:v>1</c:v>
                </c:pt>
                <c:pt idx="3">
                  <c:v>23</c:v>
                </c:pt>
                <c:pt idx="4">
                  <c:v>15</c:v>
                </c:pt>
                <c:pt idx="5">
                  <c:v>65</c:v>
                </c:pt>
              </c:numCache>
            </c:numRef>
          </c:val>
          <c:extLst>
            <c:ext xmlns:c16="http://schemas.microsoft.com/office/drawing/2014/chart" uri="{C3380CC4-5D6E-409C-BE32-E72D297353CC}">
              <c16:uniqueId val="{00000006-31BA-4086-B6D5-7387AD89A6E8}"/>
            </c:ext>
          </c:extLst>
        </c:ser>
        <c:ser>
          <c:idx val="1"/>
          <c:order val="1"/>
          <c:spPr>
            <a:solidFill>
              <a:srgbClr val="254D47"/>
            </a:solidFill>
            <a:ln>
              <a:noFill/>
            </a:ln>
          </c:spPr>
          <c:invertIfNegative val="0"/>
          <c:dLbls>
            <c:dLbl>
              <c:idx val="0"/>
              <c:layout>
                <c:manualLayout>
                  <c:x val="5.9535822401614528E-2"/>
                  <c:y val="-1.9315188762071993E-2"/>
                </c:manualLayout>
              </c:layout>
              <c:numFmt formatCode="#,##0;&quot;-&quot;#,##0" sourceLinked="0"/>
              <c:spPr>
                <a:noFill/>
                <a:ln>
                  <a:noFill/>
                </a:ln>
              </c:spPr>
              <c:txPr>
                <a:bodyPr wrap="none"/>
                <a:lstStyle/>
                <a:p>
                  <a:pPr>
                    <a:defRPr sz="1100">
                      <a:solidFill>
                        <a:schemeClr val="bg2"/>
                      </a:solidFill>
                      <a:latin typeface="Calibri Light"/>
                      <a:ea typeface="+mn-ea"/>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31BA-4086-B6D5-7387AD89A6E8}"/>
                </c:ext>
              </c:extLst>
            </c:dLbl>
            <c:dLbl>
              <c:idx val="2"/>
              <c:layout>
                <c:manualLayout>
                  <c:x val="3.5317860746720484E-2"/>
                  <c:y val="0"/>
                </c:manualLayout>
              </c:layout>
              <c:numFmt formatCode="#,##0;&quot;-&quot;#,##0" sourceLinked="0"/>
              <c:spPr>
                <a:noFill/>
                <a:ln>
                  <a:noFill/>
                </a:ln>
              </c:spPr>
              <c:txPr>
                <a:bodyPr wrap="none"/>
                <a:lstStyle/>
                <a:p>
                  <a:pPr>
                    <a:defRPr sz="1100">
                      <a:solidFill>
                        <a:schemeClr val="bg2"/>
                      </a:solidFill>
                      <a:latin typeface="Calibri Light"/>
                      <a:ea typeface="+mn-ea"/>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31BA-4086-B6D5-7387AD89A6E8}"/>
                </c:ext>
              </c:extLst>
            </c:dLbl>
            <c:dLbl>
              <c:idx val="3"/>
              <c:layout>
                <c:manualLayout>
                  <c:x val="0.23612512613521694"/>
                  <c:y val="0"/>
                </c:manualLayout>
              </c:layout>
              <c:numFmt formatCode="#,##0;&quot;-&quot;#,##0" sourceLinked="0"/>
              <c:spPr>
                <a:noFill/>
                <a:ln>
                  <a:noFill/>
                </a:ln>
              </c:spPr>
              <c:txPr>
                <a:bodyPr wrap="none"/>
                <a:lstStyle/>
                <a:p>
                  <a:pPr>
                    <a:defRPr sz="1100">
                      <a:solidFill>
                        <a:schemeClr val="bg2"/>
                      </a:solidFill>
                      <a:latin typeface="Calibri Light"/>
                      <a:ea typeface="+mn-ea"/>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31BA-4086-B6D5-7387AD89A6E8}"/>
                </c:ext>
              </c:extLst>
            </c:dLbl>
            <c:dLbl>
              <c:idx val="4"/>
              <c:layout>
                <c:manualLayout>
                  <c:x val="0.26639757820383453"/>
                  <c:y val="0"/>
                </c:manualLayout>
              </c:layout>
              <c:numFmt formatCode="#,##0;&quot;-&quot;#,##0" sourceLinked="0"/>
              <c:spPr>
                <a:noFill/>
                <a:ln>
                  <a:noFill/>
                </a:ln>
              </c:spPr>
              <c:txPr>
                <a:bodyPr wrap="none"/>
                <a:lstStyle/>
                <a:p>
                  <a:pPr>
                    <a:defRPr sz="1100">
                      <a:solidFill>
                        <a:schemeClr val="bg2"/>
                      </a:solidFill>
                      <a:latin typeface="Calibri Light"/>
                      <a:ea typeface="+mn-ea"/>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31BA-4086-B6D5-7387AD89A6E8}"/>
                </c:ext>
              </c:extLst>
            </c:dLbl>
            <c:dLbl>
              <c:idx val="5"/>
              <c:layout>
                <c:manualLayout>
                  <c:x val="0.40363269424823411"/>
                  <c:y val="-2.0193151887620719E-2"/>
                </c:manualLayout>
              </c:layout>
              <c:numFmt formatCode="#,##0;&quot;-&quot;#,##0" sourceLinked="0"/>
              <c:spPr>
                <a:noFill/>
                <a:ln>
                  <a:noFill/>
                </a:ln>
              </c:spPr>
              <c:txPr>
                <a:bodyPr wrap="none"/>
                <a:lstStyle/>
                <a:p>
                  <a:pPr>
                    <a:defRPr sz="1100">
                      <a:solidFill>
                        <a:schemeClr val="bg2"/>
                      </a:solidFill>
                      <a:latin typeface="Calibri Light"/>
                      <a:ea typeface="+mn-ea"/>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31BA-4086-B6D5-7387AD89A6E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Sheet1!$A$2:$F$2</c:f>
              <c:numCache>
                <c:formatCode>General</c:formatCode>
                <c:ptCount val="6"/>
                <c:pt idx="0">
                  <c:v>7</c:v>
                </c:pt>
                <c:pt idx="1">
                  <c:v>3</c:v>
                </c:pt>
                <c:pt idx="2">
                  <c:v>5</c:v>
                </c:pt>
                <c:pt idx="3">
                  <c:v>27</c:v>
                </c:pt>
                <c:pt idx="4">
                  <c:v>32</c:v>
                </c:pt>
                <c:pt idx="5">
                  <c:v>55</c:v>
                </c:pt>
              </c:numCache>
            </c:numRef>
          </c:val>
          <c:extLst>
            <c:ext xmlns:c16="http://schemas.microsoft.com/office/drawing/2014/chart" uri="{C3380CC4-5D6E-409C-BE32-E72D297353CC}">
              <c16:uniqueId val="{0000000C-31BA-4086-B6D5-7387AD89A6E8}"/>
            </c:ext>
          </c:extLst>
        </c:ser>
        <c:dLbls>
          <c:showLegendKey val="0"/>
          <c:showVal val="0"/>
          <c:showCatName val="0"/>
          <c:showSerName val="0"/>
          <c:showPercent val="0"/>
          <c:showBubbleSize val="0"/>
        </c:dLbls>
        <c:gapWidth val="80"/>
        <c:axId val="968995296"/>
        <c:axId val="1"/>
      </c:barChart>
      <c:catAx>
        <c:axId val="968995296"/>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65"/>
          <c:min val="0"/>
        </c:scaling>
        <c:delete val="1"/>
        <c:axPos val="t"/>
        <c:numFmt formatCode="General" sourceLinked="1"/>
        <c:majorTickMark val="out"/>
        <c:minorTickMark val="none"/>
        <c:tickLblPos val="nextTo"/>
        <c:crossAx val="968995296"/>
        <c:crosses val="min"/>
        <c:crossBetween val="between"/>
      </c:valAx>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2653884964682142E-2"/>
          <c:y val="4.5654082528533799E-2"/>
          <c:w val="0.77800201816347125"/>
          <c:h val="0.90869183494293237"/>
        </c:manualLayout>
      </c:layout>
      <c:barChart>
        <c:barDir val="bar"/>
        <c:grouping val="clustered"/>
        <c:varyColors val="0"/>
        <c:ser>
          <c:idx val="0"/>
          <c:order val="0"/>
          <c:spPr>
            <a:solidFill>
              <a:srgbClr val="377169"/>
            </a:solidFill>
            <a:ln>
              <a:noFill/>
            </a:ln>
          </c:spPr>
          <c:invertIfNegative val="0"/>
          <c:dLbls>
            <c:dLbl>
              <c:idx val="0"/>
              <c:layout>
                <c:manualLayout>
                  <c:x val="9.687184661957618E-2"/>
                  <c:y val="1.9315188762071993E-2"/>
                </c:manualLayout>
              </c:layout>
              <c:numFmt formatCode="#,##0;&quot;-&quot;#,##0" sourceLinked="0"/>
              <c:spPr>
                <a:noFill/>
                <a:ln>
                  <a:noFill/>
                </a:ln>
              </c:spPr>
              <c:txPr>
                <a:bodyPr wrap="none"/>
                <a:lstStyle/>
                <a:p>
                  <a:pPr>
                    <a:defRPr sz="1100">
                      <a:solidFill>
                        <a:schemeClr val="bg2"/>
                      </a:solidFill>
                      <a:latin typeface="Calibri Light"/>
                      <a:ea typeface="+mn-ea"/>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DA2-4AB1-AD8F-643319797ADC}"/>
                </c:ext>
              </c:extLst>
            </c:dLbl>
            <c:dLbl>
              <c:idx val="1"/>
              <c:layout>
                <c:manualLayout>
                  <c:x val="9.687184661957618E-2"/>
                  <c:y val="0"/>
                </c:manualLayout>
              </c:layout>
              <c:numFmt formatCode="#,##0;&quot;-&quot;#,##0" sourceLinked="0"/>
              <c:spPr>
                <a:noFill/>
                <a:ln>
                  <a:noFill/>
                </a:ln>
              </c:spPr>
              <c:txPr>
                <a:bodyPr wrap="none"/>
                <a:lstStyle/>
                <a:p>
                  <a:pPr>
                    <a:defRPr sz="1100">
                      <a:solidFill>
                        <a:schemeClr val="bg2"/>
                      </a:solidFill>
                      <a:latin typeface="Calibri Light"/>
                      <a:ea typeface="+mn-ea"/>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DA2-4AB1-AD8F-643319797ADC}"/>
                </c:ext>
              </c:extLst>
            </c:dLbl>
            <c:dLbl>
              <c:idx val="2"/>
              <c:layout>
                <c:manualLayout>
                  <c:x val="-1.4127144298688193E-2"/>
                  <c:y val="1.9315188762071993E-2"/>
                </c:manualLayout>
              </c:layout>
              <c:numFmt formatCode="#,##0;&quot;-&quot;#,##0" sourceLinked="0"/>
              <c:spPr>
                <a:noFill/>
                <a:ln>
                  <a:noFill/>
                </a:ln>
              </c:spPr>
              <c:txPr>
                <a:bodyPr wrap="none"/>
                <a:lstStyle/>
                <a:p>
                  <a:pPr>
                    <a:defRPr sz="1100">
                      <a:solidFill>
                        <a:schemeClr val="bg2"/>
                      </a:solidFill>
                      <a:latin typeface="Calibri Light"/>
                      <a:ea typeface="+mn-ea"/>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DA2-4AB1-AD8F-643319797ADC}"/>
                </c:ext>
              </c:extLst>
            </c:dLbl>
            <c:dLbl>
              <c:idx val="3"/>
              <c:layout>
                <c:manualLayout>
                  <c:x val="1.6145307769929364E-2"/>
                  <c:y val="1.9315188762071993E-2"/>
                </c:manualLayout>
              </c:layout>
              <c:numFmt formatCode="#,##0;&quot;-&quot;#,##0" sourceLinked="0"/>
              <c:spPr>
                <a:noFill/>
                <a:ln>
                  <a:noFill/>
                </a:ln>
              </c:spPr>
              <c:txPr>
                <a:bodyPr wrap="none"/>
                <a:lstStyle/>
                <a:p>
                  <a:pPr>
                    <a:defRPr sz="1100">
                      <a:solidFill>
                        <a:schemeClr val="bg2"/>
                      </a:solidFill>
                      <a:latin typeface="Calibri Light"/>
                      <a:ea typeface="+mn-ea"/>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DA2-4AB1-AD8F-643319797ADC}"/>
                </c:ext>
              </c:extLst>
            </c:dLbl>
            <c:dLbl>
              <c:idx val="4"/>
              <c:layout>
                <c:manualLayout>
                  <c:x val="6.6599394550958632E-2"/>
                  <c:y val="0"/>
                </c:manualLayout>
              </c:layout>
              <c:numFmt formatCode="#,##0;&quot;-&quot;#,##0" sourceLinked="0"/>
              <c:spPr>
                <a:noFill/>
                <a:ln>
                  <a:noFill/>
                </a:ln>
              </c:spPr>
              <c:txPr>
                <a:bodyPr wrap="none"/>
                <a:lstStyle/>
                <a:p>
                  <a:pPr>
                    <a:defRPr sz="1100">
                      <a:solidFill>
                        <a:schemeClr val="bg2"/>
                      </a:solidFill>
                      <a:latin typeface="Calibri Light"/>
                      <a:ea typeface="+mn-ea"/>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DA2-4AB1-AD8F-643319797ADC}"/>
                </c:ext>
              </c:extLst>
            </c:dLbl>
            <c:dLbl>
              <c:idx val="5"/>
              <c:layout>
                <c:manualLayout>
                  <c:x val="0.46316851664984865"/>
                  <c:y val="0"/>
                </c:manualLayout>
              </c:layout>
              <c:numFmt formatCode="#,##0;&quot;-&quot;#,##0" sourceLinked="0"/>
              <c:spPr>
                <a:noFill/>
                <a:ln>
                  <a:noFill/>
                </a:ln>
              </c:spPr>
              <c:txPr>
                <a:bodyPr wrap="none"/>
                <a:lstStyle/>
                <a:p>
                  <a:pPr>
                    <a:defRPr sz="1100">
                      <a:solidFill>
                        <a:schemeClr val="bg2"/>
                      </a:solidFill>
                      <a:latin typeface="Calibri Light"/>
                      <a:ea typeface="+mn-ea"/>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9DA2-4AB1-AD8F-643319797AD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12</c:v>
                </c:pt>
                <c:pt idx="1">
                  <c:v>12</c:v>
                </c:pt>
                <c:pt idx="2">
                  <c:v>1</c:v>
                </c:pt>
                <c:pt idx="3">
                  <c:v>4</c:v>
                </c:pt>
                <c:pt idx="4">
                  <c:v>9</c:v>
                </c:pt>
                <c:pt idx="5">
                  <c:v>77</c:v>
                </c:pt>
              </c:numCache>
            </c:numRef>
          </c:val>
          <c:extLst>
            <c:ext xmlns:c16="http://schemas.microsoft.com/office/drawing/2014/chart" uri="{C3380CC4-5D6E-409C-BE32-E72D297353CC}">
              <c16:uniqueId val="{00000006-9DA2-4AB1-AD8F-643319797ADC}"/>
            </c:ext>
          </c:extLst>
        </c:ser>
        <c:ser>
          <c:idx val="1"/>
          <c:order val="1"/>
          <c:spPr>
            <a:solidFill>
              <a:srgbClr val="254D47"/>
            </a:solidFill>
            <a:ln>
              <a:noFill/>
            </a:ln>
          </c:spPr>
          <c:invertIfNegative val="0"/>
          <c:dLbls>
            <c:dLbl>
              <c:idx val="0"/>
              <c:layout>
                <c:manualLayout>
                  <c:x val="0.21089808274470231"/>
                  <c:y val="0"/>
                </c:manualLayout>
              </c:layout>
              <c:numFmt formatCode="#,##0;&quot;-&quot;#,##0" sourceLinked="0"/>
              <c:spPr>
                <a:noFill/>
                <a:ln>
                  <a:noFill/>
                </a:ln>
              </c:spPr>
              <c:txPr>
                <a:bodyPr wrap="none"/>
                <a:lstStyle/>
                <a:p>
                  <a:pPr>
                    <a:defRPr sz="1100">
                      <a:solidFill>
                        <a:schemeClr val="bg2"/>
                      </a:solidFill>
                      <a:latin typeface="Calibri Light"/>
                      <a:ea typeface="+mn-ea"/>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9DA2-4AB1-AD8F-643319797ADC}"/>
                </c:ext>
              </c:extLst>
            </c:dLbl>
            <c:dLbl>
              <c:idx val="2"/>
              <c:layout>
                <c:manualLayout>
                  <c:x val="0.20585267406659941"/>
                  <c:y val="0"/>
                </c:manualLayout>
              </c:layout>
              <c:numFmt formatCode="#,##0;&quot;-&quot;#,##0" sourceLinked="0"/>
              <c:spPr>
                <a:noFill/>
                <a:ln>
                  <a:noFill/>
                </a:ln>
              </c:spPr>
              <c:txPr>
                <a:bodyPr wrap="none"/>
                <a:lstStyle/>
                <a:p>
                  <a:pPr>
                    <a:defRPr sz="1100">
                      <a:solidFill>
                        <a:schemeClr val="bg2"/>
                      </a:solidFill>
                      <a:latin typeface="Calibri Light"/>
                      <a:ea typeface="+mn-ea"/>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9DA2-4AB1-AD8F-643319797ADC}"/>
                </c:ext>
              </c:extLst>
            </c:dLbl>
            <c:dLbl>
              <c:idx val="3"/>
              <c:layout>
                <c:manualLayout>
                  <c:x val="1.6145307769929364E-2"/>
                  <c:y val="0"/>
                </c:manualLayout>
              </c:layout>
              <c:numFmt formatCode="#,##0;&quot;-&quot;#,##0" sourceLinked="0"/>
              <c:spPr>
                <a:noFill/>
                <a:ln>
                  <a:noFill/>
                </a:ln>
              </c:spPr>
              <c:txPr>
                <a:bodyPr wrap="none"/>
                <a:lstStyle/>
                <a:p>
                  <a:pPr>
                    <a:defRPr sz="1100">
                      <a:solidFill>
                        <a:schemeClr val="bg2"/>
                      </a:solidFill>
                      <a:latin typeface="Calibri Light"/>
                      <a:ea typeface="+mn-ea"/>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9DA2-4AB1-AD8F-643319797ADC}"/>
                </c:ext>
              </c:extLst>
            </c:dLbl>
            <c:dLbl>
              <c:idx val="4"/>
              <c:layout>
                <c:manualLayout>
                  <c:x val="6.0544904137235112E-3"/>
                  <c:y val="-1.9315188762071993E-2"/>
                </c:manualLayout>
              </c:layout>
              <c:numFmt formatCode="#,##0;&quot;-&quot;#,##0" sourceLinked="0"/>
              <c:spPr>
                <a:noFill/>
                <a:ln>
                  <a:noFill/>
                </a:ln>
              </c:spPr>
              <c:txPr>
                <a:bodyPr wrap="none"/>
                <a:lstStyle/>
                <a:p>
                  <a:pPr>
                    <a:defRPr sz="1100">
                      <a:solidFill>
                        <a:schemeClr val="bg2"/>
                      </a:solidFill>
                      <a:latin typeface="Calibri Light"/>
                      <a:ea typeface="+mn-ea"/>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9DA2-4AB1-AD8F-643319797ADC}"/>
                </c:ext>
              </c:extLst>
            </c:dLbl>
            <c:dLbl>
              <c:idx val="5"/>
              <c:layout>
                <c:manualLayout>
                  <c:x val="0.41876892028254287"/>
                  <c:y val="-2.0193151887620719E-2"/>
                </c:manualLayout>
              </c:layout>
              <c:numFmt formatCode="#,##0;&quot;-&quot;#,##0" sourceLinked="0"/>
              <c:spPr>
                <a:noFill/>
                <a:ln>
                  <a:noFill/>
                </a:ln>
              </c:spPr>
              <c:txPr>
                <a:bodyPr wrap="none"/>
                <a:lstStyle/>
                <a:p>
                  <a:pPr>
                    <a:defRPr sz="1100">
                      <a:solidFill>
                        <a:schemeClr val="bg2"/>
                      </a:solidFill>
                      <a:latin typeface="Calibri Light"/>
                      <a:ea typeface="+mn-ea"/>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9DA2-4AB1-AD8F-643319797AD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Sheet1!$A$2:$F$2</c:f>
              <c:numCache>
                <c:formatCode>General</c:formatCode>
                <c:ptCount val="6"/>
                <c:pt idx="0">
                  <c:v>27</c:v>
                </c:pt>
                <c:pt idx="1">
                  <c:v>2</c:v>
                </c:pt>
                <c:pt idx="2">
                  <c:v>26</c:v>
                </c:pt>
                <c:pt idx="3">
                  <c:v>4</c:v>
                </c:pt>
                <c:pt idx="4">
                  <c:v>3</c:v>
                </c:pt>
                <c:pt idx="5">
                  <c:v>68</c:v>
                </c:pt>
              </c:numCache>
            </c:numRef>
          </c:val>
          <c:extLst>
            <c:ext xmlns:c16="http://schemas.microsoft.com/office/drawing/2014/chart" uri="{C3380CC4-5D6E-409C-BE32-E72D297353CC}">
              <c16:uniqueId val="{0000000C-9DA2-4AB1-AD8F-643319797ADC}"/>
            </c:ext>
          </c:extLst>
        </c:ser>
        <c:dLbls>
          <c:showLegendKey val="0"/>
          <c:showVal val="0"/>
          <c:showCatName val="0"/>
          <c:showSerName val="0"/>
          <c:showPercent val="0"/>
          <c:showBubbleSize val="0"/>
        </c:dLbls>
        <c:gapWidth val="80"/>
        <c:axId val="826283112"/>
        <c:axId val="1"/>
      </c:barChart>
      <c:catAx>
        <c:axId val="826283112"/>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77"/>
          <c:min val="0"/>
        </c:scaling>
        <c:delete val="1"/>
        <c:axPos val="t"/>
        <c:numFmt formatCode="General" sourceLinked="1"/>
        <c:majorTickMark val="out"/>
        <c:minorTickMark val="none"/>
        <c:tickLblPos val="nextTo"/>
        <c:crossAx val="826283112"/>
        <c:crosses val="min"/>
        <c:crossBetween val="between"/>
      </c:valAx>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2653884964682142E-2"/>
          <c:y val="4.5654082528533799E-2"/>
          <c:w val="0.77800201816347125"/>
          <c:h val="0.90869183494293237"/>
        </c:manualLayout>
      </c:layout>
      <c:barChart>
        <c:barDir val="bar"/>
        <c:grouping val="clustered"/>
        <c:varyColors val="0"/>
        <c:ser>
          <c:idx val="0"/>
          <c:order val="0"/>
          <c:spPr>
            <a:solidFill>
              <a:srgbClr val="377169"/>
            </a:solidFill>
            <a:ln>
              <a:noFill/>
            </a:ln>
          </c:spPr>
          <c:invertIfNegative val="0"/>
          <c:dLbls>
            <c:dLbl>
              <c:idx val="0"/>
              <c:layout>
                <c:manualLayout>
                  <c:x val="4.3390514631685168E-2"/>
                  <c:y val="0"/>
                </c:manualLayout>
              </c:layout>
              <c:numFmt formatCode="#,##0;&quot;-&quot;#,##0" sourceLinked="0"/>
              <c:spPr>
                <a:noFill/>
                <a:ln>
                  <a:noFill/>
                </a:ln>
              </c:spPr>
              <c:txPr>
                <a:bodyPr wrap="none"/>
                <a:lstStyle/>
                <a:p>
                  <a:pPr>
                    <a:defRPr sz="1100">
                      <a:solidFill>
                        <a:schemeClr val="bg2"/>
                      </a:solidFill>
                      <a:latin typeface="Calibri Light"/>
                      <a:ea typeface="+mn-ea"/>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15D-4C3A-9E04-49372B2CAD19}"/>
                </c:ext>
              </c:extLst>
            </c:dLbl>
            <c:dLbl>
              <c:idx val="1"/>
              <c:layout>
                <c:manualLayout>
                  <c:x val="1.7154389505549948E-2"/>
                  <c:y val="0"/>
                </c:manualLayout>
              </c:layout>
              <c:numFmt formatCode="#,##0;&quot;-&quot;#,##0" sourceLinked="0"/>
              <c:spPr>
                <a:noFill/>
                <a:ln>
                  <a:noFill/>
                </a:ln>
              </c:spPr>
              <c:txPr>
                <a:bodyPr wrap="none"/>
                <a:lstStyle/>
                <a:p>
                  <a:pPr>
                    <a:defRPr sz="1100">
                      <a:solidFill>
                        <a:schemeClr val="bg2"/>
                      </a:solidFill>
                      <a:latin typeface="Calibri Light"/>
                      <a:ea typeface="+mn-ea"/>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15D-4C3A-9E04-49372B2CAD19}"/>
                </c:ext>
              </c:extLst>
            </c:dLbl>
            <c:dLbl>
              <c:idx val="2"/>
              <c:layout>
                <c:manualLayout>
                  <c:x val="1.0090817356205853E-3"/>
                  <c:y val="0"/>
                </c:manualLayout>
              </c:layout>
              <c:numFmt formatCode="#,##0;&quot;-&quot;#,##0" sourceLinked="0"/>
              <c:spPr>
                <a:noFill/>
                <a:ln>
                  <a:noFill/>
                </a:ln>
              </c:spPr>
              <c:txPr>
                <a:bodyPr wrap="none"/>
                <a:lstStyle/>
                <a:p>
                  <a:pPr>
                    <a:defRPr sz="1100">
                      <a:solidFill>
                        <a:schemeClr val="bg2"/>
                      </a:solidFill>
                      <a:latin typeface="Calibri Light"/>
                      <a:ea typeface="+mn-ea"/>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15D-4C3A-9E04-49372B2CAD19}"/>
                </c:ext>
              </c:extLst>
            </c:dLbl>
            <c:dLbl>
              <c:idx val="3"/>
              <c:layout>
                <c:manualLayout>
                  <c:x val="0.46417759838546924"/>
                  <c:y val="0"/>
                </c:manualLayout>
              </c:layout>
              <c:numFmt formatCode="#,##0;&quot;-&quot;#,##0" sourceLinked="0"/>
              <c:spPr>
                <a:noFill/>
                <a:ln>
                  <a:noFill/>
                </a:ln>
              </c:spPr>
              <c:txPr>
                <a:bodyPr wrap="none"/>
                <a:lstStyle/>
                <a:p>
                  <a:pPr>
                    <a:defRPr sz="1100">
                      <a:solidFill>
                        <a:schemeClr val="bg2"/>
                      </a:solidFill>
                      <a:latin typeface="Calibri Light"/>
                      <a:ea typeface="+mn-ea"/>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15D-4C3A-9E04-49372B2CAD1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8</c:v>
                </c:pt>
                <c:pt idx="1">
                  <c:v>5</c:v>
                </c:pt>
                <c:pt idx="2">
                  <c:v>3</c:v>
                </c:pt>
                <c:pt idx="3">
                  <c:v>92</c:v>
                </c:pt>
              </c:numCache>
            </c:numRef>
          </c:val>
          <c:extLst>
            <c:ext xmlns:c16="http://schemas.microsoft.com/office/drawing/2014/chart" uri="{C3380CC4-5D6E-409C-BE32-E72D297353CC}">
              <c16:uniqueId val="{00000004-115D-4C3A-9E04-49372B2CAD19}"/>
            </c:ext>
          </c:extLst>
        </c:ser>
        <c:ser>
          <c:idx val="1"/>
          <c:order val="1"/>
          <c:spPr>
            <a:solidFill>
              <a:srgbClr val="254D47"/>
            </a:solidFill>
            <a:ln>
              <a:noFill/>
            </a:ln>
          </c:spPr>
          <c:invertIfNegative val="0"/>
          <c:dLbls>
            <c:dLbl>
              <c:idx val="0"/>
              <c:layout>
                <c:manualLayout>
                  <c:x val="0.11907164480322906"/>
                  <c:y val="0"/>
                </c:manualLayout>
              </c:layout>
              <c:numFmt formatCode="#,##0;&quot;-&quot;#,##0" sourceLinked="0"/>
              <c:spPr>
                <a:noFill/>
                <a:ln>
                  <a:noFill/>
                </a:ln>
              </c:spPr>
              <c:txPr>
                <a:bodyPr wrap="none"/>
                <a:lstStyle/>
                <a:p>
                  <a:pPr>
                    <a:defRPr sz="1100">
                      <a:solidFill>
                        <a:schemeClr val="bg2"/>
                      </a:solidFill>
                      <a:latin typeface="Calibri Light"/>
                      <a:ea typeface="+mn-ea"/>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15D-4C3A-9E04-49372B2CAD19}"/>
                </c:ext>
              </c:extLst>
            </c:dLbl>
            <c:dLbl>
              <c:idx val="1"/>
              <c:layout>
                <c:manualLayout>
                  <c:x val="6.8617558022199793E-2"/>
                  <c:y val="0"/>
                </c:manualLayout>
              </c:layout>
              <c:numFmt formatCode="#,##0;&quot;-&quot;#,##0" sourceLinked="0"/>
              <c:spPr>
                <a:noFill/>
                <a:ln>
                  <a:noFill/>
                </a:ln>
              </c:spPr>
              <c:txPr>
                <a:bodyPr wrap="none"/>
                <a:lstStyle/>
                <a:p>
                  <a:pPr>
                    <a:defRPr sz="1100">
                      <a:solidFill>
                        <a:schemeClr val="bg2"/>
                      </a:solidFill>
                      <a:latin typeface="Calibri Light"/>
                      <a:ea typeface="+mn-ea"/>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15D-4C3A-9E04-49372B2CAD19}"/>
                </c:ext>
              </c:extLst>
            </c:dLbl>
            <c:dLbl>
              <c:idx val="2"/>
              <c:layout>
                <c:manualLayout>
                  <c:x val="4.3390514631685168E-2"/>
                  <c:y val="0"/>
                </c:manualLayout>
              </c:layout>
              <c:numFmt formatCode="#,##0;&quot;-&quot;#,##0" sourceLinked="0"/>
              <c:spPr>
                <a:noFill/>
                <a:ln>
                  <a:noFill/>
                </a:ln>
              </c:spPr>
              <c:txPr>
                <a:bodyPr wrap="none"/>
                <a:lstStyle/>
                <a:p>
                  <a:pPr>
                    <a:defRPr sz="1100">
                      <a:solidFill>
                        <a:schemeClr val="bg2"/>
                      </a:solidFill>
                      <a:latin typeface="Calibri Light"/>
                      <a:ea typeface="+mn-ea"/>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15D-4C3A-9E04-49372B2CAD19}"/>
                </c:ext>
              </c:extLst>
            </c:dLbl>
            <c:dLbl>
              <c:idx val="3"/>
              <c:layout>
                <c:manualLayout>
                  <c:x val="0.42583249243188698"/>
                  <c:y val="0"/>
                </c:manualLayout>
              </c:layout>
              <c:numFmt formatCode="#,##0;&quot;-&quot;#,##0" sourceLinked="0"/>
              <c:spPr>
                <a:noFill/>
                <a:ln>
                  <a:noFill/>
                </a:ln>
              </c:spPr>
              <c:txPr>
                <a:bodyPr wrap="none"/>
                <a:lstStyle/>
                <a:p>
                  <a:pPr>
                    <a:defRPr sz="1100">
                      <a:solidFill>
                        <a:schemeClr val="bg2"/>
                      </a:solidFill>
                      <a:latin typeface="Calibri Light"/>
                      <a:ea typeface="+mn-ea"/>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15D-4C3A-9E04-49372B2CAD1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17</c:v>
                </c:pt>
                <c:pt idx="1">
                  <c:v>11</c:v>
                </c:pt>
                <c:pt idx="2">
                  <c:v>8</c:v>
                </c:pt>
                <c:pt idx="3">
                  <c:v>83</c:v>
                </c:pt>
              </c:numCache>
            </c:numRef>
          </c:val>
          <c:extLst>
            <c:ext xmlns:c16="http://schemas.microsoft.com/office/drawing/2014/chart" uri="{C3380CC4-5D6E-409C-BE32-E72D297353CC}">
              <c16:uniqueId val="{00000009-115D-4C3A-9E04-49372B2CAD19}"/>
            </c:ext>
          </c:extLst>
        </c:ser>
        <c:dLbls>
          <c:showLegendKey val="0"/>
          <c:showVal val="0"/>
          <c:showCatName val="0"/>
          <c:showSerName val="0"/>
          <c:showPercent val="0"/>
          <c:showBubbleSize val="0"/>
        </c:dLbls>
        <c:gapWidth val="80"/>
        <c:axId val="821787592"/>
        <c:axId val="1"/>
      </c:barChart>
      <c:catAx>
        <c:axId val="821787592"/>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92"/>
          <c:min val="0"/>
        </c:scaling>
        <c:delete val="1"/>
        <c:axPos val="t"/>
        <c:numFmt formatCode="General" sourceLinked="1"/>
        <c:majorTickMark val="out"/>
        <c:minorTickMark val="none"/>
        <c:tickLblPos val="nextTo"/>
        <c:crossAx val="821787592"/>
        <c:crosses val="min"/>
        <c:crossBetween val="between"/>
      </c:val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2916045702930949E-2"/>
          <c:y val="5.5734190782422297E-2"/>
          <c:w val="0.97416790859413815"/>
          <c:h val="0.88853161843515538"/>
        </c:manualLayout>
      </c:layout>
      <c:bubbleChart>
        <c:varyColors val="0"/>
        <c:ser>
          <c:idx val="0"/>
          <c:order val="0"/>
          <c:spPr>
            <a:solidFill>
              <a:srgbClr val="377169"/>
            </a:solidFill>
            <a:ln>
              <a:noFill/>
            </a:ln>
          </c:spPr>
          <c:invertIfNegative val="0"/>
          <c:dPt>
            <c:idx val="0"/>
            <c:invertIfNegative val="0"/>
            <c:bubble3D val="0"/>
            <c:extLst>
              <c:ext xmlns:c16="http://schemas.microsoft.com/office/drawing/2014/chart" uri="{C3380CC4-5D6E-409C-BE32-E72D297353CC}">
                <c16:uniqueId val="{00000000-B35F-4D4D-87F6-02DDE0AC0C0F}"/>
              </c:ext>
            </c:extLst>
          </c:dPt>
          <c:dPt>
            <c:idx val="1"/>
            <c:invertIfNegative val="0"/>
            <c:bubble3D val="0"/>
            <c:extLst>
              <c:ext xmlns:c16="http://schemas.microsoft.com/office/drawing/2014/chart" uri="{C3380CC4-5D6E-409C-BE32-E72D297353CC}">
                <c16:uniqueId val="{00000001-B35F-4D4D-87F6-02DDE0AC0C0F}"/>
              </c:ext>
            </c:extLst>
          </c:dPt>
          <c:dPt>
            <c:idx val="2"/>
            <c:invertIfNegative val="0"/>
            <c:bubble3D val="0"/>
            <c:extLst>
              <c:ext xmlns:c16="http://schemas.microsoft.com/office/drawing/2014/chart" uri="{C3380CC4-5D6E-409C-BE32-E72D297353CC}">
                <c16:uniqueId val="{00000002-B35F-4D4D-87F6-02DDE0AC0C0F}"/>
              </c:ext>
            </c:extLst>
          </c:dPt>
          <c:dPt>
            <c:idx val="3"/>
            <c:invertIfNegative val="0"/>
            <c:bubble3D val="0"/>
            <c:extLst>
              <c:ext xmlns:c16="http://schemas.microsoft.com/office/drawing/2014/chart" uri="{C3380CC4-5D6E-409C-BE32-E72D297353CC}">
                <c16:uniqueId val="{00000003-B35F-4D4D-87F6-02DDE0AC0C0F}"/>
              </c:ext>
            </c:extLst>
          </c:dPt>
          <c:dPt>
            <c:idx val="4"/>
            <c:invertIfNegative val="0"/>
            <c:bubble3D val="0"/>
            <c:extLst>
              <c:ext xmlns:c16="http://schemas.microsoft.com/office/drawing/2014/chart" uri="{C3380CC4-5D6E-409C-BE32-E72D297353CC}">
                <c16:uniqueId val="{00000004-B35F-4D4D-87F6-02DDE0AC0C0F}"/>
              </c:ext>
            </c:extLst>
          </c:dPt>
          <c:dPt>
            <c:idx val="5"/>
            <c:invertIfNegative val="0"/>
            <c:bubble3D val="0"/>
            <c:spPr>
              <a:solidFill>
                <a:srgbClr val="8DC63F"/>
              </a:solidFill>
              <a:ln>
                <a:noFill/>
              </a:ln>
            </c:spPr>
            <c:extLst>
              <c:ext xmlns:c16="http://schemas.microsoft.com/office/drawing/2014/chart" uri="{C3380CC4-5D6E-409C-BE32-E72D297353CC}">
                <c16:uniqueId val="{00000005-B35F-4D4D-87F6-02DDE0AC0C0F}"/>
              </c:ext>
            </c:extLst>
          </c:dPt>
          <c:dPt>
            <c:idx val="6"/>
            <c:invertIfNegative val="0"/>
            <c:bubble3D val="0"/>
            <c:extLst>
              <c:ext xmlns:c16="http://schemas.microsoft.com/office/drawing/2014/chart" uri="{C3380CC4-5D6E-409C-BE32-E72D297353CC}">
                <c16:uniqueId val="{00000006-B35F-4D4D-87F6-02DDE0AC0C0F}"/>
              </c:ext>
            </c:extLst>
          </c:dPt>
          <c:dPt>
            <c:idx val="7"/>
            <c:invertIfNegative val="0"/>
            <c:bubble3D val="0"/>
            <c:extLst>
              <c:ext xmlns:c16="http://schemas.microsoft.com/office/drawing/2014/chart" uri="{C3380CC4-5D6E-409C-BE32-E72D297353CC}">
                <c16:uniqueId val="{00000007-B35F-4D4D-87F6-02DDE0AC0C0F}"/>
              </c:ext>
            </c:extLst>
          </c:dPt>
          <c:dPt>
            <c:idx val="8"/>
            <c:invertIfNegative val="0"/>
            <c:bubble3D val="0"/>
            <c:extLst>
              <c:ext xmlns:c16="http://schemas.microsoft.com/office/drawing/2014/chart" uri="{C3380CC4-5D6E-409C-BE32-E72D297353CC}">
                <c16:uniqueId val="{00000008-B35F-4D4D-87F6-02DDE0AC0C0F}"/>
              </c:ext>
            </c:extLst>
          </c:dPt>
          <c:dPt>
            <c:idx val="9"/>
            <c:invertIfNegative val="0"/>
            <c:bubble3D val="0"/>
            <c:extLst>
              <c:ext xmlns:c16="http://schemas.microsoft.com/office/drawing/2014/chart" uri="{C3380CC4-5D6E-409C-BE32-E72D297353CC}">
                <c16:uniqueId val="{00000009-B35F-4D4D-87F6-02DDE0AC0C0F}"/>
              </c:ext>
            </c:extLst>
          </c:dPt>
          <c:dPt>
            <c:idx val="10"/>
            <c:invertIfNegative val="0"/>
            <c:bubble3D val="0"/>
            <c:spPr>
              <a:solidFill>
                <a:srgbClr val="377169"/>
              </a:solidFill>
              <a:ln w="6350" algn="ctr">
                <a:solidFill>
                  <a:srgbClr val="FFFFFF"/>
                </a:solidFill>
                <a:prstDash val="solid"/>
              </a:ln>
            </c:spPr>
            <c:extLst>
              <c:ext xmlns:c16="http://schemas.microsoft.com/office/drawing/2014/chart" uri="{C3380CC4-5D6E-409C-BE32-E72D297353CC}">
                <c16:uniqueId val="{0000000A-B35F-4D4D-87F6-02DDE0AC0C0F}"/>
              </c:ext>
            </c:extLst>
          </c:dPt>
          <c:dPt>
            <c:idx val="11"/>
            <c:invertIfNegative val="0"/>
            <c:bubble3D val="0"/>
            <c:spPr>
              <a:solidFill>
                <a:srgbClr val="377169"/>
              </a:solidFill>
              <a:ln w="6350" algn="ctr">
                <a:solidFill>
                  <a:srgbClr val="FFFFFF"/>
                </a:solidFill>
                <a:prstDash val="solid"/>
              </a:ln>
            </c:spPr>
            <c:extLst>
              <c:ext xmlns:c16="http://schemas.microsoft.com/office/drawing/2014/chart" uri="{C3380CC4-5D6E-409C-BE32-E72D297353CC}">
                <c16:uniqueId val="{0000000B-B35F-4D4D-87F6-02DDE0AC0C0F}"/>
              </c:ext>
            </c:extLst>
          </c:dPt>
          <c:dPt>
            <c:idx val="12"/>
            <c:invertIfNegative val="0"/>
            <c:bubble3D val="0"/>
            <c:spPr>
              <a:solidFill>
                <a:srgbClr val="377169"/>
              </a:solidFill>
              <a:ln w="6350" algn="ctr">
                <a:solidFill>
                  <a:srgbClr val="FFFFFF"/>
                </a:solidFill>
                <a:prstDash val="solid"/>
              </a:ln>
            </c:spPr>
            <c:extLst>
              <c:ext xmlns:c16="http://schemas.microsoft.com/office/drawing/2014/chart" uri="{C3380CC4-5D6E-409C-BE32-E72D297353CC}">
                <c16:uniqueId val="{0000000C-B35F-4D4D-87F6-02DDE0AC0C0F}"/>
              </c:ext>
            </c:extLst>
          </c:dPt>
          <c:xVal>
            <c:numRef>
              <c:f>Sheet1!$A$1:$A$13</c:f>
              <c:numCache>
                <c:formatCode>General</c:formatCode>
                <c:ptCount val="13"/>
                <c:pt idx="0">
                  <c:v>44.2</c:v>
                </c:pt>
                <c:pt idx="1">
                  <c:v>143.5</c:v>
                </c:pt>
                <c:pt idx="2">
                  <c:v>132.30000000000001</c:v>
                </c:pt>
                <c:pt idx="3">
                  <c:v>100.7</c:v>
                </c:pt>
                <c:pt idx="4">
                  <c:v>34.700000000000003</c:v>
                </c:pt>
                <c:pt idx="5">
                  <c:v>51.1</c:v>
                </c:pt>
                <c:pt idx="6">
                  <c:v>112.1</c:v>
                </c:pt>
                <c:pt idx="7">
                  <c:v>170.5</c:v>
                </c:pt>
                <c:pt idx="8">
                  <c:v>82.3</c:v>
                </c:pt>
                <c:pt idx="9">
                  <c:v>93.7</c:v>
                </c:pt>
                <c:pt idx="10">
                  <c:v>173.7</c:v>
                </c:pt>
                <c:pt idx="11">
                  <c:v>142.80000000000001</c:v>
                </c:pt>
                <c:pt idx="12">
                  <c:v>137.1</c:v>
                </c:pt>
              </c:numCache>
            </c:numRef>
          </c:xVal>
          <c:yVal>
            <c:numRef>
              <c:f>Sheet1!$B$1:$B$13</c:f>
              <c:numCache>
                <c:formatCode>General</c:formatCode>
                <c:ptCount val="13"/>
                <c:pt idx="0">
                  <c:v>29.318120956420898</c:v>
                </c:pt>
                <c:pt idx="1">
                  <c:v>51.964569091796903</c:v>
                </c:pt>
                <c:pt idx="2">
                  <c:v>40.505794525146499</c:v>
                </c:pt>
                <c:pt idx="3">
                  <c:v>74.6578369140625</c:v>
                </c:pt>
                <c:pt idx="4">
                  <c:v>18.0924186706543</c:v>
                </c:pt>
                <c:pt idx="5">
                  <c:v>32.9</c:v>
                </c:pt>
                <c:pt idx="6">
                  <c:v>58.833896636962898</c:v>
                </c:pt>
                <c:pt idx="7">
                  <c:v>70.317451477050795</c:v>
                </c:pt>
                <c:pt idx="8">
                  <c:v>39.779476165771499</c:v>
                </c:pt>
                <c:pt idx="9">
                  <c:v>35.644870758056598</c:v>
                </c:pt>
                <c:pt idx="10">
                  <c:v>87.3863525390625</c:v>
                </c:pt>
                <c:pt idx="11">
                  <c:v>99.719917297363295</c:v>
                </c:pt>
                <c:pt idx="12">
                  <c:v>98.931053161621094</c:v>
                </c:pt>
              </c:numCache>
            </c:numRef>
          </c:yVal>
          <c:bubbleSize>
            <c:numRef>
              <c:f>Sheet1!$C$1:$C$13</c:f>
              <c:numCache>
                <c:formatCode>General</c:formatCode>
                <c:ptCount val="13"/>
                <c:pt idx="0">
                  <c:v>2604.1999999999998</c:v>
                </c:pt>
                <c:pt idx="1">
                  <c:v>7947.2</c:v>
                </c:pt>
                <c:pt idx="2">
                  <c:v>2104.5</c:v>
                </c:pt>
                <c:pt idx="3">
                  <c:v>1805.4</c:v>
                </c:pt>
                <c:pt idx="4">
                  <c:v>424.4</c:v>
                </c:pt>
                <c:pt idx="5">
                  <c:v>519.6</c:v>
                </c:pt>
                <c:pt idx="6">
                  <c:v>5123.5</c:v>
                </c:pt>
                <c:pt idx="7">
                  <c:v>6098.8</c:v>
                </c:pt>
                <c:pt idx="8">
                  <c:v>1122.7</c:v>
                </c:pt>
                <c:pt idx="9">
                  <c:v>1330.6</c:v>
                </c:pt>
                <c:pt idx="10">
                  <c:v>23249.3</c:v>
                </c:pt>
                <c:pt idx="11">
                  <c:v>52294</c:v>
                </c:pt>
                <c:pt idx="12">
                  <c:v>41864.5</c:v>
                </c:pt>
              </c:numCache>
            </c:numRef>
          </c:bubbleSize>
          <c:bubble3D val="0"/>
          <c:extLst>
            <c:ext xmlns:c16="http://schemas.microsoft.com/office/drawing/2014/chart" uri="{C3380CC4-5D6E-409C-BE32-E72D297353CC}">
              <c16:uniqueId val="{0000000D-B35F-4D4D-87F6-02DDE0AC0C0F}"/>
            </c:ext>
          </c:extLst>
        </c:ser>
        <c:dLbls>
          <c:showLegendKey val="0"/>
          <c:showVal val="0"/>
          <c:showCatName val="0"/>
          <c:showSerName val="0"/>
          <c:showPercent val="0"/>
          <c:showBubbleSize val="0"/>
        </c:dLbls>
        <c:bubbleScale val="107"/>
        <c:showNegBubbles val="0"/>
        <c:axId val="305618543"/>
        <c:axId val="1"/>
      </c:bubbleChart>
      <c:valAx>
        <c:axId val="305618543"/>
        <c:scaling>
          <c:orientation val="minMax"/>
          <c:max val="200"/>
          <c:min val="0"/>
        </c:scaling>
        <c:delete val="0"/>
        <c:axPos val="b"/>
        <c:majorGridlines>
          <c:spPr>
            <a:ln>
              <a:noFill/>
            </a:ln>
          </c:spPr>
        </c:majorGridlines>
        <c:numFmt formatCode="General" sourceLinked="1"/>
        <c:majorTickMark val="none"/>
        <c:minorTickMark val="none"/>
        <c:tickLblPos val="none"/>
        <c:spPr>
          <a:ln w="9525" algn="ctr">
            <a:solidFill>
              <a:schemeClr val="tx1"/>
            </a:solidFill>
            <a:prstDash val="solid"/>
          </a:ln>
        </c:spPr>
        <c:crossAx val="1"/>
        <c:crosses val="min"/>
        <c:crossBetween val="midCat"/>
        <c:majorUnit val="20"/>
      </c:valAx>
      <c:valAx>
        <c:axId val="1"/>
        <c:scaling>
          <c:orientation val="minMax"/>
          <c:max val="120"/>
          <c:min val="0"/>
        </c:scaling>
        <c:delete val="0"/>
        <c:axPos val="l"/>
        <c:majorGridlines>
          <c:spPr>
            <a:ln>
              <a:noFill/>
            </a:ln>
          </c:spPr>
        </c:majorGridlines>
        <c:numFmt formatCode="General" sourceLinked="1"/>
        <c:majorTickMark val="none"/>
        <c:minorTickMark val="none"/>
        <c:tickLblPos val="none"/>
        <c:spPr>
          <a:ln w="9525" algn="ctr">
            <a:solidFill>
              <a:schemeClr val="tx1"/>
            </a:solidFill>
            <a:prstDash val="solid"/>
          </a:ln>
        </c:spPr>
        <c:crossAx val="305618543"/>
        <c:crosses val="min"/>
        <c:crossBetween val="midCat"/>
        <c:majorUnit val="20"/>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693693693693694E-2"/>
          <c:y val="9.3693693693693694E-2"/>
          <c:w val="0.81261261261261264"/>
          <c:h val="0.81261261261261264"/>
        </c:manualLayout>
      </c:layout>
      <c:doughnutChart>
        <c:varyColors val="0"/>
        <c:ser>
          <c:idx val="0"/>
          <c:order val="0"/>
          <c:dPt>
            <c:idx val="0"/>
            <c:bubble3D val="0"/>
            <c:spPr>
              <a:solidFill>
                <a:srgbClr val="377169"/>
              </a:solidFill>
              <a:ln>
                <a:noFill/>
              </a:ln>
            </c:spPr>
            <c:extLst>
              <c:ext xmlns:c16="http://schemas.microsoft.com/office/drawing/2014/chart" uri="{C3380CC4-5D6E-409C-BE32-E72D297353CC}">
                <c16:uniqueId val="{00000000-4E0E-44D6-B2CA-D9E0D34BB5A7}"/>
              </c:ext>
            </c:extLst>
          </c:dPt>
          <c:dPt>
            <c:idx val="1"/>
            <c:bubble3D val="0"/>
            <c:spPr>
              <a:solidFill>
                <a:srgbClr val="D6D7D9"/>
              </a:solidFill>
              <a:ln>
                <a:noFill/>
              </a:ln>
            </c:spPr>
            <c:extLst>
              <c:ext xmlns:c16="http://schemas.microsoft.com/office/drawing/2014/chart" uri="{C3380CC4-5D6E-409C-BE32-E72D297353CC}">
                <c16:uniqueId val="{00000001-4E0E-44D6-B2CA-D9E0D34BB5A7}"/>
              </c:ext>
            </c:extLst>
          </c:dPt>
          <c:val>
            <c:numRef>
              <c:f>Sheet1!$A$1:$A$2</c:f>
              <c:numCache>
                <c:formatCode>General</c:formatCode>
                <c:ptCount val="2"/>
                <c:pt idx="0">
                  <c:v>42.3</c:v>
                </c:pt>
                <c:pt idx="1">
                  <c:v>57.699999999999996</c:v>
                </c:pt>
              </c:numCache>
            </c:numRef>
          </c:val>
          <c:extLst>
            <c:ext xmlns:c16="http://schemas.microsoft.com/office/drawing/2014/chart" uri="{C3380CC4-5D6E-409C-BE32-E72D297353CC}">
              <c16:uniqueId val="{00000002-4E0E-44D6-B2CA-D9E0D34BB5A7}"/>
            </c:ext>
          </c:extLst>
        </c:ser>
        <c:dLbls>
          <c:showLegendKey val="0"/>
          <c:showVal val="0"/>
          <c:showCatName val="0"/>
          <c:showSerName val="0"/>
          <c:showPercent val="0"/>
          <c:showBubbleSize val="0"/>
          <c:showLeaderLines val="0"/>
        </c:dLbls>
        <c:firstSliceAng val="0"/>
        <c:holeSize val="50"/>
      </c:doughnutChart>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693693693693694E-2"/>
          <c:y val="9.3693693693693694E-2"/>
          <c:w val="0.81261261261261264"/>
          <c:h val="0.81261261261261264"/>
        </c:manualLayout>
      </c:layout>
      <c:doughnutChart>
        <c:varyColors val="0"/>
        <c:ser>
          <c:idx val="0"/>
          <c:order val="0"/>
          <c:dPt>
            <c:idx val="0"/>
            <c:bubble3D val="0"/>
            <c:spPr>
              <a:solidFill>
                <a:srgbClr val="377169"/>
              </a:solidFill>
              <a:ln>
                <a:noFill/>
              </a:ln>
            </c:spPr>
            <c:extLst>
              <c:ext xmlns:c16="http://schemas.microsoft.com/office/drawing/2014/chart" uri="{C3380CC4-5D6E-409C-BE32-E72D297353CC}">
                <c16:uniqueId val="{00000000-9AB5-4371-B267-2A6D6ADC1696}"/>
              </c:ext>
            </c:extLst>
          </c:dPt>
          <c:dPt>
            <c:idx val="1"/>
            <c:bubble3D val="0"/>
            <c:spPr>
              <a:solidFill>
                <a:srgbClr val="D6D7D9"/>
              </a:solidFill>
              <a:ln>
                <a:noFill/>
              </a:ln>
            </c:spPr>
            <c:extLst>
              <c:ext xmlns:c16="http://schemas.microsoft.com/office/drawing/2014/chart" uri="{C3380CC4-5D6E-409C-BE32-E72D297353CC}">
                <c16:uniqueId val="{00000001-9AB5-4371-B267-2A6D6ADC1696}"/>
              </c:ext>
            </c:extLst>
          </c:dPt>
          <c:val>
            <c:numRef>
              <c:f>Sheet1!$A$1:$A$2</c:f>
              <c:numCache>
                <c:formatCode>General</c:formatCode>
                <c:ptCount val="2"/>
                <c:pt idx="0">
                  <c:v>81.599999999999994</c:v>
                </c:pt>
                <c:pt idx="1">
                  <c:v>18.400000000000006</c:v>
                </c:pt>
              </c:numCache>
            </c:numRef>
          </c:val>
          <c:extLst>
            <c:ext xmlns:c16="http://schemas.microsoft.com/office/drawing/2014/chart" uri="{C3380CC4-5D6E-409C-BE32-E72D297353CC}">
              <c16:uniqueId val="{00000002-9AB5-4371-B267-2A6D6ADC1696}"/>
            </c:ext>
          </c:extLst>
        </c:ser>
        <c:dLbls>
          <c:showLegendKey val="0"/>
          <c:showVal val="0"/>
          <c:showCatName val="0"/>
          <c:showSerName val="0"/>
          <c:showPercent val="0"/>
          <c:showBubbleSize val="0"/>
          <c:showLeaderLines val="0"/>
        </c:dLbls>
        <c:firstSliceAng val="0"/>
        <c:holeSize val="50"/>
      </c:doughnutChart>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693693693693694E-2"/>
          <c:y val="9.3693693693693694E-2"/>
          <c:w val="0.81261261261261264"/>
          <c:h val="0.81261261261261264"/>
        </c:manualLayout>
      </c:layout>
      <c:doughnutChart>
        <c:varyColors val="0"/>
        <c:ser>
          <c:idx val="0"/>
          <c:order val="0"/>
          <c:dPt>
            <c:idx val="0"/>
            <c:bubble3D val="0"/>
            <c:spPr>
              <a:solidFill>
                <a:srgbClr val="377169"/>
              </a:solidFill>
              <a:ln>
                <a:noFill/>
              </a:ln>
            </c:spPr>
            <c:extLst>
              <c:ext xmlns:c16="http://schemas.microsoft.com/office/drawing/2014/chart" uri="{C3380CC4-5D6E-409C-BE32-E72D297353CC}">
                <c16:uniqueId val="{00000000-AFD2-4AAF-AA04-895E794ADB5D}"/>
              </c:ext>
            </c:extLst>
          </c:dPt>
          <c:dPt>
            <c:idx val="1"/>
            <c:bubble3D val="0"/>
            <c:spPr>
              <a:solidFill>
                <a:srgbClr val="D6D7D9"/>
              </a:solidFill>
              <a:ln>
                <a:noFill/>
              </a:ln>
            </c:spPr>
            <c:extLst>
              <c:ext xmlns:c16="http://schemas.microsoft.com/office/drawing/2014/chart" uri="{C3380CC4-5D6E-409C-BE32-E72D297353CC}">
                <c16:uniqueId val="{00000001-AFD2-4AAF-AA04-895E794ADB5D}"/>
              </c:ext>
            </c:extLst>
          </c:dPt>
          <c:val>
            <c:numRef>
              <c:f>Sheet1!$A$1:$A$2</c:f>
              <c:numCache>
                <c:formatCode>General</c:formatCode>
                <c:ptCount val="2"/>
                <c:pt idx="0">
                  <c:v>9.7000000000000011</c:v>
                </c:pt>
                <c:pt idx="1">
                  <c:v>90.3</c:v>
                </c:pt>
              </c:numCache>
            </c:numRef>
          </c:val>
          <c:extLst>
            <c:ext xmlns:c16="http://schemas.microsoft.com/office/drawing/2014/chart" uri="{C3380CC4-5D6E-409C-BE32-E72D297353CC}">
              <c16:uniqueId val="{00000002-AFD2-4AAF-AA04-895E794ADB5D}"/>
            </c:ext>
          </c:extLst>
        </c:ser>
        <c:dLbls>
          <c:showLegendKey val="0"/>
          <c:showVal val="0"/>
          <c:showCatName val="0"/>
          <c:showSerName val="0"/>
          <c:showPercent val="0"/>
          <c:showBubbleSize val="0"/>
          <c:showLeaderLines val="0"/>
        </c:dLbls>
        <c:firstSliceAng val="0"/>
        <c:holeSize val="50"/>
      </c:doughnutChart>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693693693693694E-2"/>
          <c:y val="9.3693693693693694E-2"/>
          <c:w val="0.81261261261261264"/>
          <c:h val="0.81261261261261264"/>
        </c:manualLayout>
      </c:layout>
      <c:doughnutChart>
        <c:varyColors val="0"/>
        <c:ser>
          <c:idx val="0"/>
          <c:order val="0"/>
          <c:dPt>
            <c:idx val="0"/>
            <c:bubble3D val="0"/>
            <c:spPr>
              <a:solidFill>
                <a:srgbClr val="377169"/>
              </a:solidFill>
              <a:ln>
                <a:noFill/>
              </a:ln>
            </c:spPr>
            <c:extLst>
              <c:ext xmlns:c16="http://schemas.microsoft.com/office/drawing/2014/chart" uri="{C3380CC4-5D6E-409C-BE32-E72D297353CC}">
                <c16:uniqueId val="{00000000-72D1-4D75-ADFC-8D3EB9868210}"/>
              </c:ext>
            </c:extLst>
          </c:dPt>
          <c:dPt>
            <c:idx val="1"/>
            <c:bubble3D val="0"/>
            <c:spPr>
              <a:solidFill>
                <a:srgbClr val="D6D7D9"/>
              </a:solidFill>
              <a:ln>
                <a:noFill/>
              </a:ln>
            </c:spPr>
            <c:extLst>
              <c:ext xmlns:c16="http://schemas.microsoft.com/office/drawing/2014/chart" uri="{C3380CC4-5D6E-409C-BE32-E72D297353CC}">
                <c16:uniqueId val="{00000001-72D1-4D75-ADFC-8D3EB9868210}"/>
              </c:ext>
            </c:extLst>
          </c:dPt>
          <c:val>
            <c:numRef>
              <c:f>Sheet1!$A$1:$A$2</c:f>
              <c:numCache>
                <c:formatCode>General</c:formatCode>
                <c:ptCount val="2"/>
                <c:pt idx="0">
                  <c:v>16.8</c:v>
                </c:pt>
                <c:pt idx="1">
                  <c:v>83.2</c:v>
                </c:pt>
              </c:numCache>
            </c:numRef>
          </c:val>
          <c:extLst>
            <c:ext xmlns:c16="http://schemas.microsoft.com/office/drawing/2014/chart" uri="{C3380CC4-5D6E-409C-BE32-E72D297353CC}">
              <c16:uniqueId val="{00000002-72D1-4D75-ADFC-8D3EB9868210}"/>
            </c:ext>
          </c:extLst>
        </c:ser>
        <c:dLbls>
          <c:showLegendKey val="0"/>
          <c:showVal val="0"/>
          <c:showCatName val="0"/>
          <c:showSerName val="0"/>
          <c:showPercent val="0"/>
          <c:showBubbleSize val="0"/>
          <c:showLeaderLines val="0"/>
        </c:dLbls>
        <c:firstSliceAng val="0"/>
        <c:holeSize val="50"/>
      </c:doughnutChart>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920417482061316E-2"/>
          <c:y val="7.5036075036075039E-2"/>
          <c:w val="0.93215916503587737"/>
          <c:h val="0.84992784992784998"/>
        </c:manualLayout>
      </c:layout>
      <c:barChart>
        <c:barDir val="col"/>
        <c:grouping val="clustered"/>
        <c:varyColors val="0"/>
        <c:ser>
          <c:idx val="0"/>
          <c:order val="0"/>
          <c:spPr>
            <a:solidFill>
              <a:srgbClr val="377169"/>
            </a:solidFill>
            <a:ln>
              <a:noFill/>
            </a:ln>
          </c:spPr>
          <c:invertIfNegative val="0"/>
          <c:val>
            <c:numRef>
              <c:f>Sheet1!$A$1:$J$1</c:f>
              <c:numCache>
                <c:formatCode>General</c:formatCode>
                <c:ptCount val="10"/>
                <c:pt idx="0">
                  <c:v>2.7</c:v>
                </c:pt>
                <c:pt idx="1">
                  <c:v>15.2</c:v>
                </c:pt>
                <c:pt idx="2">
                  <c:v>1.4</c:v>
                </c:pt>
                <c:pt idx="3">
                  <c:v>0.9</c:v>
                </c:pt>
                <c:pt idx="4">
                  <c:v>-7.9</c:v>
                </c:pt>
                <c:pt idx="5">
                  <c:v>7.2</c:v>
                </c:pt>
                <c:pt idx="6">
                  <c:v>5.6</c:v>
                </c:pt>
                <c:pt idx="7">
                  <c:v>4.9000000000000004</c:v>
                </c:pt>
                <c:pt idx="8">
                  <c:v>1</c:v>
                </c:pt>
                <c:pt idx="9">
                  <c:v>0.6</c:v>
                </c:pt>
              </c:numCache>
            </c:numRef>
          </c:val>
          <c:extLst>
            <c:ext xmlns:c16="http://schemas.microsoft.com/office/drawing/2014/chart" uri="{C3380CC4-5D6E-409C-BE32-E72D297353CC}">
              <c16:uniqueId val="{00000000-6956-4824-AD28-70C0BD98F7E9}"/>
            </c:ext>
          </c:extLst>
        </c:ser>
        <c:ser>
          <c:idx val="1"/>
          <c:order val="1"/>
          <c:spPr>
            <a:solidFill>
              <a:srgbClr val="193430"/>
            </a:solidFill>
            <a:ln w="9525" algn="ctr">
              <a:solidFill>
                <a:schemeClr val="tx1"/>
              </a:solidFill>
              <a:prstDash val="solid"/>
            </a:ln>
          </c:spPr>
          <c:invertIfNegative val="0"/>
          <c:val>
            <c:numRef>
              <c:f>Sheet1!$A$2:$J$2</c:f>
              <c:numCache>
                <c:formatCode>General</c:formatCode>
                <c:ptCount val="10"/>
                <c:pt idx="0">
                  <c:v>1.4</c:v>
                </c:pt>
                <c:pt idx="1">
                  <c:v>-1.3</c:v>
                </c:pt>
                <c:pt idx="2">
                  <c:v>-3.9</c:v>
                </c:pt>
                <c:pt idx="3">
                  <c:v>-2.6</c:v>
                </c:pt>
                <c:pt idx="4">
                  <c:v>3.2</c:v>
                </c:pt>
                <c:pt idx="5">
                  <c:v>3.17</c:v>
                </c:pt>
                <c:pt idx="6">
                  <c:v>5.6</c:v>
                </c:pt>
                <c:pt idx="7">
                  <c:v>3.16</c:v>
                </c:pt>
                <c:pt idx="8">
                  <c:v>1.8</c:v>
                </c:pt>
                <c:pt idx="9">
                  <c:v>3.1</c:v>
                </c:pt>
              </c:numCache>
            </c:numRef>
          </c:val>
          <c:extLst>
            <c:ext xmlns:c16="http://schemas.microsoft.com/office/drawing/2014/chart" uri="{C3380CC4-5D6E-409C-BE32-E72D297353CC}">
              <c16:uniqueId val="{00000001-6956-4824-AD28-70C0BD98F7E9}"/>
            </c:ext>
          </c:extLst>
        </c:ser>
        <c:dLbls>
          <c:showLegendKey val="0"/>
          <c:showVal val="0"/>
          <c:showCatName val="0"/>
          <c:showSerName val="0"/>
          <c:showPercent val="0"/>
          <c:showBubbleSize val="0"/>
        </c:dLbls>
        <c:gapWidth val="80"/>
        <c:axId val="305588367"/>
        <c:axId val="1"/>
      </c:barChart>
      <c:lineChart>
        <c:grouping val="standard"/>
        <c:varyColors val="0"/>
        <c:ser>
          <c:idx val="2"/>
          <c:order val="2"/>
          <c:smooth val="0"/>
          <c:extLst>
            <c:ext xmlns:c16="http://schemas.microsoft.com/office/drawing/2014/chart" uri="{C3380CC4-5D6E-409C-BE32-E72D297353CC}">
              <c16:uniqueId val="{00000002-6956-4824-AD28-70C0BD98F7E9}"/>
            </c:ext>
          </c:extLst>
        </c:ser>
        <c:dLbls>
          <c:showLegendKey val="0"/>
          <c:showVal val="0"/>
          <c:showCatName val="0"/>
          <c:showSerName val="0"/>
          <c:showPercent val="0"/>
          <c:showBubbleSize val="0"/>
        </c:dLbls>
        <c:marker val="1"/>
        <c:smooth val="0"/>
        <c:axId val="3"/>
        <c:axId val="2"/>
      </c:lineChart>
      <c:catAx>
        <c:axId val="305588367"/>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At val="0"/>
        <c:auto val="0"/>
        <c:lblAlgn val="ctr"/>
        <c:lblOffset val="100"/>
        <c:noMultiLvlLbl val="0"/>
      </c:catAx>
      <c:valAx>
        <c:axId val="1"/>
        <c:scaling>
          <c:orientation val="minMax"/>
          <c:max val="15.2"/>
          <c:min val="-7.9"/>
        </c:scaling>
        <c:delete val="0"/>
        <c:axPos val="r"/>
        <c:majorGridlines>
          <c:spPr>
            <a:ln>
              <a:noFill/>
            </a:ln>
          </c:spPr>
        </c:majorGridlines>
        <c:numFmt formatCode="General" sourceLinked="1"/>
        <c:majorTickMark val="none"/>
        <c:minorTickMark val="none"/>
        <c:tickLblPos val="none"/>
        <c:spPr>
          <a:ln w="9525" algn="ctr">
            <a:solidFill>
              <a:schemeClr val="bg1"/>
            </a:solidFill>
            <a:prstDash val="solid"/>
          </a:ln>
        </c:spPr>
        <c:crossAx val="305588367"/>
        <c:crosses val="max"/>
        <c:crossBetween val="between"/>
      </c:valAx>
      <c:valAx>
        <c:axId val="2"/>
        <c:scaling>
          <c:orientation val="minMax"/>
          <c:max val="40"/>
          <c:min val="0"/>
        </c:scaling>
        <c:delete val="0"/>
        <c:axPos val="l"/>
        <c:majorGridlines>
          <c:spPr>
            <a:ln>
              <a:noFill/>
            </a:ln>
          </c:spPr>
        </c:majorGridlines>
        <c:majorTickMark val="none"/>
        <c:minorTickMark val="none"/>
        <c:tickLblPos val="none"/>
        <c:spPr>
          <a:ln w="9525" algn="ctr">
            <a:solidFill>
              <a:srgbClr val="FFFFFF"/>
            </a:solidFill>
            <a:prstDash val="solid"/>
          </a:ln>
        </c:spPr>
        <c:crossAx val="3"/>
        <c:crosses val="min"/>
        <c:crossBetween val="between"/>
      </c:valAx>
      <c:catAx>
        <c:axId val="3"/>
        <c:scaling>
          <c:orientation val="minMax"/>
        </c:scaling>
        <c:delete val="1"/>
        <c:axPos val="b"/>
        <c:majorTickMark val="out"/>
        <c:minorTickMark val="none"/>
        <c:tickLblPos val="nextTo"/>
        <c:crossAx val="2"/>
        <c:crossesAt val="0"/>
        <c:auto val="0"/>
        <c:lblAlgn val="ctr"/>
        <c:lblOffset val="100"/>
        <c:noMultiLvlLbl val="0"/>
      </c:cat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693693693693694E-2"/>
          <c:y val="9.3693693693693694E-2"/>
          <c:w val="0.81261261261261264"/>
          <c:h val="0.81261261261261264"/>
        </c:manualLayout>
      </c:layout>
      <c:doughnutChart>
        <c:varyColors val="0"/>
        <c:ser>
          <c:idx val="0"/>
          <c:order val="0"/>
          <c:dPt>
            <c:idx val="0"/>
            <c:bubble3D val="0"/>
            <c:spPr>
              <a:solidFill>
                <a:srgbClr val="377169"/>
              </a:solidFill>
              <a:ln>
                <a:noFill/>
              </a:ln>
            </c:spPr>
            <c:extLst>
              <c:ext xmlns:c16="http://schemas.microsoft.com/office/drawing/2014/chart" uri="{C3380CC4-5D6E-409C-BE32-E72D297353CC}">
                <c16:uniqueId val="{00000000-CCA0-4119-8C6F-DA38C20F34B3}"/>
              </c:ext>
            </c:extLst>
          </c:dPt>
          <c:dPt>
            <c:idx val="1"/>
            <c:bubble3D val="0"/>
            <c:spPr>
              <a:solidFill>
                <a:srgbClr val="D6D7D9"/>
              </a:solidFill>
              <a:ln>
                <a:noFill/>
              </a:ln>
            </c:spPr>
            <c:extLst>
              <c:ext xmlns:c16="http://schemas.microsoft.com/office/drawing/2014/chart" uri="{C3380CC4-5D6E-409C-BE32-E72D297353CC}">
                <c16:uniqueId val="{00000001-CCA0-4119-8C6F-DA38C20F34B3}"/>
              </c:ext>
            </c:extLst>
          </c:dPt>
          <c:val>
            <c:numRef>
              <c:f>Sheet1!$A$1:$A$2</c:f>
              <c:numCache>
                <c:formatCode>General</c:formatCode>
                <c:ptCount val="2"/>
                <c:pt idx="0">
                  <c:v>58.4</c:v>
                </c:pt>
                <c:pt idx="1">
                  <c:v>41.6</c:v>
                </c:pt>
              </c:numCache>
            </c:numRef>
          </c:val>
          <c:extLst>
            <c:ext xmlns:c16="http://schemas.microsoft.com/office/drawing/2014/chart" uri="{C3380CC4-5D6E-409C-BE32-E72D297353CC}">
              <c16:uniqueId val="{00000002-CCA0-4119-8C6F-DA38C20F34B3}"/>
            </c:ext>
          </c:extLst>
        </c:ser>
        <c:dLbls>
          <c:showLegendKey val="0"/>
          <c:showVal val="0"/>
          <c:showCatName val="0"/>
          <c:showSerName val="0"/>
          <c:showPercent val="0"/>
          <c:showBubbleSize val="0"/>
          <c:showLeaderLines val="0"/>
        </c:dLbls>
        <c:firstSliceAng val="0"/>
        <c:holeSize val="50"/>
      </c:doughnutChart>
    </c:plotArea>
    <c:plotVisOnly val="0"/>
    <c:dispBlanksAs val="gap"/>
    <c:showDLblsOverMax val="1"/>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693693693693694E-2"/>
          <c:y val="9.3693693693693694E-2"/>
          <c:w val="0.81261261261261264"/>
          <c:h val="0.81261261261261264"/>
        </c:manualLayout>
      </c:layout>
      <c:doughnutChart>
        <c:varyColors val="0"/>
        <c:ser>
          <c:idx val="0"/>
          <c:order val="0"/>
          <c:dPt>
            <c:idx val="0"/>
            <c:bubble3D val="0"/>
            <c:spPr>
              <a:solidFill>
                <a:srgbClr val="377169"/>
              </a:solidFill>
              <a:ln>
                <a:noFill/>
              </a:ln>
            </c:spPr>
            <c:extLst>
              <c:ext xmlns:c16="http://schemas.microsoft.com/office/drawing/2014/chart" uri="{C3380CC4-5D6E-409C-BE32-E72D297353CC}">
                <c16:uniqueId val="{00000000-15AB-42E9-B1DC-0BE4E39338CB}"/>
              </c:ext>
            </c:extLst>
          </c:dPt>
          <c:dPt>
            <c:idx val="1"/>
            <c:bubble3D val="0"/>
            <c:spPr>
              <a:solidFill>
                <a:srgbClr val="D6D7D9"/>
              </a:solidFill>
              <a:ln>
                <a:noFill/>
              </a:ln>
            </c:spPr>
            <c:extLst>
              <c:ext xmlns:c16="http://schemas.microsoft.com/office/drawing/2014/chart" uri="{C3380CC4-5D6E-409C-BE32-E72D297353CC}">
                <c16:uniqueId val="{00000001-15AB-42E9-B1DC-0BE4E39338CB}"/>
              </c:ext>
            </c:extLst>
          </c:dPt>
          <c:val>
            <c:numRef>
              <c:f>Sheet1!$A$1:$A$2</c:f>
              <c:numCache>
                <c:formatCode>General</c:formatCode>
                <c:ptCount val="2"/>
                <c:pt idx="0">
                  <c:v>72.899999999999991</c:v>
                </c:pt>
                <c:pt idx="1">
                  <c:v>27.1</c:v>
                </c:pt>
              </c:numCache>
            </c:numRef>
          </c:val>
          <c:extLst>
            <c:ext xmlns:c16="http://schemas.microsoft.com/office/drawing/2014/chart" uri="{C3380CC4-5D6E-409C-BE32-E72D297353CC}">
              <c16:uniqueId val="{00000002-15AB-42E9-B1DC-0BE4E39338CB}"/>
            </c:ext>
          </c:extLst>
        </c:ser>
        <c:dLbls>
          <c:showLegendKey val="0"/>
          <c:showVal val="0"/>
          <c:showCatName val="0"/>
          <c:showSerName val="0"/>
          <c:showPercent val="0"/>
          <c:showBubbleSize val="0"/>
          <c:showLeaderLines val="0"/>
        </c:dLbls>
        <c:firstSliceAng val="0"/>
        <c:holeSize val="50"/>
      </c:doughnutChart>
    </c:plotArea>
    <c:plotVisOnly val="0"/>
    <c:dispBlanksAs val="gap"/>
    <c:showDLblsOverMax val="1"/>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693693693693694E-2"/>
          <c:y val="9.3693693693693694E-2"/>
          <c:w val="0.81261261261261264"/>
          <c:h val="0.81261261261261264"/>
        </c:manualLayout>
      </c:layout>
      <c:doughnutChart>
        <c:varyColors val="0"/>
        <c:ser>
          <c:idx val="0"/>
          <c:order val="0"/>
          <c:dPt>
            <c:idx val="0"/>
            <c:bubble3D val="0"/>
            <c:spPr>
              <a:solidFill>
                <a:srgbClr val="377169"/>
              </a:solidFill>
              <a:ln>
                <a:noFill/>
              </a:ln>
            </c:spPr>
            <c:extLst>
              <c:ext xmlns:c16="http://schemas.microsoft.com/office/drawing/2014/chart" uri="{C3380CC4-5D6E-409C-BE32-E72D297353CC}">
                <c16:uniqueId val="{00000000-2DE0-4F68-BF78-FE67BCC95829}"/>
              </c:ext>
            </c:extLst>
          </c:dPt>
          <c:dPt>
            <c:idx val="1"/>
            <c:bubble3D val="0"/>
            <c:spPr>
              <a:solidFill>
                <a:srgbClr val="D6D7D9"/>
              </a:solidFill>
              <a:ln>
                <a:noFill/>
              </a:ln>
            </c:spPr>
            <c:extLst>
              <c:ext xmlns:c16="http://schemas.microsoft.com/office/drawing/2014/chart" uri="{C3380CC4-5D6E-409C-BE32-E72D297353CC}">
                <c16:uniqueId val="{00000001-2DE0-4F68-BF78-FE67BCC95829}"/>
              </c:ext>
            </c:extLst>
          </c:dPt>
          <c:val>
            <c:numRef>
              <c:f>Sheet1!$A$1:$A$2</c:f>
              <c:numCache>
                <c:formatCode>General</c:formatCode>
                <c:ptCount val="2"/>
                <c:pt idx="0">
                  <c:v>66.2</c:v>
                </c:pt>
                <c:pt idx="1">
                  <c:v>33.799999999999997</c:v>
                </c:pt>
              </c:numCache>
            </c:numRef>
          </c:val>
          <c:extLst>
            <c:ext xmlns:c16="http://schemas.microsoft.com/office/drawing/2014/chart" uri="{C3380CC4-5D6E-409C-BE32-E72D297353CC}">
              <c16:uniqueId val="{00000002-2DE0-4F68-BF78-FE67BCC95829}"/>
            </c:ext>
          </c:extLst>
        </c:ser>
        <c:dLbls>
          <c:showLegendKey val="0"/>
          <c:showVal val="0"/>
          <c:showCatName val="0"/>
          <c:showSerName val="0"/>
          <c:showPercent val="0"/>
          <c:showBubbleSize val="0"/>
          <c:showLeaderLines val="0"/>
        </c:dLbls>
        <c:firstSliceAng val="0"/>
        <c:holeSize val="50"/>
      </c:doughnutChart>
    </c:plotArea>
    <c:plotVisOnly val="0"/>
    <c:dispBlanksAs val="gap"/>
    <c:showDLblsOverMax val="1"/>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693693693693694E-2"/>
          <c:y val="9.3693693693693694E-2"/>
          <c:w val="0.81261261261261264"/>
          <c:h val="0.81261261261261264"/>
        </c:manualLayout>
      </c:layout>
      <c:doughnutChart>
        <c:varyColors val="0"/>
        <c:ser>
          <c:idx val="0"/>
          <c:order val="0"/>
          <c:dPt>
            <c:idx val="0"/>
            <c:bubble3D val="0"/>
            <c:spPr>
              <a:solidFill>
                <a:srgbClr val="377169"/>
              </a:solidFill>
              <a:ln>
                <a:noFill/>
              </a:ln>
            </c:spPr>
            <c:extLst>
              <c:ext xmlns:c16="http://schemas.microsoft.com/office/drawing/2014/chart" uri="{C3380CC4-5D6E-409C-BE32-E72D297353CC}">
                <c16:uniqueId val="{00000000-CC66-4202-9BD7-ECDE201CAEC6}"/>
              </c:ext>
            </c:extLst>
          </c:dPt>
          <c:dPt>
            <c:idx val="1"/>
            <c:bubble3D val="0"/>
            <c:spPr>
              <a:solidFill>
                <a:srgbClr val="D6D7D9"/>
              </a:solidFill>
              <a:ln>
                <a:noFill/>
              </a:ln>
            </c:spPr>
            <c:extLst>
              <c:ext xmlns:c16="http://schemas.microsoft.com/office/drawing/2014/chart" uri="{C3380CC4-5D6E-409C-BE32-E72D297353CC}">
                <c16:uniqueId val="{00000001-CC66-4202-9BD7-ECDE201CAEC6}"/>
              </c:ext>
            </c:extLst>
          </c:dPt>
          <c:val>
            <c:numRef>
              <c:f>Sheet1!$A$1:$A$2</c:f>
              <c:numCache>
                <c:formatCode>General</c:formatCode>
                <c:ptCount val="2"/>
                <c:pt idx="0">
                  <c:v>76.400000000000006</c:v>
                </c:pt>
                <c:pt idx="1">
                  <c:v>23.599999999999998</c:v>
                </c:pt>
              </c:numCache>
            </c:numRef>
          </c:val>
          <c:extLst>
            <c:ext xmlns:c16="http://schemas.microsoft.com/office/drawing/2014/chart" uri="{C3380CC4-5D6E-409C-BE32-E72D297353CC}">
              <c16:uniqueId val="{00000002-CC66-4202-9BD7-ECDE201CAEC6}"/>
            </c:ext>
          </c:extLst>
        </c:ser>
        <c:dLbls>
          <c:showLegendKey val="0"/>
          <c:showVal val="0"/>
          <c:showCatName val="0"/>
          <c:showSerName val="0"/>
          <c:showPercent val="0"/>
          <c:showBubbleSize val="0"/>
          <c:showLeaderLines val="0"/>
        </c:dLbls>
        <c:firstSliceAng val="0"/>
        <c:holeSize val="50"/>
      </c:doughnutChart>
    </c:plotArea>
    <c:plotVisOnly val="0"/>
    <c:dispBlanksAs val="gap"/>
    <c:showDLblsOverMax val="1"/>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6052104208416832E-2"/>
          <c:y val="0.13417721518987341"/>
          <c:w val="0.94138276553106204"/>
          <c:h val="0.8"/>
        </c:manualLayout>
      </c:layout>
      <c:lineChart>
        <c:grouping val="standard"/>
        <c:varyColors val="0"/>
        <c:ser>
          <c:idx val="0"/>
          <c:order val="0"/>
          <c:spPr>
            <a:ln w="19050" algn="ctr">
              <a:solidFill>
                <a:srgbClr val="969696"/>
              </a:solidFill>
              <a:prstDash val="solid"/>
            </a:ln>
          </c:spPr>
          <c:marker>
            <c:symbol val="none"/>
          </c:marker>
          <c:dLbls>
            <c:dLbl>
              <c:idx val="0"/>
              <c:layout>
                <c:manualLayout>
                  <c:x val="0"/>
                  <c:y val="-9.49367088607595E-2"/>
                </c:manualLayout>
              </c:layout>
              <c:numFmt formatCode="#,##0;&quot;-&quot;#,##0" sourceLinked="0"/>
              <c:spPr>
                <a:noFill/>
                <a:ln>
                  <a:noFill/>
                </a:ln>
              </c:spPr>
              <c:txPr>
                <a:bodyPr wrap="none"/>
                <a:lstStyle/>
                <a:p>
                  <a:pPr>
                    <a:defRPr sz="900">
                      <a:solidFill>
                        <a:schemeClr val="bg2"/>
                      </a:solidFill>
                      <a:latin typeface="Calibri Light"/>
                      <a:ea typeface="Calibri Light"/>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4E9-4EEF-A4B1-93B006C20592}"/>
                </c:ext>
              </c:extLst>
            </c:dLbl>
            <c:dLbl>
              <c:idx val="2"/>
              <c:layout>
                <c:manualLayout>
                  <c:x val="0"/>
                  <c:y val="-9.49367088607595E-2"/>
                </c:manualLayout>
              </c:layout>
              <c:numFmt formatCode="#,##0;&quot;-&quot;#,##0" sourceLinked="0"/>
              <c:spPr>
                <a:noFill/>
                <a:ln>
                  <a:noFill/>
                </a:ln>
              </c:spPr>
              <c:txPr>
                <a:bodyPr wrap="none"/>
                <a:lstStyle/>
                <a:p>
                  <a:pPr>
                    <a:defRPr sz="900">
                      <a:solidFill>
                        <a:schemeClr val="bg2"/>
                      </a:solidFill>
                      <a:latin typeface="Calibri Light"/>
                      <a:ea typeface="Calibri Light"/>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4E9-4EEF-A4B1-93B006C20592}"/>
                </c:ext>
              </c:extLst>
            </c:dLbl>
            <c:dLbl>
              <c:idx val="4"/>
              <c:layout>
                <c:manualLayout>
                  <c:x val="0"/>
                  <c:y val="-9.49367088607595E-2"/>
                </c:manualLayout>
              </c:layout>
              <c:numFmt formatCode="#,##0;&quot;-&quot;#,##0" sourceLinked="0"/>
              <c:spPr>
                <a:noFill/>
                <a:ln>
                  <a:noFill/>
                </a:ln>
              </c:spPr>
              <c:txPr>
                <a:bodyPr wrap="none"/>
                <a:lstStyle/>
                <a:p>
                  <a:pPr>
                    <a:defRPr sz="900">
                      <a:solidFill>
                        <a:schemeClr val="bg2"/>
                      </a:solidFill>
                      <a:latin typeface="Calibri Light"/>
                      <a:ea typeface="Calibri Light"/>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4E9-4EEF-A4B1-93B006C20592}"/>
                </c:ext>
              </c:extLst>
            </c:dLbl>
            <c:dLbl>
              <c:idx val="6"/>
              <c:layout>
                <c:manualLayout>
                  <c:x val="0"/>
                  <c:y val="-9.49367088607595E-2"/>
                </c:manualLayout>
              </c:layout>
              <c:numFmt formatCode="#,##0;&quot;-&quot;#,##0" sourceLinked="0"/>
              <c:spPr>
                <a:noFill/>
                <a:ln>
                  <a:noFill/>
                </a:ln>
              </c:spPr>
              <c:txPr>
                <a:bodyPr wrap="none"/>
                <a:lstStyle/>
                <a:p>
                  <a:pPr>
                    <a:defRPr sz="900">
                      <a:solidFill>
                        <a:schemeClr val="bg2"/>
                      </a:solidFill>
                      <a:latin typeface="Calibri Light"/>
                      <a:ea typeface="Calibri Light"/>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4E9-4EEF-A4B1-93B006C20592}"/>
                </c:ext>
              </c:extLst>
            </c:dLbl>
            <c:dLbl>
              <c:idx val="8"/>
              <c:layout>
                <c:manualLayout>
                  <c:x val="0"/>
                  <c:y val="-9.49367088607595E-2"/>
                </c:manualLayout>
              </c:layout>
              <c:numFmt formatCode="#,##0;&quot;-&quot;#,##0" sourceLinked="0"/>
              <c:spPr>
                <a:noFill/>
                <a:ln>
                  <a:noFill/>
                </a:ln>
              </c:spPr>
              <c:txPr>
                <a:bodyPr wrap="none"/>
                <a:lstStyle/>
                <a:p>
                  <a:pPr>
                    <a:defRPr sz="900">
                      <a:solidFill>
                        <a:schemeClr val="bg2"/>
                      </a:solidFill>
                      <a:latin typeface="Calibri Light"/>
                      <a:ea typeface="Calibri Light"/>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4E9-4EEF-A4B1-93B006C20592}"/>
                </c:ext>
              </c:extLst>
            </c:dLbl>
            <c:dLbl>
              <c:idx val="11"/>
              <c:layout>
                <c:manualLayout>
                  <c:x val="6.0120240480961923E-3"/>
                  <c:y val="7.9746835443037969E-2"/>
                </c:manualLayout>
              </c:layout>
              <c:numFmt formatCode="#,##0;&quot;-&quot;#,##0" sourceLinked="0"/>
              <c:spPr>
                <a:noFill/>
                <a:ln>
                  <a:noFill/>
                </a:ln>
              </c:spPr>
              <c:txPr>
                <a:bodyPr wrap="none"/>
                <a:lstStyle/>
                <a:p>
                  <a:pPr>
                    <a:defRPr sz="900">
                      <a:solidFill>
                        <a:schemeClr val="bg2"/>
                      </a:solidFill>
                      <a:latin typeface="Calibri Light"/>
                      <a:ea typeface="Calibri Light"/>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4E9-4EEF-A4B1-93B006C20592}"/>
                </c:ext>
              </c:extLst>
            </c:dLbl>
            <c:dLbl>
              <c:idx val="14"/>
              <c:layout>
                <c:manualLayout>
                  <c:x val="0"/>
                  <c:y val="-9.49367088607595E-2"/>
                </c:manualLayout>
              </c:layout>
              <c:numFmt formatCode="#,##0;&quot;-&quot;#,##0" sourceLinked="0"/>
              <c:spPr>
                <a:noFill/>
                <a:ln>
                  <a:noFill/>
                </a:ln>
              </c:spPr>
              <c:txPr>
                <a:bodyPr wrap="none"/>
                <a:lstStyle/>
                <a:p>
                  <a:pPr>
                    <a:defRPr sz="900">
                      <a:solidFill>
                        <a:schemeClr val="bg2"/>
                      </a:solidFill>
                      <a:latin typeface="Calibri Light"/>
                      <a:ea typeface="Calibri Light"/>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4E9-4EEF-A4B1-93B006C20592}"/>
                </c:ext>
              </c:extLst>
            </c:dLbl>
            <c:dLbl>
              <c:idx val="15"/>
              <c:layout>
                <c:manualLayout>
                  <c:x val="0"/>
                  <c:y val="-9.49367088607595E-2"/>
                </c:manualLayout>
              </c:layout>
              <c:numFmt formatCode="#,##0;&quot;-&quot;#,##0" sourceLinked="0"/>
              <c:spPr>
                <a:noFill/>
                <a:ln>
                  <a:noFill/>
                </a:ln>
              </c:spPr>
              <c:txPr>
                <a:bodyPr wrap="none"/>
                <a:lstStyle/>
                <a:p>
                  <a:pPr>
                    <a:defRPr sz="900">
                      <a:solidFill>
                        <a:schemeClr val="bg2"/>
                      </a:solidFill>
                      <a:latin typeface="Calibri Light"/>
                      <a:ea typeface="Calibri Light"/>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4E9-4EEF-A4B1-93B006C2059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Sheet1!$A$1:$P$1</c:f>
              <c:numCache>
                <c:formatCode>General</c:formatCode>
                <c:ptCount val="16"/>
                <c:pt idx="0">
                  <c:v>4.59</c:v>
                </c:pt>
                <c:pt idx="1">
                  <c:v>7.15</c:v>
                </c:pt>
                <c:pt idx="2">
                  <c:v>12.59</c:v>
                </c:pt>
                <c:pt idx="3">
                  <c:v>19.5</c:v>
                </c:pt>
                <c:pt idx="4">
                  <c:v>29.32</c:v>
                </c:pt>
                <c:pt idx="5">
                  <c:v>40.97</c:v>
                </c:pt>
                <c:pt idx="6">
                  <c:v>47.34</c:v>
                </c:pt>
                <c:pt idx="7">
                  <c:v>59.41</c:v>
                </c:pt>
                <c:pt idx="8">
                  <c:v>65.03</c:v>
                </c:pt>
                <c:pt idx="9">
                  <c:v>69.3</c:v>
                </c:pt>
                <c:pt idx="10">
                  <c:v>69.930000000000007</c:v>
                </c:pt>
                <c:pt idx="11">
                  <c:v>72.02</c:v>
                </c:pt>
                <c:pt idx="12">
                  <c:v>78.77</c:v>
                </c:pt>
                <c:pt idx="13">
                  <c:v>79.47</c:v>
                </c:pt>
                <c:pt idx="14">
                  <c:v>85.25</c:v>
                </c:pt>
                <c:pt idx="15">
                  <c:v>96.32</c:v>
                </c:pt>
              </c:numCache>
            </c:numRef>
          </c:val>
          <c:smooth val="0"/>
          <c:extLst>
            <c:ext xmlns:c16="http://schemas.microsoft.com/office/drawing/2014/chart" uri="{C3380CC4-5D6E-409C-BE32-E72D297353CC}">
              <c16:uniqueId val="{00000008-D4E9-4EEF-A4B1-93B006C20592}"/>
            </c:ext>
          </c:extLst>
        </c:ser>
        <c:ser>
          <c:idx val="1"/>
          <c:order val="1"/>
          <c:spPr>
            <a:ln w="19050" algn="ctr">
              <a:solidFill>
                <a:srgbClr val="377169"/>
              </a:solidFill>
              <a:prstDash val="solid"/>
            </a:ln>
          </c:spPr>
          <c:marker>
            <c:symbol val="none"/>
          </c:marker>
          <c:dLbls>
            <c:dLbl>
              <c:idx val="8"/>
              <c:layout>
                <c:manualLayout>
                  <c:x val="0"/>
                  <c:y val="-9.49367088607595E-2"/>
                </c:manualLayout>
              </c:layout>
              <c:numFmt formatCode="#,##0;&quot;-&quot;#,##0" sourceLinked="0"/>
              <c:spPr>
                <a:noFill/>
                <a:ln>
                  <a:noFill/>
                </a:ln>
              </c:spPr>
              <c:txPr>
                <a:bodyPr wrap="none"/>
                <a:lstStyle/>
                <a:p>
                  <a:pPr>
                    <a:defRPr sz="900">
                      <a:solidFill>
                        <a:schemeClr val="bg2"/>
                      </a:solidFill>
                      <a:latin typeface="Calibri Light"/>
                      <a:ea typeface="Calibri Light"/>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4E9-4EEF-A4B1-93B006C20592}"/>
                </c:ext>
              </c:extLst>
            </c:dLbl>
            <c:dLbl>
              <c:idx val="11"/>
              <c:layout>
                <c:manualLayout>
                  <c:x val="0"/>
                  <c:y val="-9.49367088607595E-2"/>
                </c:manualLayout>
              </c:layout>
              <c:numFmt formatCode="#,##0;&quot;-&quot;#,##0" sourceLinked="0"/>
              <c:spPr>
                <a:noFill/>
                <a:ln>
                  <a:noFill/>
                </a:ln>
              </c:spPr>
              <c:txPr>
                <a:bodyPr wrap="none"/>
                <a:lstStyle/>
                <a:p>
                  <a:pPr>
                    <a:defRPr sz="900">
                      <a:solidFill>
                        <a:schemeClr val="bg2"/>
                      </a:solidFill>
                      <a:latin typeface="Calibri Light"/>
                      <a:ea typeface="Calibri Light"/>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4E9-4EEF-A4B1-93B006C20592}"/>
                </c:ext>
              </c:extLst>
            </c:dLbl>
            <c:dLbl>
              <c:idx val="14"/>
              <c:layout>
                <c:manualLayout>
                  <c:x val="0"/>
                  <c:y val="9.6202531645569619E-2"/>
                </c:manualLayout>
              </c:layout>
              <c:numFmt formatCode="#,##0;&quot;-&quot;#,##0" sourceLinked="0"/>
              <c:spPr>
                <a:noFill/>
                <a:ln>
                  <a:noFill/>
                </a:ln>
              </c:spPr>
              <c:txPr>
                <a:bodyPr wrap="none"/>
                <a:lstStyle/>
                <a:p>
                  <a:pPr>
                    <a:defRPr sz="900">
                      <a:solidFill>
                        <a:schemeClr val="bg2"/>
                      </a:solidFill>
                      <a:latin typeface="Calibri Light"/>
                      <a:ea typeface="Calibri Light"/>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D4E9-4EEF-A4B1-93B006C2059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Sheet1!$A$2:$P$2</c:f>
              <c:numCache>
                <c:formatCode>General</c:formatCode>
                <c:ptCount val="16"/>
                <c:pt idx="8">
                  <c:v>42.343456268310497</c:v>
                </c:pt>
                <c:pt idx="9">
                  <c:v>53.11491648356116</c:v>
                </c:pt>
                <c:pt idx="10">
                  <c:v>63.88637669881183</c:v>
                </c:pt>
                <c:pt idx="11">
                  <c:v>74.6578369140625</c:v>
                </c:pt>
                <c:pt idx="12">
                  <c:v>76.961079915364607</c:v>
                </c:pt>
                <c:pt idx="13">
                  <c:v>79.2643229166667</c:v>
                </c:pt>
                <c:pt idx="14">
                  <c:v>81.567565917968807</c:v>
                </c:pt>
              </c:numCache>
            </c:numRef>
          </c:val>
          <c:smooth val="0"/>
          <c:extLst>
            <c:ext xmlns:c16="http://schemas.microsoft.com/office/drawing/2014/chart" uri="{C3380CC4-5D6E-409C-BE32-E72D297353CC}">
              <c16:uniqueId val="{0000000C-D4E9-4EEF-A4B1-93B006C20592}"/>
            </c:ext>
          </c:extLst>
        </c:ser>
        <c:dLbls>
          <c:showLegendKey val="0"/>
          <c:showVal val="0"/>
          <c:showCatName val="0"/>
          <c:showSerName val="0"/>
          <c:showPercent val="0"/>
          <c:showBubbleSize val="0"/>
        </c:dLbls>
        <c:smooth val="0"/>
        <c:axId val="296637191"/>
        <c:axId val="1"/>
      </c:lineChart>
      <c:catAx>
        <c:axId val="296637191"/>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00.42"/>
          <c:min val="0"/>
        </c:scaling>
        <c:delete val="1"/>
        <c:axPos val="l"/>
        <c:numFmt formatCode="General" sourceLinked="1"/>
        <c:majorTickMark val="out"/>
        <c:minorTickMark val="none"/>
        <c:tickLblPos val="nextTo"/>
        <c:crossAx val="296637191"/>
        <c:crosses val="min"/>
        <c:crossBetween val="midCat"/>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920417482061316E-2"/>
          <c:y val="5.5974165769644771E-2"/>
          <c:w val="0.93215916503587737"/>
          <c:h val="0.88805166846071038"/>
        </c:manualLayout>
      </c:layout>
      <c:lineChart>
        <c:grouping val="standard"/>
        <c:varyColors val="0"/>
        <c:ser>
          <c:idx val="0"/>
          <c:order val="0"/>
          <c:spPr>
            <a:ln w="12700" algn="ctr">
              <a:solidFill>
                <a:srgbClr val="8DC63F"/>
              </a:solidFill>
              <a:prstDash val="solid"/>
            </a:ln>
          </c:spPr>
          <c:marker>
            <c:symbol val="circle"/>
            <c:size val="3"/>
            <c:spPr>
              <a:solidFill>
                <a:srgbClr val="8DC63F"/>
              </a:solidFill>
              <a:ln w="9525" algn="ctr">
                <a:solidFill>
                  <a:srgbClr val="8DC63F"/>
                </a:solidFill>
                <a:prstDash val="solid"/>
              </a:ln>
            </c:spPr>
          </c:marker>
          <c:val>
            <c:numRef>
              <c:f>Sheet1!$A$1:$I$1</c:f>
              <c:numCache>
                <c:formatCode>General</c:formatCode>
                <c:ptCount val="9"/>
                <c:pt idx="0">
                  <c:v>2.5688988651951643</c:v>
                </c:pt>
                <c:pt idx="1">
                  <c:v>3.5501519756838928</c:v>
                </c:pt>
                <c:pt idx="2">
                  <c:v>17.41223435481977</c:v>
                </c:pt>
                <c:pt idx="3">
                  <c:v>15.109999999999998</c:v>
                </c:pt>
                <c:pt idx="4">
                  <c:v>3.9179914864043131</c:v>
                </c:pt>
                <c:pt idx="5">
                  <c:v>2.8005350275873551</c:v>
                </c:pt>
                <c:pt idx="6">
                  <c:v>4.9280312271285691</c:v>
                </c:pt>
                <c:pt idx="7">
                  <c:v>6.2776098581725126</c:v>
                </c:pt>
                <c:pt idx="8">
                  <c:v>6.7381316998468677</c:v>
                </c:pt>
              </c:numCache>
            </c:numRef>
          </c:val>
          <c:smooth val="0"/>
          <c:extLst>
            <c:ext xmlns:c16="http://schemas.microsoft.com/office/drawing/2014/chart" uri="{C3380CC4-5D6E-409C-BE32-E72D297353CC}">
              <c16:uniqueId val="{00000000-C06D-42AD-82E4-825AADDA53F3}"/>
            </c:ext>
          </c:extLst>
        </c:ser>
        <c:ser>
          <c:idx val="1"/>
          <c:order val="1"/>
          <c:spPr>
            <a:ln w="12700" algn="ctr">
              <a:solidFill>
                <a:srgbClr val="BFBFBF"/>
              </a:solidFill>
              <a:prstDash val="solid"/>
            </a:ln>
          </c:spPr>
          <c:marker>
            <c:symbol val="triangle"/>
            <c:size val="3"/>
            <c:spPr>
              <a:solidFill>
                <a:srgbClr val="BFBFBF"/>
              </a:solidFill>
              <a:ln w="9525" algn="ctr">
                <a:solidFill>
                  <a:srgbClr val="BFBFBF"/>
                </a:solidFill>
                <a:prstDash val="solid"/>
              </a:ln>
            </c:spPr>
          </c:marker>
          <c:dPt>
            <c:idx val="0"/>
            <c:marker>
              <c:symbol val="circle"/>
              <c:size val="3"/>
            </c:marker>
            <c:bubble3D val="0"/>
            <c:extLst>
              <c:ext xmlns:c16="http://schemas.microsoft.com/office/drawing/2014/chart" uri="{C3380CC4-5D6E-409C-BE32-E72D297353CC}">
                <c16:uniqueId val="{00000001-C06D-42AD-82E4-825AADDA53F3}"/>
              </c:ext>
            </c:extLst>
          </c:dPt>
          <c:dPt>
            <c:idx val="1"/>
            <c:marker>
              <c:symbol val="circle"/>
              <c:size val="3"/>
            </c:marker>
            <c:bubble3D val="0"/>
            <c:extLst>
              <c:ext xmlns:c16="http://schemas.microsoft.com/office/drawing/2014/chart" uri="{C3380CC4-5D6E-409C-BE32-E72D297353CC}">
                <c16:uniqueId val="{00000002-C06D-42AD-82E4-825AADDA53F3}"/>
              </c:ext>
            </c:extLst>
          </c:dPt>
          <c:dPt>
            <c:idx val="2"/>
            <c:marker>
              <c:symbol val="circle"/>
              <c:size val="3"/>
            </c:marker>
            <c:bubble3D val="0"/>
            <c:extLst>
              <c:ext xmlns:c16="http://schemas.microsoft.com/office/drawing/2014/chart" uri="{C3380CC4-5D6E-409C-BE32-E72D297353CC}">
                <c16:uniqueId val="{00000003-C06D-42AD-82E4-825AADDA53F3}"/>
              </c:ext>
            </c:extLst>
          </c:dPt>
          <c:dPt>
            <c:idx val="3"/>
            <c:marker>
              <c:symbol val="circle"/>
              <c:size val="3"/>
            </c:marker>
            <c:bubble3D val="0"/>
            <c:extLst>
              <c:ext xmlns:c16="http://schemas.microsoft.com/office/drawing/2014/chart" uri="{C3380CC4-5D6E-409C-BE32-E72D297353CC}">
                <c16:uniqueId val="{00000004-C06D-42AD-82E4-825AADDA53F3}"/>
              </c:ext>
            </c:extLst>
          </c:dPt>
          <c:dPt>
            <c:idx val="4"/>
            <c:marker>
              <c:symbol val="circle"/>
              <c:size val="3"/>
            </c:marker>
            <c:bubble3D val="0"/>
            <c:extLst>
              <c:ext xmlns:c16="http://schemas.microsoft.com/office/drawing/2014/chart" uri="{C3380CC4-5D6E-409C-BE32-E72D297353CC}">
                <c16:uniqueId val="{00000005-C06D-42AD-82E4-825AADDA53F3}"/>
              </c:ext>
            </c:extLst>
          </c:dPt>
          <c:dPt>
            <c:idx val="5"/>
            <c:marker>
              <c:symbol val="circle"/>
              <c:size val="3"/>
            </c:marker>
            <c:bubble3D val="0"/>
            <c:extLst>
              <c:ext xmlns:c16="http://schemas.microsoft.com/office/drawing/2014/chart" uri="{C3380CC4-5D6E-409C-BE32-E72D297353CC}">
                <c16:uniqueId val="{00000006-C06D-42AD-82E4-825AADDA53F3}"/>
              </c:ext>
            </c:extLst>
          </c:dPt>
          <c:dPt>
            <c:idx val="6"/>
            <c:marker>
              <c:symbol val="circle"/>
              <c:size val="3"/>
            </c:marker>
            <c:bubble3D val="0"/>
            <c:extLst>
              <c:ext xmlns:c16="http://schemas.microsoft.com/office/drawing/2014/chart" uri="{C3380CC4-5D6E-409C-BE32-E72D297353CC}">
                <c16:uniqueId val="{00000007-C06D-42AD-82E4-825AADDA53F3}"/>
              </c:ext>
            </c:extLst>
          </c:dPt>
          <c:dPt>
            <c:idx val="7"/>
            <c:marker>
              <c:symbol val="circle"/>
              <c:size val="3"/>
            </c:marker>
            <c:bubble3D val="0"/>
            <c:extLst>
              <c:ext xmlns:c16="http://schemas.microsoft.com/office/drawing/2014/chart" uri="{C3380CC4-5D6E-409C-BE32-E72D297353CC}">
                <c16:uniqueId val="{00000008-C06D-42AD-82E4-825AADDA53F3}"/>
              </c:ext>
            </c:extLst>
          </c:dPt>
          <c:dPt>
            <c:idx val="8"/>
            <c:marker>
              <c:symbol val="circle"/>
              <c:size val="3"/>
            </c:marker>
            <c:bubble3D val="0"/>
            <c:extLst>
              <c:ext xmlns:c16="http://schemas.microsoft.com/office/drawing/2014/chart" uri="{C3380CC4-5D6E-409C-BE32-E72D297353CC}">
                <c16:uniqueId val="{00000009-C06D-42AD-82E4-825AADDA53F3}"/>
              </c:ext>
            </c:extLst>
          </c:dPt>
          <c:val>
            <c:numRef>
              <c:f>Sheet1!$A$2:$I$2</c:f>
              <c:numCache>
                <c:formatCode>General</c:formatCode>
                <c:ptCount val="9"/>
                <c:pt idx="0">
                  <c:v>6.92280453257791</c:v>
                </c:pt>
                <c:pt idx="1">
                  <c:v>7.8241430700446992</c:v>
                </c:pt>
                <c:pt idx="2">
                  <c:v>11.717730169699777</c:v>
                </c:pt>
                <c:pt idx="3">
                  <c:v>12.296377757921496</c:v>
                </c:pt>
                <c:pt idx="4">
                  <c:v>9.4932060227689998</c:v>
                </c:pt>
                <c:pt idx="5">
                  <c:v>9.1285147297221823</c:v>
                </c:pt>
                <c:pt idx="6">
                  <c:v>10.562442372707718</c:v>
                </c:pt>
                <c:pt idx="7">
                  <c:v>11.828206078576724</c:v>
                </c:pt>
                <c:pt idx="8">
                  <c:v>10.067531176202515</c:v>
                </c:pt>
              </c:numCache>
            </c:numRef>
          </c:val>
          <c:smooth val="0"/>
          <c:extLst>
            <c:ext xmlns:c16="http://schemas.microsoft.com/office/drawing/2014/chart" uri="{C3380CC4-5D6E-409C-BE32-E72D297353CC}">
              <c16:uniqueId val="{0000000A-C06D-42AD-82E4-825AADDA53F3}"/>
            </c:ext>
          </c:extLst>
        </c:ser>
        <c:dLbls>
          <c:showLegendKey val="0"/>
          <c:showVal val="0"/>
          <c:showCatName val="0"/>
          <c:showSerName val="0"/>
          <c:showPercent val="0"/>
          <c:showBubbleSize val="0"/>
        </c:dLbls>
        <c:marker val="1"/>
        <c:smooth val="0"/>
        <c:axId val="305596895"/>
        <c:axId val="1"/>
      </c:lineChart>
      <c:catAx>
        <c:axId val="305596895"/>
        <c:scaling>
          <c:orientation val="minMax"/>
        </c:scaling>
        <c:delete val="0"/>
        <c:axPos val="b"/>
        <c:majorGridlines>
          <c:spPr>
            <a:ln>
              <a:noFill/>
            </a:ln>
          </c:spPr>
        </c:majorGridlines>
        <c:majorTickMark val="none"/>
        <c:minorTickMark val="none"/>
        <c:tickLblPos val="none"/>
        <c:spPr>
          <a:ln w="9525" algn="ctr">
            <a:solidFill>
              <a:srgbClr val="000000"/>
            </a:solidFill>
            <a:prstDash val="solid"/>
          </a:ln>
        </c:spPr>
        <c:crossAx val="1"/>
        <c:crosses val="min"/>
        <c:auto val="0"/>
        <c:lblAlgn val="ctr"/>
        <c:lblOffset val="100"/>
        <c:noMultiLvlLbl val="0"/>
      </c:catAx>
      <c:valAx>
        <c:axId val="1"/>
        <c:scaling>
          <c:orientation val="minMax"/>
          <c:max val="20"/>
          <c:min val="0"/>
        </c:scaling>
        <c:delete val="1"/>
        <c:axPos val="l"/>
        <c:numFmt formatCode="General" sourceLinked="1"/>
        <c:majorTickMark val="out"/>
        <c:minorTickMark val="none"/>
        <c:tickLblPos val="nextTo"/>
        <c:crossAx val="305596895"/>
        <c:crosses val="min"/>
        <c:crossBetween val="between"/>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920417482061316E-2"/>
          <c:y val="5.5974165769644771E-2"/>
          <c:w val="0.93215916503587737"/>
          <c:h val="0.88805166846071038"/>
        </c:manualLayout>
      </c:layout>
      <c:barChart>
        <c:barDir val="col"/>
        <c:grouping val="stacked"/>
        <c:varyColors val="0"/>
        <c:ser>
          <c:idx val="0"/>
          <c:order val="0"/>
          <c:spPr>
            <a:solidFill>
              <a:srgbClr val="377169"/>
            </a:solidFill>
            <a:ln>
              <a:noFill/>
            </a:ln>
          </c:spPr>
          <c:invertIfNegative val="0"/>
          <c:val>
            <c:numRef>
              <c:f>Sheet1!$A$1:$I$1</c:f>
              <c:numCache>
                <c:formatCode>General</c:formatCode>
                <c:ptCount val="9"/>
                <c:pt idx="0">
                  <c:v>3.0099800000000001</c:v>
                </c:pt>
                <c:pt idx="1">
                  <c:v>2.4114200000000001</c:v>
                </c:pt>
                <c:pt idx="2">
                  <c:v>2.0224500000000001</c:v>
                </c:pt>
                <c:pt idx="3">
                  <c:v>3.17916</c:v>
                </c:pt>
                <c:pt idx="4">
                  <c:v>3.0776599999999998</c:v>
                </c:pt>
                <c:pt idx="5">
                  <c:v>3.45411</c:v>
                </c:pt>
                <c:pt idx="6">
                  <c:v>3.10181</c:v>
                </c:pt>
                <c:pt idx="7">
                  <c:v>3.1293799999999998</c:v>
                </c:pt>
                <c:pt idx="8">
                  <c:v>3.34083</c:v>
                </c:pt>
              </c:numCache>
            </c:numRef>
          </c:val>
          <c:extLst>
            <c:ext xmlns:c16="http://schemas.microsoft.com/office/drawing/2014/chart" uri="{C3380CC4-5D6E-409C-BE32-E72D297353CC}">
              <c16:uniqueId val="{00000000-AA60-4D31-8A98-0204B2833A5B}"/>
            </c:ext>
          </c:extLst>
        </c:ser>
        <c:dLbls>
          <c:showLegendKey val="0"/>
          <c:showVal val="0"/>
          <c:showCatName val="0"/>
          <c:showSerName val="0"/>
          <c:showPercent val="0"/>
          <c:showBubbleSize val="0"/>
        </c:dLbls>
        <c:gapWidth val="80"/>
        <c:overlap val="100"/>
        <c:axId val="305604111"/>
        <c:axId val="1"/>
      </c:barChart>
      <c:lineChart>
        <c:grouping val="standard"/>
        <c:varyColors val="0"/>
        <c:ser>
          <c:idx val="1"/>
          <c:order val="1"/>
          <c:spPr>
            <a:ln w="12700" algn="ctr">
              <a:solidFill>
                <a:srgbClr val="7F7F7F"/>
              </a:solidFill>
              <a:prstDash val="solid"/>
            </a:ln>
          </c:spPr>
          <c:marker>
            <c:symbol val="circle"/>
            <c:size val="3"/>
            <c:spPr>
              <a:solidFill>
                <a:srgbClr val="7F7F7F"/>
              </a:solidFill>
              <a:ln w="9525" algn="ctr">
                <a:solidFill>
                  <a:srgbClr val="7F7F7F"/>
                </a:solidFill>
                <a:prstDash val="solid"/>
              </a:ln>
            </c:spPr>
          </c:marker>
          <c:val>
            <c:numRef>
              <c:f>Sheet1!$A$2:$I$2</c:f>
              <c:numCache>
                <c:formatCode>General</c:formatCode>
                <c:ptCount val="9"/>
                <c:pt idx="0">
                  <c:v>31.37</c:v>
                </c:pt>
                <c:pt idx="1">
                  <c:v>39.979999999999997</c:v>
                </c:pt>
                <c:pt idx="2">
                  <c:v>63.07</c:v>
                </c:pt>
                <c:pt idx="3">
                  <c:v>63.58</c:v>
                </c:pt>
                <c:pt idx="4">
                  <c:v>60.32</c:v>
                </c:pt>
                <c:pt idx="5">
                  <c:v>62.54</c:v>
                </c:pt>
                <c:pt idx="6">
                  <c:v>63.17</c:v>
                </c:pt>
                <c:pt idx="7">
                  <c:v>65.650000000000006</c:v>
                </c:pt>
                <c:pt idx="8">
                  <c:v>67.31</c:v>
                </c:pt>
              </c:numCache>
            </c:numRef>
          </c:val>
          <c:smooth val="0"/>
          <c:extLst>
            <c:ext xmlns:c16="http://schemas.microsoft.com/office/drawing/2014/chart" uri="{C3380CC4-5D6E-409C-BE32-E72D297353CC}">
              <c16:uniqueId val="{00000001-AA60-4D31-8A98-0204B2833A5B}"/>
            </c:ext>
          </c:extLst>
        </c:ser>
        <c:dLbls>
          <c:showLegendKey val="0"/>
          <c:showVal val="0"/>
          <c:showCatName val="0"/>
          <c:showSerName val="0"/>
          <c:showPercent val="0"/>
          <c:showBubbleSize val="0"/>
        </c:dLbls>
        <c:marker val="1"/>
        <c:smooth val="0"/>
        <c:axId val="305604111"/>
        <c:axId val="1"/>
      </c:lineChart>
      <c:catAx>
        <c:axId val="305604111"/>
        <c:scaling>
          <c:orientation val="minMax"/>
        </c:scaling>
        <c:delete val="0"/>
        <c:axPos val="b"/>
        <c:majorGridlines>
          <c:spPr>
            <a:ln>
              <a:noFill/>
            </a:ln>
          </c:spPr>
        </c:majorGridlines>
        <c:majorTickMark val="none"/>
        <c:minorTickMark val="none"/>
        <c:tickLblPos val="none"/>
        <c:spPr>
          <a:ln w="9525" algn="ctr">
            <a:solidFill>
              <a:srgbClr val="000000"/>
            </a:solidFill>
            <a:prstDash val="solid"/>
          </a:ln>
        </c:spPr>
        <c:crossAx val="1"/>
        <c:crosses val="min"/>
        <c:auto val="0"/>
        <c:lblAlgn val="ctr"/>
        <c:lblOffset val="100"/>
        <c:noMultiLvlLbl val="0"/>
      </c:catAx>
      <c:valAx>
        <c:axId val="1"/>
        <c:scaling>
          <c:orientation val="minMax"/>
          <c:max val="75"/>
          <c:min val="0"/>
        </c:scaling>
        <c:delete val="1"/>
        <c:axPos val="l"/>
        <c:numFmt formatCode="General" sourceLinked="1"/>
        <c:majorTickMark val="out"/>
        <c:minorTickMark val="none"/>
        <c:tickLblPos val="nextTo"/>
        <c:crossAx val="305604111"/>
        <c:crosses val="min"/>
        <c:crossBetween val="between"/>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5302104548540394E-2"/>
          <c:y val="5.5974165769644771E-2"/>
          <c:w val="0.92939579090291913"/>
          <c:h val="0.88805166846071038"/>
        </c:manualLayout>
      </c:layout>
      <c:barChart>
        <c:barDir val="col"/>
        <c:grouping val="stacked"/>
        <c:varyColors val="0"/>
        <c:ser>
          <c:idx val="0"/>
          <c:order val="0"/>
          <c:spPr>
            <a:solidFill>
              <a:srgbClr val="377169"/>
            </a:solidFill>
            <a:ln>
              <a:noFill/>
            </a:ln>
          </c:spPr>
          <c:invertIfNegative val="0"/>
          <c:val>
            <c:numRef>
              <c:f>Sheet1!$A$1:$I$1</c:f>
              <c:numCache>
                <c:formatCode>General</c:formatCode>
                <c:ptCount val="9"/>
                <c:pt idx="0">
                  <c:v>4.8049999999999997</c:v>
                </c:pt>
                <c:pt idx="1">
                  <c:v>3.8650000000000002</c:v>
                </c:pt>
                <c:pt idx="2">
                  <c:v>3.0579999999999998</c:v>
                </c:pt>
                <c:pt idx="3">
                  <c:v>2.2669999999999999</c:v>
                </c:pt>
                <c:pt idx="4">
                  <c:v>2.73</c:v>
                </c:pt>
                <c:pt idx="5">
                  <c:v>3.3896000000000002</c:v>
                </c:pt>
                <c:pt idx="6">
                  <c:v>3.74716</c:v>
                </c:pt>
                <c:pt idx="7">
                  <c:v>4.6668399999999997</c:v>
                </c:pt>
                <c:pt idx="8">
                  <c:v>5.7400200000000003</c:v>
                </c:pt>
              </c:numCache>
            </c:numRef>
          </c:val>
          <c:extLst>
            <c:ext xmlns:c16="http://schemas.microsoft.com/office/drawing/2014/chart" uri="{C3380CC4-5D6E-409C-BE32-E72D297353CC}">
              <c16:uniqueId val="{00000000-B582-4596-A8F8-35CA90588ED7}"/>
            </c:ext>
          </c:extLst>
        </c:ser>
        <c:dLbls>
          <c:showLegendKey val="0"/>
          <c:showVal val="0"/>
          <c:showCatName val="0"/>
          <c:showSerName val="0"/>
          <c:showPercent val="0"/>
          <c:showBubbleSize val="0"/>
        </c:dLbls>
        <c:gapWidth val="80"/>
        <c:overlap val="100"/>
        <c:axId val="305608047"/>
        <c:axId val="1"/>
      </c:barChart>
      <c:lineChart>
        <c:grouping val="standard"/>
        <c:varyColors val="0"/>
        <c:ser>
          <c:idx val="1"/>
          <c:order val="1"/>
          <c:spPr>
            <a:ln w="12700" algn="ctr">
              <a:solidFill>
                <a:srgbClr val="8DC63F"/>
              </a:solidFill>
              <a:prstDash val="solid"/>
            </a:ln>
          </c:spPr>
          <c:marker>
            <c:symbol val="circle"/>
            <c:size val="3"/>
            <c:spPr>
              <a:solidFill>
                <a:srgbClr val="8DC63F"/>
              </a:solidFill>
              <a:ln w="9525" algn="ctr">
                <a:solidFill>
                  <a:srgbClr val="8DC63F"/>
                </a:solidFill>
                <a:prstDash val="solid"/>
              </a:ln>
            </c:spPr>
          </c:marker>
          <c:val>
            <c:numRef>
              <c:f>Sheet1!$A$2:$I$2</c:f>
              <c:numCache>
                <c:formatCode>General</c:formatCode>
                <c:ptCount val="9"/>
                <c:pt idx="0">
                  <c:v>27.68</c:v>
                </c:pt>
                <c:pt idx="1">
                  <c:v>24.24</c:v>
                </c:pt>
                <c:pt idx="2">
                  <c:v>25.92</c:v>
                </c:pt>
                <c:pt idx="3">
                  <c:v>17.350000000000001</c:v>
                </c:pt>
                <c:pt idx="4">
                  <c:v>18.420000000000002</c:v>
                </c:pt>
                <c:pt idx="5">
                  <c:v>22.86</c:v>
                </c:pt>
                <c:pt idx="6">
                  <c:v>23.58</c:v>
                </c:pt>
                <c:pt idx="7">
                  <c:v>27.6</c:v>
                </c:pt>
                <c:pt idx="8">
                  <c:v>30.69</c:v>
                </c:pt>
              </c:numCache>
            </c:numRef>
          </c:val>
          <c:smooth val="0"/>
          <c:extLst>
            <c:ext xmlns:c16="http://schemas.microsoft.com/office/drawing/2014/chart" uri="{C3380CC4-5D6E-409C-BE32-E72D297353CC}">
              <c16:uniqueId val="{00000001-B582-4596-A8F8-35CA90588ED7}"/>
            </c:ext>
          </c:extLst>
        </c:ser>
        <c:ser>
          <c:idx val="2"/>
          <c:order val="2"/>
          <c:spPr>
            <a:ln w="12700" algn="ctr">
              <a:solidFill>
                <a:srgbClr val="BFBFBF"/>
              </a:solidFill>
              <a:prstDash val="solid"/>
            </a:ln>
          </c:spPr>
          <c:marker>
            <c:symbol val="triangle"/>
            <c:size val="3"/>
            <c:spPr>
              <a:solidFill>
                <a:srgbClr val="BFBFBF"/>
              </a:solidFill>
              <a:ln w="9525" algn="ctr">
                <a:solidFill>
                  <a:srgbClr val="BFBFBF"/>
                </a:solidFill>
                <a:prstDash val="solid"/>
              </a:ln>
            </c:spPr>
          </c:marker>
          <c:dPt>
            <c:idx val="0"/>
            <c:marker>
              <c:symbol val="circle"/>
              <c:size val="3"/>
            </c:marker>
            <c:bubble3D val="0"/>
            <c:extLst>
              <c:ext xmlns:c16="http://schemas.microsoft.com/office/drawing/2014/chart" uri="{C3380CC4-5D6E-409C-BE32-E72D297353CC}">
                <c16:uniqueId val="{00000002-B582-4596-A8F8-35CA90588ED7}"/>
              </c:ext>
            </c:extLst>
          </c:dPt>
          <c:dPt>
            <c:idx val="1"/>
            <c:marker>
              <c:symbol val="circle"/>
              <c:size val="3"/>
            </c:marker>
            <c:bubble3D val="0"/>
            <c:extLst>
              <c:ext xmlns:c16="http://schemas.microsoft.com/office/drawing/2014/chart" uri="{C3380CC4-5D6E-409C-BE32-E72D297353CC}">
                <c16:uniqueId val="{00000003-B582-4596-A8F8-35CA90588ED7}"/>
              </c:ext>
            </c:extLst>
          </c:dPt>
          <c:dPt>
            <c:idx val="2"/>
            <c:marker>
              <c:symbol val="circle"/>
              <c:size val="3"/>
            </c:marker>
            <c:bubble3D val="0"/>
            <c:extLst>
              <c:ext xmlns:c16="http://schemas.microsoft.com/office/drawing/2014/chart" uri="{C3380CC4-5D6E-409C-BE32-E72D297353CC}">
                <c16:uniqueId val="{00000004-B582-4596-A8F8-35CA90588ED7}"/>
              </c:ext>
            </c:extLst>
          </c:dPt>
          <c:dPt>
            <c:idx val="3"/>
            <c:marker>
              <c:symbol val="circle"/>
              <c:size val="3"/>
            </c:marker>
            <c:bubble3D val="0"/>
            <c:extLst>
              <c:ext xmlns:c16="http://schemas.microsoft.com/office/drawing/2014/chart" uri="{C3380CC4-5D6E-409C-BE32-E72D297353CC}">
                <c16:uniqueId val="{00000005-B582-4596-A8F8-35CA90588ED7}"/>
              </c:ext>
            </c:extLst>
          </c:dPt>
          <c:dPt>
            <c:idx val="4"/>
            <c:marker>
              <c:symbol val="circle"/>
              <c:size val="3"/>
            </c:marker>
            <c:bubble3D val="0"/>
            <c:extLst>
              <c:ext xmlns:c16="http://schemas.microsoft.com/office/drawing/2014/chart" uri="{C3380CC4-5D6E-409C-BE32-E72D297353CC}">
                <c16:uniqueId val="{00000006-B582-4596-A8F8-35CA90588ED7}"/>
              </c:ext>
            </c:extLst>
          </c:dPt>
          <c:dPt>
            <c:idx val="5"/>
            <c:marker>
              <c:symbol val="circle"/>
              <c:size val="3"/>
            </c:marker>
            <c:bubble3D val="0"/>
            <c:extLst>
              <c:ext xmlns:c16="http://schemas.microsoft.com/office/drawing/2014/chart" uri="{C3380CC4-5D6E-409C-BE32-E72D297353CC}">
                <c16:uniqueId val="{00000007-B582-4596-A8F8-35CA90588ED7}"/>
              </c:ext>
            </c:extLst>
          </c:dPt>
          <c:dPt>
            <c:idx val="6"/>
            <c:marker>
              <c:symbol val="circle"/>
              <c:size val="3"/>
            </c:marker>
            <c:bubble3D val="0"/>
            <c:extLst>
              <c:ext xmlns:c16="http://schemas.microsoft.com/office/drawing/2014/chart" uri="{C3380CC4-5D6E-409C-BE32-E72D297353CC}">
                <c16:uniqueId val="{00000008-B582-4596-A8F8-35CA90588ED7}"/>
              </c:ext>
            </c:extLst>
          </c:dPt>
          <c:dPt>
            <c:idx val="7"/>
            <c:marker>
              <c:symbol val="circle"/>
              <c:size val="3"/>
            </c:marker>
            <c:bubble3D val="0"/>
            <c:extLst>
              <c:ext xmlns:c16="http://schemas.microsoft.com/office/drawing/2014/chart" uri="{C3380CC4-5D6E-409C-BE32-E72D297353CC}">
                <c16:uniqueId val="{00000009-B582-4596-A8F8-35CA90588ED7}"/>
              </c:ext>
            </c:extLst>
          </c:dPt>
          <c:dPt>
            <c:idx val="8"/>
            <c:marker>
              <c:symbol val="circle"/>
              <c:size val="3"/>
            </c:marker>
            <c:bubble3D val="0"/>
            <c:extLst>
              <c:ext xmlns:c16="http://schemas.microsoft.com/office/drawing/2014/chart" uri="{C3380CC4-5D6E-409C-BE32-E72D297353CC}">
                <c16:uniqueId val="{0000000A-B582-4596-A8F8-35CA90588ED7}"/>
              </c:ext>
            </c:extLst>
          </c:dPt>
          <c:val>
            <c:numRef>
              <c:f>Sheet1!$A$3:$I$3</c:f>
              <c:numCache>
                <c:formatCode>General</c:formatCode>
                <c:ptCount val="9"/>
                <c:pt idx="0">
                  <c:v>4.4540540540540547</c:v>
                </c:pt>
                <c:pt idx="1">
                  <c:v>4.4354054054054046</c:v>
                </c:pt>
                <c:pt idx="2">
                  <c:v>3.7648648648648653</c:v>
                </c:pt>
                <c:pt idx="3">
                  <c:v>3.4945945945945951</c:v>
                </c:pt>
                <c:pt idx="4">
                  <c:v>3.0713513513513506</c:v>
                </c:pt>
                <c:pt idx="5">
                  <c:v>3.3872972972972968</c:v>
                </c:pt>
                <c:pt idx="6">
                  <c:v>3.5540540540540539</c:v>
                </c:pt>
                <c:pt idx="7">
                  <c:v>3.7210810810810813</c:v>
                </c:pt>
                <c:pt idx="8">
                  <c:v>3.7291891891891895</c:v>
                </c:pt>
              </c:numCache>
            </c:numRef>
          </c:val>
          <c:smooth val="0"/>
          <c:extLst>
            <c:ext xmlns:c16="http://schemas.microsoft.com/office/drawing/2014/chart" uri="{C3380CC4-5D6E-409C-BE32-E72D297353CC}">
              <c16:uniqueId val="{0000000B-B582-4596-A8F8-35CA90588ED7}"/>
            </c:ext>
          </c:extLst>
        </c:ser>
        <c:dLbls>
          <c:showLegendKey val="0"/>
          <c:showVal val="0"/>
          <c:showCatName val="0"/>
          <c:showSerName val="0"/>
          <c:showPercent val="0"/>
          <c:showBubbleSize val="0"/>
        </c:dLbls>
        <c:marker val="1"/>
        <c:smooth val="0"/>
        <c:axId val="3"/>
        <c:axId val="2"/>
      </c:lineChart>
      <c:catAx>
        <c:axId val="305608047"/>
        <c:scaling>
          <c:orientation val="minMax"/>
        </c:scaling>
        <c:delete val="0"/>
        <c:axPos val="b"/>
        <c:majorGridlines>
          <c:spPr>
            <a:ln>
              <a:noFill/>
            </a:ln>
          </c:spPr>
        </c:majorGridlines>
        <c:majorTickMark val="none"/>
        <c:minorTickMark val="none"/>
        <c:tickLblPos val="none"/>
        <c:spPr>
          <a:ln w="9525" algn="ctr">
            <a:solidFill>
              <a:srgbClr val="000000"/>
            </a:solidFill>
            <a:prstDash val="solid"/>
          </a:ln>
        </c:spPr>
        <c:crossAx val="1"/>
        <c:crosses val="min"/>
        <c:auto val="0"/>
        <c:lblAlgn val="ctr"/>
        <c:lblOffset val="100"/>
        <c:noMultiLvlLbl val="0"/>
      </c:catAx>
      <c:valAx>
        <c:axId val="1"/>
        <c:scaling>
          <c:orientation val="minMax"/>
          <c:max val="5.7400200000000003"/>
          <c:min val="0"/>
        </c:scaling>
        <c:delete val="0"/>
        <c:axPos val="l"/>
        <c:majorGridlines>
          <c:spPr>
            <a:ln>
              <a:noFill/>
            </a:ln>
          </c:spPr>
        </c:majorGridlines>
        <c:numFmt formatCode="General" sourceLinked="1"/>
        <c:majorTickMark val="none"/>
        <c:minorTickMark val="none"/>
        <c:tickLblPos val="none"/>
        <c:spPr>
          <a:ln w="9525" algn="ctr">
            <a:solidFill>
              <a:schemeClr val="bg1"/>
            </a:solidFill>
            <a:prstDash val="solid"/>
          </a:ln>
        </c:spPr>
        <c:crossAx val="305608047"/>
        <c:crosses val="min"/>
        <c:crossBetween val="between"/>
      </c:valAx>
      <c:valAx>
        <c:axId val="2"/>
        <c:scaling>
          <c:orientation val="minMax"/>
          <c:max val="100"/>
          <c:min val="0"/>
        </c:scaling>
        <c:delete val="0"/>
        <c:axPos val="r"/>
        <c:majorGridlines>
          <c:spPr>
            <a:ln>
              <a:noFill/>
            </a:ln>
          </c:spPr>
        </c:majorGridlines>
        <c:numFmt formatCode="General" sourceLinked="1"/>
        <c:majorTickMark val="none"/>
        <c:minorTickMark val="none"/>
        <c:tickLblPos val="none"/>
        <c:spPr>
          <a:ln w="9525" algn="ctr">
            <a:solidFill>
              <a:schemeClr val="bg1"/>
            </a:solidFill>
            <a:prstDash val="solid"/>
          </a:ln>
        </c:spPr>
        <c:crossAx val="3"/>
        <c:crosses val="max"/>
        <c:crossBetween val="between"/>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7713651498335183E-2"/>
          <c:y val="5.7713651498335183E-2"/>
          <c:w val="0.88457269700332963"/>
          <c:h val="0.88457269700332963"/>
        </c:manualLayout>
      </c:layout>
      <c:doughnutChart>
        <c:varyColors val="0"/>
        <c:ser>
          <c:idx val="0"/>
          <c:order val="0"/>
          <c:dPt>
            <c:idx val="0"/>
            <c:bubble3D val="0"/>
            <c:spPr>
              <a:solidFill>
                <a:srgbClr val="8DC63F"/>
              </a:solidFill>
              <a:ln>
                <a:noFill/>
              </a:ln>
            </c:spPr>
            <c:extLst>
              <c:ext xmlns:c16="http://schemas.microsoft.com/office/drawing/2014/chart" uri="{C3380CC4-5D6E-409C-BE32-E72D297353CC}">
                <c16:uniqueId val="{00000000-810B-47C4-9726-EA0D7D75D399}"/>
              </c:ext>
            </c:extLst>
          </c:dPt>
          <c:dPt>
            <c:idx val="1"/>
            <c:bubble3D val="0"/>
            <c:spPr>
              <a:solidFill>
                <a:srgbClr val="377169"/>
              </a:solidFill>
              <a:ln>
                <a:noFill/>
              </a:ln>
            </c:spPr>
            <c:extLst>
              <c:ext xmlns:c16="http://schemas.microsoft.com/office/drawing/2014/chart" uri="{C3380CC4-5D6E-409C-BE32-E72D297353CC}">
                <c16:uniqueId val="{00000001-810B-47C4-9726-EA0D7D75D399}"/>
              </c:ext>
            </c:extLst>
          </c:dPt>
          <c:dPt>
            <c:idx val="2"/>
            <c:bubble3D val="0"/>
            <c:spPr>
              <a:solidFill>
                <a:srgbClr val="254D47"/>
              </a:solidFill>
              <a:ln>
                <a:noFill/>
              </a:ln>
            </c:spPr>
            <c:extLst>
              <c:ext xmlns:c16="http://schemas.microsoft.com/office/drawing/2014/chart" uri="{C3380CC4-5D6E-409C-BE32-E72D297353CC}">
                <c16:uniqueId val="{00000002-810B-47C4-9726-EA0D7D75D399}"/>
              </c:ext>
            </c:extLst>
          </c:dPt>
          <c:dPt>
            <c:idx val="3"/>
            <c:bubble3D val="0"/>
            <c:spPr>
              <a:solidFill>
                <a:srgbClr val="193430"/>
              </a:solidFill>
              <a:ln>
                <a:noFill/>
              </a:ln>
            </c:spPr>
            <c:extLst>
              <c:ext xmlns:c16="http://schemas.microsoft.com/office/drawing/2014/chart" uri="{C3380CC4-5D6E-409C-BE32-E72D297353CC}">
                <c16:uniqueId val="{00000003-810B-47C4-9726-EA0D7D75D399}"/>
              </c:ext>
            </c:extLst>
          </c:dPt>
          <c:dPt>
            <c:idx val="4"/>
            <c:bubble3D val="0"/>
            <c:spPr>
              <a:solidFill>
                <a:srgbClr val="112321"/>
              </a:solidFill>
              <a:ln>
                <a:noFill/>
              </a:ln>
            </c:spPr>
            <c:extLst>
              <c:ext xmlns:c16="http://schemas.microsoft.com/office/drawing/2014/chart" uri="{C3380CC4-5D6E-409C-BE32-E72D297353CC}">
                <c16:uniqueId val="{00000004-810B-47C4-9726-EA0D7D75D399}"/>
              </c:ext>
            </c:extLst>
          </c:dPt>
          <c:dPt>
            <c:idx val="5"/>
            <c:bubble3D val="0"/>
            <c:spPr>
              <a:solidFill>
                <a:srgbClr val="404040"/>
              </a:solidFill>
              <a:ln>
                <a:noFill/>
              </a:ln>
            </c:spPr>
            <c:extLst>
              <c:ext xmlns:c16="http://schemas.microsoft.com/office/drawing/2014/chart" uri="{C3380CC4-5D6E-409C-BE32-E72D297353CC}">
                <c16:uniqueId val="{00000005-810B-47C4-9726-EA0D7D75D399}"/>
              </c:ext>
            </c:extLst>
          </c:dPt>
          <c:dPt>
            <c:idx val="6"/>
            <c:bubble3D val="0"/>
            <c:spPr>
              <a:solidFill>
                <a:srgbClr val="595959"/>
              </a:solidFill>
              <a:ln>
                <a:noFill/>
              </a:ln>
            </c:spPr>
            <c:extLst>
              <c:ext xmlns:c16="http://schemas.microsoft.com/office/drawing/2014/chart" uri="{C3380CC4-5D6E-409C-BE32-E72D297353CC}">
                <c16:uniqueId val="{00000006-810B-47C4-9726-EA0D7D75D399}"/>
              </c:ext>
            </c:extLst>
          </c:dPt>
          <c:dPt>
            <c:idx val="7"/>
            <c:bubble3D val="0"/>
            <c:spPr>
              <a:solidFill>
                <a:srgbClr val="7F7F7F"/>
              </a:solidFill>
              <a:ln>
                <a:noFill/>
              </a:ln>
            </c:spPr>
            <c:extLst>
              <c:ext xmlns:c16="http://schemas.microsoft.com/office/drawing/2014/chart" uri="{C3380CC4-5D6E-409C-BE32-E72D297353CC}">
                <c16:uniqueId val="{00000007-810B-47C4-9726-EA0D7D75D399}"/>
              </c:ext>
            </c:extLst>
          </c:dPt>
          <c:dPt>
            <c:idx val="8"/>
            <c:bubble3D val="0"/>
            <c:spPr>
              <a:solidFill>
                <a:srgbClr val="A6A6A6"/>
              </a:solidFill>
              <a:ln>
                <a:noFill/>
              </a:ln>
            </c:spPr>
            <c:extLst>
              <c:ext xmlns:c16="http://schemas.microsoft.com/office/drawing/2014/chart" uri="{C3380CC4-5D6E-409C-BE32-E72D297353CC}">
                <c16:uniqueId val="{00000008-810B-47C4-9726-EA0D7D75D399}"/>
              </c:ext>
            </c:extLst>
          </c:dPt>
          <c:dPt>
            <c:idx val="9"/>
            <c:bubble3D val="0"/>
            <c:spPr>
              <a:solidFill>
                <a:srgbClr val="BFBFBF"/>
              </a:solidFill>
              <a:ln>
                <a:noFill/>
              </a:ln>
            </c:spPr>
            <c:extLst>
              <c:ext xmlns:c16="http://schemas.microsoft.com/office/drawing/2014/chart" uri="{C3380CC4-5D6E-409C-BE32-E72D297353CC}">
                <c16:uniqueId val="{00000009-810B-47C4-9726-EA0D7D75D399}"/>
              </c:ext>
            </c:extLst>
          </c:dPt>
          <c:dPt>
            <c:idx val="10"/>
            <c:bubble3D val="0"/>
            <c:spPr>
              <a:solidFill>
                <a:srgbClr val="F2F2F2"/>
              </a:solidFill>
              <a:ln>
                <a:noFill/>
              </a:ln>
            </c:spPr>
            <c:extLst>
              <c:ext xmlns:c16="http://schemas.microsoft.com/office/drawing/2014/chart" uri="{C3380CC4-5D6E-409C-BE32-E72D297353CC}">
                <c16:uniqueId val="{0000000A-810B-47C4-9726-EA0D7D75D399}"/>
              </c:ext>
            </c:extLst>
          </c:dPt>
          <c:val>
            <c:numRef>
              <c:f>Sheet1!$A$1:$A$11</c:f>
              <c:numCache>
                <c:formatCode>General</c:formatCode>
                <c:ptCount val="11"/>
                <c:pt idx="0">
                  <c:v>24.520719888366617</c:v>
                </c:pt>
                <c:pt idx="1">
                  <c:v>11.039275007307255</c:v>
                </c:pt>
                <c:pt idx="2">
                  <c:v>9.6079388287504113</c:v>
                </c:pt>
                <c:pt idx="3">
                  <c:v>8.8103129859738889</c:v>
                </c:pt>
                <c:pt idx="4">
                  <c:v>6.7446923480702807</c:v>
                </c:pt>
                <c:pt idx="5">
                  <c:v>6.0454773033949305</c:v>
                </c:pt>
                <c:pt idx="6">
                  <c:v>4.5896441670300012</c:v>
                </c:pt>
                <c:pt idx="7">
                  <c:v>3.8100554550258305</c:v>
                </c:pt>
                <c:pt idx="8">
                  <c:v>3.3904706910401399</c:v>
                </c:pt>
                <c:pt idx="9">
                  <c:v>3.0562856679370292</c:v>
                </c:pt>
                <c:pt idx="10">
                  <c:v>21.441413325040639</c:v>
                </c:pt>
              </c:numCache>
            </c:numRef>
          </c:val>
          <c:extLst>
            <c:ext xmlns:c16="http://schemas.microsoft.com/office/drawing/2014/chart" uri="{C3380CC4-5D6E-409C-BE32-E72D297353CC}">
              <c16:uniqueId val="{0000000B-810B-47C4-9726-EA0D7D75D399}"/>
            </c:ext>
          </c:extLst>
        </c:ser>
        <c:dLbls>
          <c:showLegendKey val="0"/>
          <c:showVal val="0"/>
          <c:showCatName val="0"/>
          <c:showSerName val="0"/>
          <c:showPercent val="0"/>
          <c:showBubbleSize val="0"/>
          <c:showLeaderLines val="0"/>
        </c:dLbls>
        <c:firstSliceAng val="0"/>
        <c:holeSize val="50"/>
      </c:doughnutChart>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4505183788878417E-2"/>
          <c:y val="0.10418904403866809"/>
          <c:w val="0.9509896324222431"/>
          <c:h val="0.79162191192266373"/>
        </c:manualLayout>
      </c:layout>
      <c:barChart>
        <c:barDir val="col"/>
        <c:grouping val="clustered"/>
        <c:varyColors val="0"/>
        <c:ser>
          <c:idx val="0"/>
          <c:order val="0"/>
          <c:spPr>
            <a:solidFill>
              <a:srgbClr val="377169"/>
            </a:solidFill>
            <a:ln>
              <a:noFill/>
            </a:ln>
          </c:spPr>
          <c:invertIfNegative val="0"/>
          <c:dLbls>
            <c:dLbl>
              <c:idx val="0"/>
              <c:layout>
                <c:manualLayout>
                  <c:x val="0"/>
                  <c:y val="-0.14930182599355532"/>
                </c:manualLayout>
              </c:layout>
              <c:numFmt formatCode="#,##0;&quot;-&quot;#,##0" sourceLinked="0"/>
              <c:spPr>
                <a:noFill/>
                <a:ln>
                  <a:noFill/>
                </a:ln>
              </c:spPr>
              <c:txPr>
                <a:bodyPr wrap="none"/>
                <a:lstStyle/>
                <a:p>
                  <a:pPr>
                    <a:defRPr sz="700">
                      <a:solidFill>
                        <a:schemeClr val="bg2"/>
                      </a:solidFill>
                      <a:latin typeface="Calibri Light"/>
                      <a:ea typeface="Calibri Light"/>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297-4517-B132-F1149458BACB}"/>
                </c:ext>
              </c:extLst>
            </c:dLbl>
            <c:dLbl>
              <c:idx val="1"/>
              <c:layout>
                <c:manualLayout>
                  <c:x val="0"/>
                  <c:y val="-9.0225563909774431E-2"/>
                </c:manualLayout>
              </c:layout>
              <c:numFmt formatCode="#,##0;&quot;-&quot;#,##0" sourceLinked="0"/>
              <c:spPr>
                <a:noFill/>
                <a:ln>
                  <a:noFill/>
                </a:ln>
              </c:spPr>
              <c:txPr>
                <a:bodyPr wrap="none"/>
                <a:lstStyle/>
                <a:p>
                  <a:pPr>
                    <a:defRPr sz="700">
                      <a:solidFill>
                        <a:schemeClr val="bg2"/>
                      </a:solidFill>
                      <a:latin typeface="Calibri Light"/>
                      <a:ea typeface="Calibri Light"/>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297-4517-B132-F1149458BACB}"/>
                </c:ext>
              </c:extLst>
            </c:dLbl>
            <c:dLbl>
              <c:idx val="2"/>
              <c:layout>
                <c:manualLayout>
                  <c:x val="0"/>
                  <c:y val="-0.15682062298603652"/>
                </c:manualLayout>
              </c:layout>
              <c:numFmt formatCode="#,##0;&quot;-&quot;#,##0" sourceLinked="0"/>
              <c:spPr>
                <a:noFill/>
                <a:ln>
                  <a:noFill/>
                </a:ln>
              </c:spPr>
              <c:txPr>
                <a:bodyPr wrap="none"/>
                <a:lstStyle/>
                <a:p>
                  <a:pPr>
                    <a:defRPr sz="700">
                      <a:solidFill>
                        <a:schemeClr val="bg2"/>
                      </a:solidFill>
                      <a:latin typeface="Calibri Light"/>
                      <a:ea typeface="Calibri Light"/>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297-4517-B132-F1149458BACB}"/>
                </c:ext>
              </c:extLst>
            </c:dLbl>
            <c:dLbl>
              <c:idx val="3"/>
              <c:layout>
                <c:manualLayout>
                  <c:x val="0"/>
                  <c:y val="-0.12352309344790548"/>
                </c:manualLayout>
              </c:layout>
              <c:numFmt formatCode="#,##0;&quot;-&quot;#,##0" sourceLinked="0"/>
              <c:spPr>
                <a:noFill/>
                <a:ln>
                  <a:noFill/>
                </a:ln>
              </c:spPr>
              <c:txPr>
                <a:bodyPr wrap="none"/>
                <a:lstStyle/>
                <a:p>
                  <a:pPr>
                    <a:defRPr sz="700">
                      <a:solidFill>
                        <a:schemeClr val="bg2"/>
                      </a:solidFill>
                      <a:latin typeface="Calibri Light"/>
                      <a:ea typeface="Calibri Light"/>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297-4517-B132-F1149458BAC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2.9</c:v>
                </c:pt>
                <c:pt idx="1">
                  <c:v>1.7</c:v>
                </c:pt>
                <c:pt idx="2">
                  <c:v>3.1</c:v>
                </c:pt>
                <c:pt idx="3">
                  <c:v>2.2000000000000002</c:v>
                </c:pt>
              </c:numCache>
            </c:numRef>
          </c:val>
          <c:extLst>
            <c:ext xmlns:c16="http://schemas.microsoft.com/office/drawing/2014/chart" uri="{C3380CC4-5D6E-409C-BE32-E72D297353CC}">
              <c16:uniqueId val="{00000004-B297-4517-B132-F1149458BACB}"/>
            </c:ext>
          </c:extLst>
        </c:ser>
        <c:ser>
          <c:idx val="1"/>
          <c:order val="1"/>
          <c:spPr>
            <a:solidFill>
              <a:srgbClr val="254D47"/>
            </a:solidFill>
            <a:ln>
              <a:noFill/>
            </a:ln>
          </c:spPr>
          <c:invertIfNegative val="0"/>
          <c:dLbls>
            <c:dLbl>
              <c:idx val="0"/>
              <c:layout>
                <c:manualLayout>
                  <c:x val="0"/>
                  <c:y val="-0.15252416756176154"/>
                </c:manualLayout>
              </c:layout>
              <c:numFmt formatCode="#,##0;&quot;-&quot;#,##0" sourceLinked="0"/>
              <c:spPr>
                <a:noFill/>
                <a:ln>
                  <a:noFill/>
                </a:ln>
              </c:spPr>
              <c:txPr>
                <a:bodyPr wrap="none"/>
                <a:lstStyle/>
                <a:p>
                  <a:pPr>
                    <a:defRPr sz="700">
                      <a:solidFill>
                        <a:schemeClr val="bg2"/>
                      </a:solidFill>
                      <a:latin typeface="Calibri Light"/>
                      <a:ea typeface="Calibri Light"/>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297-4517-B132-F1149458BACB}"/>
                </c:ext>
              </c:extLst>
            </c:dLbl>
            <c:dLbl>
              <c:idx val="1"/>
              <c:layout>
                <c:manualLayout>
                  <c:x val="0"/>
                  <c:y val="-0.25563909774436089"/>
                </c:manualLayout>
              </c:layout>
              <c:numFmt formatCode="#,##0;&quot;-&quot;#,##0" sourceLinked="0"/>
              <c:spPr>
                <a:noFill/>
                <a:ln>
                  <a:noFill/>
                </a:ln>
              </c:spPr>
              <c:txPr>
                <a:bodyPr wrap="none"/>
                <a:lstStyle/>
                <a:p>
                  <a:pPr>
                    <a:defRPr sz="700">
                      <a:solidFill>
                        <a:schemeClr val="bg2"/>
                      </a:solidFill>
                      <a:latin typeface="Calibri Light"/>
                      <a:ea typeface="Calibri Light"/>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297-4517-B132-F1149458BACB}"/>
                </c:ext>
              </c:extLst>
            </c:dLbl>
            <c:dLbl>
              <c:idx val="2"/>
              <c:layout>
                <c:manualLayout>
                  <c:x val="0"/>
                  <c:y val="-8.2706766917293228E-2"/>
                </c:manualLayout>
              </c:layout>
              <c:numFmt formatCode="#,##0;&quot;-&quot;#,##0" sourceLinked="0"/>
              <c:spPr>
                <a:noFill/>
                <a:ln>
                  <a:noFill/>
                </a:ln>
              </c:spPr>
              <c:txPr>
                <a:bodyPr wrap="none"/>
                <a:lstStyle/>
                <a:p>
                  <a:pPr>
                    <a:defRPr sz="700">
                      <a:solidFill>
                        <a:schemeClr val="bg2"/>
                      </a:solidFill>
                      <a:latin typeface="Calibri Light"/>
                      <a:ea typeface="Calibri Light"/>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297-4517-B132-F1149458BACB}"/>
                </c:ext>
              </c:extLst>
            </c:dLbl>
            <c:dLbl>
              <c:idx val="3"/>
              <c:layout>
                <c:manualLayout>
                  <c:x val="0"/>
                  <c:y val="-0.12352309344790548"/>
                </c:manualLayout>
              </c:layout>
              <c:numFmt formatCode="#,##0;&quot;-&quot;#,##0" sourceLinked="0"/>
              <c:spPr>
                <a:noFill/>
                <a:ln>
                  <a:noFill/>
                </a:ln>
              </c:spPr>
              <c:txPr>
                <a:bodyPr wrap="none"/>
                <a:lstStyle/>
                <a:p>
                  <a:pPr>
                    <a:defRPr sz="700">
                      <a:solidFill>
                        <a:schemeClr val="bg2"/>
                      </a:solidFill>
                      <a:latin typeface="Calibri Light"/>
                      <a:ea typeface="Calibri Light"/>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297-4517-B132-F1149458BAC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-3</c:v>
                </c:pt>
                <c:pt idx="1">
                  <c:v>-6.1</c:v>
                </c:pt>
                <c:pt idx="2">
                  <c:v>-1.6</c:v>
                </c:pt>
                <c:pt idx="3">
                  <c:v>2.2000000000000002</c:v>
                </c:pt>
              </c:numCache>
            </c:numRef>
          </c:val>
          <c:extLst>
            <c:ext xmlns:c16="http://schemas.microsoft.com/office/drawing/2014/chart" uri="{C3380CC4-5D6E-409C-BE32-E72D297353CC}">
              <c16:uniqueId val="{00000009-B297-4517-B132-F1149458BACB}"/>
            </c:ext>
          </c:extLst>
        </c:ser>
        <c:ser>
          <c:idx val="2"/>
          <c:order val="2"/>
          <c:spPr>
            <a:solidFill>
              <a:srgbClr val="193430"/>
            </a:solidFill>
            <a:ln>
              <a:noFill/>
            </a:ln>
          </c:spPr>
          <c:invertIfNegative val="0"/>
          <c:dLbls>
            <c:dLbl>
              <c:idx val="0"/>
              <c:layout>
                <c:manualLayout>
                  <c:x val="0"/>
                  <c:y val="-0.24704618689581095"/>
                </c:manualLayout>
              </c:layout>
              <c:numFmt formatCode="#,##0;&quot;-&quot;#,##0" sourceLinked="0"/>
              <c:spPr>
                <a:noFill/>
                <a:ln>
                  <a:noFill/>
                </a:ln>
              </c:spPr>
              <c:txPr>
                <a:bodyPr wrap="none"/>
                <a:lstStyle/>
                <a:p>
                  <a:pPr>
                    <a:defRPr sz="700">
                      <a:solidFill>
                        <a:schemeClr val="bg2"/>
                      </a:solidFill>
                      <a:latin typeface="Calibri Light"/>
                      <a:ea typeface="Calibri Light"/>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B297-4517-B132-F1149458BACB}"/>
                </c:ext>
              </c:extLst>
            </c:dLbl>
            <c:dLbl>
              <c:idx val="1"/>
              <c:layout>
                <c:manualLayout>
                  <c:x val="0"/>
                  <c:y val="-0.20300751879699247"/>
                </c:manualLayout>
              </c:layout>
              <c:numFmt formatCode="#,##0;&quot;-&quot;#,##0" sourceLinked="0"/>
              <c:spPr>
                <a:noFill/>
                <a:ln>
                  <a:noFill/>
                </a:ln>
              </c:spPr>
              <c:txPr>
                <a:bodyPr wrap="none"/>
                <a:lstStyle/>
                <a:p>
                  <a:pPr>
                    <a:defRPr sz="700">
                      <a:solidFill>
                        <a:schemeClr val="bg2"/>
                      </a:solidFill>
                      <a:latin typeface="Calibri Light"/>
                      <a:ea typeface="Calibri Light"/>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B297-4517-B132-F1149458BACB}"/>
                </c:ext>
              </c:extLst>
            </c:dLbl>
            <c:dLbl>
              <c:idx val="2"/>
              <c:layout>
                <c:manualLayout>
                  <c:x val="0"/>
                  <c:y val="-0.19011815252416756"/>
                </c:manualLayout>
              </c:layout>
              <c:numFmt formatCode="#,##0;&quot;-&quot;#,##0" sourceLinked="0"/>
              <c:spPr>
                <a:noFill/>
                <a:ln>
                  <a:noFill/>
                </a:ln>
              </c:spPr>
              <c:txPr>
                <a:bodyPr wrap="none"/>
                <a:lstStyle/>
                <a:p>
                  <a:pPr>
                    <a:defRPr sz="700">
                      <a:solidFill>
                        <a:schemeClr val="bg2"/>
                      </a:solidFill>
                      <a:latin typeface="Calibri Light"/>
                      <a:ea typeface="Calibri Light"/>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B297-4517-B132-F1149458BACB}"/>
                </c:ext>
              </c:extLst>
            </c:dLbl>
            <c:dLbl>
              <c:idx val="3"/>
              <c:layout>
                <c:manualLayout>
                  <c:x val="0"/>
                  <c:y val="-0.21052631578947367"/>
                </c:manualLayout>
              </c:layout>
              <c:numFmt formatCode="#,##0;&quot;-&quot;#,##0" sourceLinked="0"/>
              <c:spPr>
                <a:noFill/>
                <a:ln>
                  <a:noFill/>
                </a:ln>
              </c:spPr>
              <c:txPr>
                <a:bodyPr wrap="none"/>
                <a:lstStyle/>
                <a:p>
                  <a:pPr>
                    <a:defRPr sz="700">
                      <a:solidFill>
                        <a:schemeClr val="bg2"/>
                      </a:solidFill>
                      <a:latin typeface="Calibri Light"/>
                      <a:ea typeface="Calibri Light"/>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B297-4517-B132-F1149458BAC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Sheet1!$A$3:$D$3</c:f>
              <c:numCache>
                <c:formatCode>General</c:formatCode>
                <c:ptCount val="4"/>
                <c:pt idx="0">
                  <c:v>5.8</c:v>
                </c:pt>
                <c:pt idx="1">
                  <c:v>4.5</c:v>
                </c:pt>
                <c:pt idx="2">
                  <c:v>4.0999999999999996</c:v>
                </c:pt>
                <c:pt idx="3">
                  <c:v>4.7</c:v>
                </c:pt>
              </c:numCache>
            </c:numRef>
          </c:val>
          <c:extLst>
            <c:ext xmlns:c16="http://schemas.microsoft.com/office/drawing/2014/chart" uri="{C3380CC4-5D6E-409C-BE32-E72D297353CC}">
              <c16:uniqueId val="{0000000E-B297-4517-B132-F1149458BACB}"/>
            </c:ext>
          </c:extLst>
        </c:ser>
        <c:dLbls>
          <c:showLegendKey val="0"/>
          <c:showVal val="0"/>
          <c:showCatName val="0"/>
          <c:showSerName val="0"/>
          <c:showPercent val="0"/>
          <c:showBubbleSize val="0"/>
        </c:dLbls>
        <c:gapWidth val="80"/>
        <c:axId val="305610343"/>
        <c:axId val="1"/>
      </c:barChart>
      <c:catAx>
        <c:axId val="305610343"/>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At val="0"/>
        <c:auto val="0"/>
        <c:lblAlgn val="ctr"/>
        <c:lblOffset val="100"/>
        <c:noMultiLvlLbl val="0"/>
      </c:catAx>
      <c:valAx>
        <c:axId val="1"/>
        <c:scaling>
          <c:orientation val="minMax"/>
          <c:max val="5.8"/>
          <c:min val="-6.1"/>
        </c:scaling>
        <c:delete val="1"/>
        <c:axPos val="l"/>
        <c:numFmt formatCode="General" sourceLinked="1"/>
        <c:majorTickMark val="out"/>
        <c:minorTickMark val="none"/>
        <c:tickLblPos val="nextTo"/>
        <c:crossAx val="305610343"/>
        <c:crosses val="min"/>
        <c:crossBetween val="between"/>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756726203933981E-2"/>
          <c:y val="0.20637329286798178"/>
          <c:w val="0.97648654759213205"/>
          <c:h val="0.71471927162367221"/>
        </c:manualLayout>
      </c:layout>
      <c:barChart>
        <c:barDir val="col"/>
        <c:grouping val="clustered"/>
        <c:varyColors val="0"/>
        <c:ser>
          <c:idx val="0"/>
          <c:order val="0"/>
          <c:spPr>
            <a:solidFill>
              <a:srgbClr val="377169"/>
            </a:solidFill>
            <a:ln>
              <a:noFill/>
            </a:ln>
          </c:spPr>
          <c:invertIfNegative val="0"/>
          <c:dLbls>
            <c:dLbl>
              <c:idx val="0"/>
              <c:layout>
                <c:manualLayout>
                  <c:x val="0"/>
                  <c:y val="-0.24127465857359637"/>
                </c:manualLayout>
              </c:layout>
              <c:numFmt formatCode="#,##0;&quot;-&quot;#,##0" sourceLinked="0"/>
              <c:spPr>
                <a:noFill/>
                <a:ln>
                  <a:noFill/>
                </a:ln>
              </c:spPr>
              <c:txPr>
                <a:bodyPr wrap="none"/>
                <a:lstStyle/>
                <a:p>
                  <a:pPr>
                    <a:defRPr sz="1100">
                      <a:solidFill>
                        <a:schemeClr val="bg2"/>
                      </a:solidFill>
                      <a:latin typeface="Calibri Light"/>
                      <a:ea typeface="+mn-ea"/>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084-4233-AE23-51E8DC714EC3}"/>
                </c:ext>
              </c:extLst>
            </c:dLbl>
            <c:dLbl>
              <c:idx val="1"/>
              <c:layout>
                <c:manualLayout>
                  <c:x val="0"/>
                  <c:y val="-0.20485584218512898"/>
                </c:manualLayout>
              </c:layout>
              <c:numFmt formatCode="#,##0;&quot;-&quot;#,##0" sourceLinked="0"/>
              <c:spPr>
                <a:noFill/>
                <a:ln>
                  <a:noFill/>
                </a:ln>
              </c:spPr>
              <c:txPr>
                <a:bodyPr wrap="none"/>
                <a:lstStyle/>
                <a:p>
                  <a:pPr>
                    <a:defRPr sz="1100">
                      <a:solidFill>
                        <a:schemeClr val="bg2"/>
                      </a:solidFill>
                      <a:latin typeface="Calibri Light"/>
                      <a:ea typeface="+mn-ea"/>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084-4233-AE23-51E8DC714EC3}"/>
                </c:ext>
              </c:extLst>
            </c:dLbl>
            <c:dLbl>
              <c:idx val="2"/>
              <c:layout>
                <c:manualLayout>
                  <c:x val="0"/>
                  <c:y val="-8.4977238239757211E-2"/>
                </c:manualLayout>
              </c:layout>
              <c:numFmt formatCode="#,##0;&quot;-&quot;#,##0" sourceLinked="0"/>
              <c:spPr>
                <a:noFill/>
                <a:ln>
                  <a:noFill/>
                </a:ln>
              </c:spPr>
              <c:txPr>
                <a:bodyPr wrap="none"/>
                <a:lstStyle/>
                <a:p>
                  <a:pPr>
                    <a:defRPr sz="1100">
                      <a:solidFill>
                        <a:schemeClr val="bg2"/>
                      </a:solidFill>
                      <a:latin typeface="Calibri Light"/>
                      <a:ea typeface="+mn-ea"/>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084-4233-AE23-51E8DC714EC3}"/>
                </c:ext>
              </c:extLst>
            </c:dLbl>
            <c:dLbl>
              <c:idx val="3"/>
              <c:layout>
                <c:manualLayout>
                  <c:x val="0"/>
                  <c:y val="-0.26555386949924126"/>
                </c:manualLayout>
              </c:layout>
              <c:numFmt formatCode="#,##0;&quot;-&quot;#,##0" sourceLinked="0"/>
              <c:spPr>
                <a:noFill/>
                <a:ln>
                  <a:noFill/>
                </a:ln>
              </c:spPr>
              <c:txPr>
                <a:bodyPr wrap="none"/>
                <a:lstStyle/>
                <a:p>
                  <a:pPr>
                    <a:defRPr sz="1100">
                      <a:solidFill>
                        <a:schemeClr val="bg2"/>
                      </a:solidFill>
                      <a:latin typeface="Calibri Light"/>
                      <a:ea typeface="+mn-ea"/>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084-4233-AE23-51E8DC714EC3}"/>
                </c:ext>
              </c:extLst>
            </c:dLbl>
            <c:dLbl>
              <c:idx val="4"/>
              <c:layout>
                <c:manualLayout>
                  <c:x val="0"/>
                  <c:y val="-0.46282245827010621"/>
                </c:manualLayout>
              </c:layout>
              <c:numFmt formatCode="#,##0;&quot;-&quot;#,##0" sourceLinked="0"/>
              <c:spPr>
                <a:noFill/>
                <a:ln>
                  <a:noFill/>
                </a:ln>
              </c:spPr>
              <c:txPr>
                <a:bodyPr wrap="none"/>
                <a:lstStyle/>
                <a:p>
                  <a:pPr>
                    <a:defRPr sz="1100">
                      <a:solidFill>
                        <a:schemeClr val="bg2"/>
                      </a:solidFill>
                      <a:latin typeface="Calibri Light"/>
                      <a:ea typeface="+mn-ea"/>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084-4233-AE23-51E8DC714EC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23</c:v>
                </c:pt>
                <c:pt idx="1">
                  <c:v>20</c:v>
                </c:pt>
                <c:pt idx="2">
                  <c:v>10</c:v>
                </c:pt>
                <c:pt idx="3">
                  <c:v>27</c:v>
                </c:pt>
                <c:pt idx="4">
                  <c:v>60</c:v>
                </c:pt>
              </c:numCache>
            </c:numRef>
          </c:val>
          <c:extLst>
            <c:ext xmlns:c16="http://schemas.microsoft.com/office/drawing/2014/chart" uri="{C3380CC4-5D6E-409C-BE32-E72D297353CC}">
              <c16:uniqueId val="{00000005-2084-4233-AE23-51E8DC714EC3}"/>
            </c:ext>
          </c:extLst>
        </c:ser>
        <c:ser>
          <c:idx val="1"/>
          <c:order val="1"/>
          <c:spPr>
            <a:solidFill>
              <a:srgbClr val="254D47"/>
            </a:solidFill>
            <a:ln>
              <a:noFill/>
            </a:ln>
          </c:spPr>
          <c:invertIfNegative val="0"/>
          <c:dLbls>
            <c:dLbl>
              <c:idx val="0"/>
              <c:layout>
                <c:manualLayout>
                  <c:x val="0"/>
                  <c:y val="-0.36115326251896812"/>
                </c:manualLayout>
              </c:layout>
              <c:numFmt formatCode="#,##0;&quot;-&quot;#,##0" sourceLinked="0"/>
              <c:spPr>
                <a:noFill/>
                <a:ln>
                  <a:noFill/>
                </a:ln>
              </c:spPr>
              <c:txPr>
                <a:bodyPr wrap="none"/>
                <a:lstStyle/>
                <a:p>
                  <a:pPr>
                    <a:defRPr sz="1100">
                      <a:solidFill>
                        <a:schemeClr val="bg2"/>
                      </a:solidFill>
                      <a:latin typeface="Calibri Light"/>
                      <a:ea typeface="+mn-ea"/>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084-4233-AE23-51E8DC714EC3}"/>
                </c:ext>
              </c:extLst>
            </c:dLbl>
            <c:dLbl>
              <c:idx val="1"/>
              <c:layout>
                <c:manualLayout>
                  <c:x val="0"/>
                  <c:y val="-0.21699544764795145"/>
                </c:manualLayout>
              </c:layout>
              <c:numFmt formatCode="#,##0;&quot;-&quot;#,##0" sourceLinked="0"/>
              <c:spPr>
                <a:noFill/>
                <a:ln>
                  <a:noFill/>
                </a:ln>
              </c:spPr>
              <c:txPr>
                <a:bodyPr wrap="none"/>
                <a:lstStyle/>
                <a:p>
                  <a:pPr>
                    <a:defRPr sz="1100">
                      <a:solidFill>
                        <a:schemeClr val="bg2"/>
                      </a:solidFill>
                      <a:latin typeface="Calibri Light"/>
                      <a:ea typeface="+mn-ea"/>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084-4233-AE23-51E8DC714EC3}"/>
                </c:ext>
              </c:extLst>
            </c:dLbl>
            <c:dLbl>
              <c:idx val="2"/>
              <c:layout>
                <c:manualLayout>
                  <c:x val="0"/>
                  <c:y val="-0.34901365705614568"/>
                </c:manualLayout>
              </c:layout>
              <c:numFmt formatCode="#,##0;&quot;-&quot;#,##0" sourceLinked="0"/>
              <c:spPr>
                <a:noFill/>
                <a:ln>
                  <a:noFill/>
                </a:ln>
              </c:spPr>
              <c:txPr>
                <a:bodyPr wrap="none"/>
                <a:lstStyle/>
                <a:p>
                  <a:pPr>
                    <a:defRPr sz="1100">
                      <a:solidFill>
                        <a:schemeClr val="bg2"/>
                      </a:solidFill>
                      <a:latin typeface="Calibri Light"/>
                      <a:ea typeface="+mn-ea"/>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2084-4233-AE23-51E8DC714EC3}"/>
                </c:ext>
              </c:extLst>
            </c:dLbl>
            <c:dLbl>
              <c:idx val="3"/>
              <c:layout>
                <c:manualLayout>
                  <c:x val="0"/>
                  <c:y val="-0.29438543247344462"/>
                </c:manualLayout>
              </c:layout>
              <c:numFmt formatCode="#,##0;&quot;-&quot;#,##0" sourceLinked="0"/>
              <c:spPr>
                <a:noFill/>
                <a:ln>
                  <a:noFill/>
                </a:ln>
              </c:spPr>
              <c:txPr>
                <a:bodyPr wrap="none"/>
                <a:lstStyle/>
                <a:p>
                  <a:pPr>
                    <a:defRPr sz="1100">
                      <a:solidFill>
                        <a:schemeClr val="bg2"/>
                      </a:solidFill>
                      <a:latin typeface="Calibri Light"/>
                      <a:ea typeface="+mn-ea"/>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2084-4233-AE23-51E8DC714EC3}"/>
                </c:ext>
              </c:extLst>
            </c:dLbl>
            <c:dLbl>
              <c:idx val="4"/>
              <c:layout>
                <c:manualLayout>
                  <c:x val="0"/>
                  <c:y val="-0.37784522003034904"/>
                </c:manualLayout>
              </c:layout>
              <c:numFmt formatCode="#,##0;&quot;-&quot;#,##0" sourceLinked="0"/>
              <c:spPr>
                <a:noFill/>
                <a:ln>
                  <a:noFill/>
                </a:ln>
              </c:spPr>
              <c:txPr>
                <a:bodyPr wrap="none"/>
                <a:lstStyle/>
                <a:p>
                  <a:pPr>
                    <a:defRPr sz="1100">
                      <a:solidFill>
                        <a:schemeClr val="bg2"/>
                      </a:solidFill>
                      <a:latin typeface="Calibri Light"/>
                      <a:ea typeface="+mn-ea"/>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2084-4233-AE23-51E8DC714EC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Sheet1!$A$2:$E$2</c:f>
              <c:numCache>
                <c:formatCode>General</c:formatCode>
                <c:ptCount val="5"/>
                <c:pt idx="0">
                  <c:v>43</c:v>
                </c:pt>
                <c:pt idx="1">
                  <c:v>21</c:v>
                </c:pt>
                <c:pt idx="2">
                  <c:v>41</c:v>
                </c:pt>
                <c:pt idx="3">
                  <c:v>32</c:v>
                </c:pt>
                <c:pt idx="4">
                  <c:v>46</c:v>
                </c:pt>
              </c:numCache>
            </c:numRef>
          </c:val>
          <c:extLst>
            <c:ext xmlns:c16="http://schemas.microsoft.com/office/drawing/2014/chart" uri="{C3380CC4-5D6E-409C-BE32-E72D297353CC}">
              <c16:uniqueId val="{0000000B-2084-4233-AE23-51E8DC714EC3}"/>
            </c:ext>
          </c:extLst>
        </c:ser>
        <c:dLbls>
          <c:showLegendKey val="0"/>
          <c:showVal val="0"/>
          <c:showCatName val="0"/>
          <c:showSerName val="0"/>
          <c:showPercent val="0"/>
          <c:showBubbleSize val="0"/>
        </c:dLbls>
        <c:gapWidth val="80"/>
        <c:axId val="1056866936"/>
        <c:axId val="1"/>
      </c:barChart>
      <c:catAx>
        <c:axId val="1056866936"/>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60"/>
          <c:min val="0"/>
        </c:scaling>
        <c:delete val="1"/>
        <c:axPos val="l"/>
        <c:numFmt formatCode="General" sourceLinked="1"/>
        <c:majorTickMark val="out"/>
        <c:minorTickMark val="none"/>
        <c:tickLblPos val="nextTo"/>
        <c:crossAx val="1056866936"/>
        <c:crosses val="min"/>
        <c:crossBetween val="between"/>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388608176389527E-2"/>
          <c:y val="0.17280813214739518"/>
          <c:w val="0.95222783647220943"/>
          <c:h val="0.76111817026683615"/>
        </c:manualLayout>
      </c:layout>
      <c:barChart>
        <c:barDir val="col"/>
        <c:grouping val="stacked"/>
        <c:varyColors val="0"/>
        <c:ser>
          <c:idx val="0"/>
          <c:order val="0"/>
          <c:spPr>
            <a:solidFill>
              <a:srgbClr val="254D47"/>
            </a:solidFill>
            <a:ln>
              <a:noFill/>
            </a:ln>
          </c:spPr>
          <c:invertIfNegative val="0"/>
          <c:dLbls>
            <c:dLbl>
              <c:idx val="0"/>
              <c:layout>
                <c:manualLayout>
                  <c:x val="0"/>
                  <c:y val="-0.46886912325285895"/>
                </c:manualLayout>
              </c:layout>
              <c:numFmt formatCode="#,##0;&quot;-&quot;#,##0" sourceLinked="0"/>
              <c:spPr>
                <a:noFill/>
                <a:ln>
                  <a:noFill/>
                </a:ln>
              </c:spPr>
              <c:txPr>
                <a:bodyPr wrap="none"/>
                <a:lstStyle/>
                <a:p>
                  <a:pPr>
                    <a:defRPr sz="1100">
                      <a:solidFill>
                        <a:schemeClr val="bg2"/>
                      </a:solidFill>
                      <a:latin typeface="Calibri Light"/>
                      <a:ea typeface="+mn-ea"/>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977-4ED7-BE04-361793FBA329}"/>
                </c:ext>
              </c:extLst>
            </c:dLbl>
            <c:dLbl>
              <c:idx val="1"/>
              <c:layout>
                <c:manualLayout>
                  <c:x val="0"/>
                  <c:y val="-0.29351969504447267"/>
                </c:manualLayout>
              </c:layout>
              <c:numFmt formatCode="#,##0;&quot;-&quot;#,##0" sourceLinked="0"/>
              <c:spPr>
                <a:noFill/>
                <a:ln>
                  <a:noFill/>
                </a:ln>
              </c:spPr>
              <c:txPr>
                <a:bodyPr wrap="none"/>
                <a:lstStyle/>
                <a:p>
                  <a:pPr>
                    <a:defRPr sz="1100">
                      <a:solidFill>
                        <a:schemeClr val="bg2"/>
                      </a:solidFill>
                      <a:latin typeface="Calibri Light"/>
                      <a:ea typeface="+mn-ea"/>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977-4ED7-BE04-361793FBA329}"/>
                </c:ext>
              </c:extLst>
            </c:dLbl>
            <c:dLbl>
              <c:idx val="2"/>
              <c:layout>
                <c:manualLayout>
                  <c:x val="0"/>
                  <c:y val="-0.15374841168996187"/>
                </c:manualLayout>
              </c:layout>
              <c:numFmt formatCode="#,##0;&quot;-&quot;#,##0" sourceLinked="0"/>
              <c:spPr>
                <a:noFill/>
                <a:ln>
                  <a:noFill/>
                </a:ln>
              </c:spPr>
              <c:txPr>
                <a:bodyPr wrap="none"/>
                <a:lstStyle/>
                <a:p>
                  <a:pPr>
                    <a:defRPr sz="1100">
                      <a:solidFill>
                        <a:schemeClr val="bg2"/>
                      </a:solidFill>
                      <a:latin typeface="Calibri Light"/>
                      <a:ea typeface="+mn-ea"/>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977-4ED7-BE04-361793FBA329}"/>
                </c:ext>
              </c:extLst>
            </c:dLbl>
            <c:dLbl>
              <c:idx val="3"/>
              <c:layout>
                <c:manualLayout>
                  <c:x val="0"/>
                  <c:y val="-0.15374841168996187"/>
                </c:manualLayout>
              </c:layout>
              <c:numFmt formatCode="#,##0;&quot;-&quot;#,##0" sourceLinked="0"/>
              <c:spPr>
                <a:noFill/>
                <a:ln>
                  <a:noFill/>
                </a:ln>
              </c:spPr>
              <c:txPr>
                <a:bodyPr wrap="none"/>
                <a:lstStyle/>
                <a:p>
                  <a:pPr>
                    <a:defRPr sz="1100">
                      <a:solidFill>
                        <a:schemeClr val="bg2"/>
                      </a:solidFill>
                      <a:latin typeface="Calibri Light"/>
                      <a:ea typeface="+mn-ea"/>
                      <a:cs typeface="Calibri Light"/>
                      <a:sym typeface="Calibri Light"/>
                    </a:defRPr>
                  </a:pPr>
                  <a:endParaRPr lang="pt-PT"/>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977-4ED7-BE04-361793FBA32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35</c:v>
                </c:pt>
                <c:pt idx="1">
                  <c:v>19</c:v>
                </c:pt>
                <c:pt idx="2">
                  <c:v>6</c:v>
                </c:pt>
                <c:pt idx="3">
                  <c:v>6</c:v>
                </c:pt>
              </c:numCache>
            </c:numRef>
          </c:val>
          <c:extLst>
            <c:ext xmlns:c16="http://schemas.microsoft.com/office/drawing/2014/chart" uri="{C3380CC4-5D6E-409C-BE32-E72D297353CC}">
              <c16:uniqueId val="{00000004-8977-4ED7-BE04-361793FBA329}"/>
            </c:ext>
          </c:extLst>
        </c:ser>
        <c:dLbls>
          <c:showLegendKey val="0"/>
          <c:showVal val="0"/>
          <c:showCatName val="0"/>
          <c:showSerName val="0"/>
          <c:showPercent val="0"/>
          <c:showBubbleSize val="0"/>
        </c:dLbls>
        <c:gapWidth val="80"/>
        <c:overlap val="100"/>
        <c:axId val="969005792"/>
        <c:axId val="1"/>
      </c:barChart>
      <c:catAx>
        <c:axId val="969005792"/>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35"/>
          <c:min val="0"/>
        </c:scaling>
        <c:delete val="1"/>
        <c:axPos val="l"/>
        <c:numFmt formatCode="General" sourceLinked="1"/>
        <c:majorTickMark val="out"/>
        <c:minorTickMark val="none"/>
        <c:tickLblPos val="nextTo"/>
        <c:crossAx val="969005792"/>
        <c:crosses val="min"/>
        <c:crossBetween val="between"/>
      </c:valAx>
    </c:plotArea>
    <c:plotVisOnly val="0"/>
    <c:dispBlanksAs val="gap"/>
    <c:showDLblsOverMax val="1"/>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A631F3E-5495-466F-8FAF-D77CEAF9867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dirty="0"/>
          </a:p>
        </p:txBody>
      </p:sp>
      <p:sp>
        <p:nvSpPr>
          <p:cNvPr id="3" name="Date Placeholder 2">
            <a:extLst>
              <a:ext uri="{FF2B5EF4-FFF2-40B4-BE49-F238E27FC236}">
                <a16:creationId xmlns:a16="http://schemas.microsoft.com/office/drawing/2014/main" id="{0B95D8FD-EE2C-485D-ABE1-AFD08735FB0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94ACD8C-E1F8-43C6-926D-231F7AC16EA0}" type="datetimeFigureOut">
              <a:rPr lang="pt-PT" smtClean="0"/>
              <a:t>2019e</a:t>
            </a:fld>
            <a:endParaRPr lang="pt-PT" dirty="0"/>
          </a:p>
        </p:txBody>
      </p:sp>
      <p:sp>
        <p:nvSpPr>
          <p:cNvPr id="4" name="Footer Placeholder 3">
            <a:extLst>
              <a:ext uri="{FF2B5EF4-FFF2-40B4-BE49-F238E27FC236}">
                <a16:creationId xmlns:a16="http://schemas.microsoft.com/office/drawing/2014/main" id="{5FF5F0D1-A92B-4CA7-802B-AB203978E8F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dirty="0"/>
          </a:p>
        </p:txBody>
      </p:sp>
      <p:sp>
        <p:nvSpPr>
          <p:cNvPr id="5" name="Slide Number Placeholder 4">
            <a:extLst>
              <a:ext uri="{FF2B5EF4-FFF2-40B4-BE49-F238E27FC236}">
                <a16:creationId xmlns:a16="http://schemas.microsoft.com/office/drawing/2014/main" id="{73BDFEFE-A4B3-4AE0-88F4-19D176F4D3A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F753A3-8CEF-4813-980E-0945276488E0}" type="slidenum">
              <a:rPr lang="pt-PT" smtClean="0"/>
              <a:t>‹#›</a:t>
            </a:fld>
            <a:endParaRPr lang="pt-PT" dirty="0"/>
          </a:p>
        </p:txBody>
      </p:sp>
    </p:spTree>
    <p:extLst>
      <p:ext uri="{BB962C8B-B14F-4D97-AF65-F5344CB8AC3E}">
        <p14:creationId xmlns:p14="http://schemas.microsoft.com/office/powerpoint/2010/main" val="2011023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Light" panose="020F0302020204030204" pitchFamily="34" charset="0"/>
                <a:cs typeface="Calibri Light" panose="020F0302020204030204" pitchFamily="34" charset="0"/>
                <a:sym typeface="Calibri Light" panose="020F030202020403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Light" panose="020F0302020204030204" pitchFamily="34" charset="0"/>
                <a:cs typeface="Calibri Light" panose="020F0302020204030204" pitchFamily="34" charset="0"/>
                <a:sym typeface="Calibri Light" panose="020F0302020204030204" pitchFamily="34" charset="0"/>
              </a:defRPr>
            </a:lvl1pPr>
          </a:lstStyle>
          <a:p>
            <a:fld id="{B6F8414F-BD85-A34E-B2C5-29C8F7BF438D}" type="datetimeFigureOut">
              <a:rPr lang="en-GB" smtClean="0"/>
              <a:pPr/>
              <a:t>17/03/2021</a:t>
            </a:fld>
            <a:endParaRPr lang="en-GB" dirty="0"/>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Light" panose="020F0302020204030204" pitchFamily="34" charset="0"/>
                <a:cs typeface="Calibri Light" panose="020F0302020204030204" pitchFamily="34" charset="0"/>
                <a:sym typeface="Calibri Light" panose="020F030202020403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Light" panose="020F0302020204030204" pitchFamily="34" charset="0"/>
                <a:cs typeface="Calibri Light" panose="020F0302020204030204" pitchFamily="34" charset="0"/>
                <a:sym typeface="Calibri Light" panose="020F0302020204030204" pitchFamily="34" charset="0"/>
              </a:defRPr>
            </a:lvl1pPr>
          </a:lstStyle>
          <a:p>
            <a:fld id="{16081EDF-5C34-4241-A7EA-BE3D4B432F50}" type="slidenum">
              <a:rPr lang="en-GB" smtClean="0"/>
              <a:pPr/>
              <a:t>‹#›</a:t>
            </a:fld>
            <a:endParaRPr lang="en-GB" dirty="0"/>
          </a:p>
        </p:txBody>
      </p:sp>
    </p:spTree>
    <p:extLst>
      <p:ext uri="{BB962C8B-B14F-4D97-AF65-F5344CB8AC3E}">
        <p14:creationId xmlns:p14="http://schemas.microsoft.com/office/powerpoint/2010/main" val="1636090398"/>
      </p:ext>
    </p:extLst>
  </p:cSld>
  <p:clrMap bg1="lt1" tx1="dk1" bg2="lt2" tx2="dk2" accent1="accent1" accent2="accent2" accent3="accent3" accent4="accent4" accent5="accent5" accent6="accent6" hlink="hlink" folHlink="folHlink"/>
  <p:notesStyle>
    <a:lvl1pPr marL="0" algn="l" defTabSz="892884" rtl="0" eaLnBrk="1" latinLnBrk="0" hangingPunct="1">
      <a:defRPr sz="1172" kern="1200">
        <a:solidFill>
          <a:schemeClr val="tx1"/>
        </a:solidFill>
        <a:latin typeface="Calibri Light" panose="020F0302020204030204" pitchFamily="34" charset="0"/>
        <a:ea typeface="+mn-ea"/>
        <a:cs typeface="Calibri Light" panose="020F0302020204030204" pitchFamily="34" charset="0"/>
        <a:sym typeface="Calibri Light" panose="020F0302020204030204" pitchFamily="34" charset="0"/>
      </a:defRPr>
    </a:lvl1pPr>
    <a:lvl2pPr marL="446441" algn="l" defTabSz="892884" rtl="0" eaLnBrk="1" latinLnBrk="0" hangingPunct="1">
      <a:defRPr sz="1172" kern="1200">
        <a:solidFill>
          <a:schemeClr val="tx1"/>
        </a:solidFill>
        <a:latin typeface="Calibri Light" panose="020F0302020204030204" pitchFamily="34" charset="0"/>
        <a:ea typeface="+mn-ea"/>
        <a:cs typeface="Calibri Light" panose="020F0302020204030204" pitchFamily="34" charset="0"/>
        <a:sym typeface="Calibri Light" panose="020F0302020204030204" pitchFamily="34" charset="0"/>
      </a:defRPr>
    </a:lvl2pPr>
    <a:lvl3pPr marL="892884" algn="l" defTabSz="892884" rtl="0" eaLnBrk="1" latinLnBrk="0" hangingPunct="1">
      <a:defRPr sz="1172" kern="1200">
        <a:solidFill>
          <a:schemeClr val="tx1"/>
        </a:solidFill>
        <a:latin typeface="Calibri Light" panose="020F0302020204030204" pitchFamily="34" charset="0"/>
        <a:ea typeface="+mn-ea"/>
        <a:cs typeface="Calibri Light" panose="020F0302020204030204" pitchFamily="34" charset="0"/>
        <a:sym typeface="Calibri Light" panose="020F0302020204030204" pitchFamily="34" charset="0"/>
      </a:defRPr>
    </a:lvl3pPr>
    <a:lvl4pPr marL="1339329" algn="l" defTabSz="892884" rtl="0" eaLnBrk="1" latinLnBrk="0" hangingPunct="1">
      <a:defRPr sz="1172" kern="1200">
        <a:solidFill>
          <a:schemeClr val="tx1"/>
        </a:solidFill>
        <a:latin typeface="Calibri Light" panose="020F0302020204030204" pitchFamily="34" charset="0"/>
        <a:ea typeface="+mn-ea"/>
        <a:cs typeface="Calibri Light" panose="020F0302020204030204" pitchFamily="34" charset="0"/>
        <a:sym typeface="Calibri Light" panose="020F0302020204030204" pitchFamily="34" charset="0"/>
      </a:defRPr>
    </a:lvl4pPr>
    <a:lvl5pPr marL="1785768" algn="l" defTabSz="892884" rtl="0" eaLnBrk="1" latinLnBrk="0" hangingPunct="1">
      <a:defRPr sz="1172" kern="1200">
        <a:solidFill>
          <a:schemeClr val="tx1"/>
        </a:solidFill>
        <a:latin typeface="Calibri Light" panose="020F0302020204030204" pitchFamily="34" charset="0"/>
        <a:ea typeface="+mn-ea"/>
        <a:cs typeface="Calibri Light" panose="020F0302020204030204" pitchFamily="34" charset="0"/>
        <a:sym typeface="Calibri Light" panose="020F0302020204030204" pitchFamily="34" charset="0"/>
      </a:defRPr>
    </a:lvl5pPr>
    <a:lvl6pPr marL="2232209" algn="l" defTabSz="892884" rtl="0" eaLnBrk="1" latinLnBrk="0" hangingPunct="1">
      <a:defRPr sz="1172" kern="1200">
        <a:solidFill>
          <a:schemeClr val="tx1"/>
        </a:solidFill>
        <a:latin typeface="+mn-lt"/>
        <a:ea typeface="+mn-ea"/>
        <a:cs typeface="+mn-cs"/>
      </a:defRPr>
    </a:lvl6pPr>
    <a:lvl7pPr marL="2678652" algn="l" defTabSz="892884" rtl="0" eaLnBrk="1" latinLnBrk="0" hangingPunct="1">
      <a:defRPr sz="1172" kern="1200">
        <a:solidFill>
          <a:schemeClr val="tx1"/>
        </a:solidFill>
        <a:latin typeface="+mn-lt"/>
        <a:ea typeface="+mn-ea"/>
        <a:cs typeface="+mn-cs"/>
      </a:defRPr>
    </a:lvl7pPr>
    <a:lvl8pPr marL="3125095" algn="l" defTabSz="892884" rtl="0" eaLnBrk="1" latinLnBrk="0" hangingPunct="1">
      <a:defRPr sz="1172" kern="1200">
        <a:solidFill>
          <a:schemeClr val="tx1"/>
        </a:solidFill>
        <a:latin typeface="+mn-lt"/>
        <a:ea typeface="+mn-ea"/>
        <a:cs typeface="+mn-cs"/>
      </a:defRPr>
    </a:lvl8pPr>
    <a:lvl9pPr marL="3571538" algn="l" defTabSz="892884" rtl="0" eaLnBrk="1" latinLnBrk="0" hangingPunct="1">
      <a:defRPr sz="117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endParaRPr lang="en-GB" dirty="0"/>
          </a:p>
        </p:txBody>
      </p:sp>
    </p:spTree>
    <p:extLst>
      <p:ext uri="{BB962C8B-B14F-4D97-AF65-F5344CB8AC3E}">
        <p14:creationId xmlns:p14="http://schemas.microsoft.com/office/powerpoint/2010/main" val="2277101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endParaRPr lang="en-GB" dirty="0"/>
          </a:p>
        </p:txBody>
      </p:sp>
    </p:spTree>
    <p:extLst>
      <p:ext uri="{BB962C8B-B14F-4D97-AF65-F5344CB8AC3E}">
        <p14:creationId xmlns:p14="http://schemas.microsoft.com/office/powerpoint/2010/main" val="1424299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endParaRPr lang="en-GB" dirty="0"/>
          </a:p>
        </p:txBody>
      </p:sp>
    </p:spTree>
    <p:extLst>
      <p:ext uri="{BB962C8B-B14F-4D97-AF65-F5344CB8AC3E}">
        <p14:creationId xmlns:p14="http://schemas.microsoft.com/office/powerpoint/2010/main" val="3638104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endParaRPr lang="en-GB" dirty="0"/>
          </a:p>
        </p:txBody>
      </p:sp>
    </p:spTree>
    <p:extLst>
      <p:ext uri="{BB962C8B-B14F-4D97-AF65-F5344CB8AC3E}">
        <p14:creationId xmlns:p14="http://schemas.microsoft.com/office/powerpoint/2010/main" val="450935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endParaRPr lang="en-GB" dirty="0"/>
          </a:p>
        </p:txBody>
      </p:sp>
    </p:spTree>
    <p:extLst>
      <p:ext uri="{BB962C8B-B14F-4D97-AF65-F5344CB8AC3E}">
        <p14:creationId xmlns:p14="http://schemas.microsoft.com/office/powerpoint/2010/main" val="1149841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endParaRPr lang="en-GB" dirty="0"/>
          </a:p>
        </p:txBody>
      </p:sp>
    </p:spTree>
    <p:extLst>
      <p:ext uri="{BB962C8B-B14F-4D97-AF65-F5344CB8AC3E}">
        <p14:creationId xmlns:p14="http://schemas.microsoft.com/office/powerpoint/2010/main" val="12493500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endParaRPr lang="en-GB" dirty="0"/>
          </a:p>
        </p:txBody>
      </p:sp>
    </p:spTree>
    <p:extLst>
      <p:ext uri="{BB962C8B-B14F-4D97-AF65-F5344CB8AC3E}">
        <p14:creationId xmlns:p14="http://schemas.microsoft.com/office/powerpoint/2010/main" val="230981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endParaRPr lang="en-GB" dirty="0"/>
          </a:p>
        </p:txBody>
      </p:sp>
    </p:spTree>
    <p:extLst>
      <p:ext uri="{BB962C8B-B14F-4D97-AF65-F5344CB8AC3E}">
        <p14:creationId xmlns:p14="http://schemas.microsoft.com/office/powerpoint/2010/main" val="3363940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endParaRPr lang="en-GB" dirty="0"/>
          </a:p>
        </p:txBody>
      </p:sp>
    </p:spTree>
    <p:extLst>
      <p:ext uri="{BB962C8B-B14F-4D97-AF65-F5344CB8AC3E}">
        <p14:creationId xmlns:p14="http://schemas.microsoft.com/office/powerpoint/2010/main" val="1736853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endParaRPr lang="en-GB" dirty="0"/>
          </a:p>
        </p:txBody>
      </p:sp>
    </p:spTree>
    <p:extLst>
      <p:ext uri="{BB962C8B-B14F-4D97-AF65-F5344CB8AC3E}">
        <p14:creationId xmlns:p14="http://schemas.microsoft.com/office/powerpoint/2010/main" val="2192186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endParaRPr lang="en-GB" dirty="0"/>
          </a:p>
        </p:txBody>
      </p:sp>
    </p:spTree>
    <p:extLst>
      <p:ext uri="{BB962C8B-B14F-4D97-AF65-F5344CB8AC3E}">
        <p14:creationId xmlns:p14="http://schemas.microsoft.com/office/powerpoint/2010/main" val="3597432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endParaRPr lang="en-GB" dirty="0"/>
          </a:p>
        </p:txBody>
      </p:sp>
    </p:spTree>
    <p:extLst>
      <p:ext uri="{BB962C8B-B14F-4D97-AF65-F5344CB8AC3E}">
        <p14:creationId xmlns:p14="http://schemas.microsoft.com/office/powerpoint/2010/main" val="2187470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endParaRPr lang="en-GB" dirty="0"/>
          </a:p>
        </p:txBody>
      </p:sp>
    </p:spTree>
    <p:extLst>
      <p:ext uri="{BB962C8B-B14F-4D97-AF65-F5344CB8AC3E}">
        <p14:creationId xmlns:p14="http://schemas.microsoft.com/office/powerpoint/2010/main" val="36158727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081EDF-5C34-4241-A7EA-BE3D4B432F50}" type="slidenum">
              <a:rPr lang="en-GB" smtClean="0"/>
              <a:pPr/>
              <a:t>21</a:t>
            </a:fld>
            <a:endParaRPr lang="en-GB" dirty="0"/>
          </a:p>
        </p:txBody>
      </p:sp>
    </p:spTree>
    <p:extLst>
      <p:ext uri="{BB962C8B-B14F-4D97-AF65-F5344CB8AC3E}">
        <p14:creationId xmlns:p14="http://schemas.microsoft.com/office/powerpoint/2010/main" val="20728613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081EDF-5C34-4241-A7EA-BE3D4B432F50}" type="slidenum">
              <a:rPr lang="en-GB" smtClean="0"/>
              <a:pPr/>
              <a:t>22</a:t>
            </a:fld>
            <a:endParaRPr lang="en-GB" dirty="0"/>
          </a:p>
        </p:txBody>
      </p:sp>
    </p:spTree>
    <p:extLst>
      <p:ext uri="{BB962C8B-B14F-4D97-AF65-F5344CB8AC3E}">
        <p14:creationId xmlns:p14="http://schemas.microsoft.com/office/powerpoint/2010/main" val="14916592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endParaRPr lang="en-GB" dirty="0"/>
          </a:p>
        </p:txBody>
      </p:sp>
    </p:spTree>
    <p:extLst>
      <p:ext uri="{BB962C8B-B14F-4D97-AF65-F5344CB8AC3E}">
        <p14:creationId xmlns:p14="http://schemas.microsoft.com/office/powerpoint/2010/main" val="28168060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endParaRPr lang="en-GB" dirty="0"/>
          </a:p>
        </p:txBody>
      </p:sp>
    </p:spTree>
    <p:extLst>
      <p:ext uri="{BB962C8B-B14F-4D97-AF65-F5344CB8AC3E}">
        <p14:creationId xmlns:p14="http://schemas.microsoft.com/office/powerpoint/2010/main" val="17186795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endParaRPr lang="en-GB" dirty="0"/>
          </a:p>
        </p:txBody>
      </p:sp>
    </p:spTree>
    <p:extLst>
      <p:ext uri="{BB962C8B-B14F-4D97-AF65-F5344CB8AC3E}">
        <p14:creationId xmlns:p14="http://schemas.microsoft.com/office/powerpoint/2010/main" val="25722232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endParaRPr lang="en-GB" dirty="0"/>
          </a:p>
        </p:txBody>
      </p:sp>
    </p:spTree>
    <p:extLst>
      <p:ext uri="{BB962C8B-B14F-4D97-AF65-F5344CB8AC3E}">
        <p14:creationId xmlns:p14="http://schemas.microsoft.com/office/powerpoint/2010/main" val="29455729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endParaRPr lang="en-GB" dirty="0"/>
          </a:p>
        </p:txBody>
      </p:sp>
    </p:spTree>
    <p:extLst>
      <p:ext uri="{BB962C8B-B14F-4D97-AF65-F5344CB8AC3E}">
        <p14:creationId xmlns:p14="http://schemas.microsoft.com/office/powerpoint/2010/main" val="3166701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endParaRPr lang="en-GB" dirty="0"/>
          </a:p>
        </p:txBody>
      </p:sp>
    </p:spTree>
    <p:extLst>
      <p:ext uri="{BB962C8B-B14F-4D97-AF65-F5344CB8AC3E}">
        <p14:creationId xmlns:p14="http://schemas.microsoft.com/office/powerpoint/2010/main" val="1106375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endParaRPr lang="en-GB" dirty="0"/>
          </a:p>
        </p:txBody>
      </p:sp>
    </p:spTree>
    <p:extLst>
      <p:ext uri="{BB962C8B-B14F-4D97-AF65-F5344CB8AC3E}">
        <p14:creationId xmlns:p14="http://schemas.microsoft.com/office/powerpoint/2010/main" val="354007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endParaRPr lang="en-GB" dirty="0"/>
          </a:p>
        </p:txBody>
      </p:sp>
    </p:spTree>
    <p:extLst>
      <p:ext uri="{BB962C8B-B14F-4D97-AF65-F5344CB8AC3E}">
        <p14:creationId xmlns:p14="http://schemas.microsoft.com/office/powerpoint/2010/main" val="25422823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5"/>
          </p:nvPr>
        </p:nvSpPr>
        <p:spPr/>
        <p:txBody>
          <a:bodyPr/>
          <a:lstStyle/>
          <a:p>
            <a:endParaRPr lang="en-GB" dirty="0"/>
          </a:p>
        </p:txBody>
      </p:sp>
    </p:spTree>
    <p:extLst>
      <p:ext uri="{BB962C8B-B14F-4D97-AF65-F5344CB8AC3E}">
        <p14:creationId xmlns:p14="http://schemas.microsoft.com/office/powerpoint/2010/main" val="37217518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endParaRPr lang="en-GB" dirty="0"/>
          </a:p>
        </p:txBody>
      </p:sp>
    </p:spTree>
    <p:extLst>
      <p:ext uri="{BB962C8B-B14F-4D97-AF65-F5344CB8AC3E}">
        <p14:creationId xmlns:p14="http://schemas.microsoft.com/office/powerpoint/2010/main" val="19548787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endParaRPr lang="en-GB" dirty="0"/>
          </a:p>
        </p:txBody>
      </p:sp>
    </p:spTree>
    <p:extLst>
      <p:ext uri="{BB962C8B-B14F-4D97-AF65-F5344CB8AC3E}">
        <p14:creationId xmlns:p14="http://schemas.microsoft.com/office/powerpoint/2010/main" val="2500757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endParaRPr lang="en-GB" dirty="0"/>
          </a:p>
        </p:txBody>
      </p:sp>
    </p:spTree>
    <p:extLst>
      <p:ext uri="{BB962C8B-B14F-4D97-AF65-F5344CB8AC3E}">
        <p14:creationId xmlns:p14="http://schemas.microsoft.com/office/powerpoint/2010/main" val="3449404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5"/>
          </p:nvPr>
        </p:nvSpPr>
        <p:spPr/>
        <p:txBody>
          <a:bodyPr/>
          <a:lstStyle/>
          <a:p>
            <a:endParaRPr lang="en-GB" dirty="0"/>
          </a:p>
        </p:txBody>
      </p:sp>
    </p:spTree>
    <p:extLst>
      <p:ext uri="{BB962C8B-B14F-4D97-AF65-F5344CB8AC3E}">
        <p14:creationId xmlns:p14="http://schemas.microsoft.com/office/powerpoint/2010/main" val="1268191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5"/>
          </p:nvPr>
        </p:nvSpPr>
        <p:spPr/>
        <p:txBody>
          <a:bodyPr/>
          <a:lstStyle/>
          <a:p>
            <a:endParaRPr lang="en-GB" dirty="0"/>
          </a:p>
        </p:txBody>
      </p:sp>
    </p:spTree>
    <p:extLst>
      <p:ext uri="{BB962C8B-B14F-4D97-AF65-F5344CB8AC3E}">
        <p14:creationId xmlns:p14="http://schemas.microsoft.com/office/powerpoint/2010/main" val="2892382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endParaRPr lang="en-GB" dirty="0"/>
          </a:p>
        </p:txBody>
      </p:sp>
    </p:spTree>
    <p:extLst>
      <p:ext uri="{BB962C8B-B14F-4D97-AF65-F5344CB8AC3E}">
        <p14:creationId xmlns:p14="http://schemas.microsoft.com/office/powerpoint/2010/main" val="4239752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endParaRPr lang="en-GB" dirty="0"/>
          </a:p>
        </p:txBody>
      </p:sp>
    </p:spTree>
    <p:extLst>
      <p:ext uri="{BB962C8B-B14F-4D97-AF65-F5344CB8AC3E}">
        <p14:creationId xmlns:p14="http://schemas.microsoft.com/office/powerpoint/2010/main" val="516675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endParaRPr lang="en-GB" dirty="0"/>
          </a:p>
        </p:txBody>
      </p:sp>
    </p:spTree>
    <p:extLst>
      <p:ext uri="{BB962C8B-B14F-4D97-AF65-F5344CB8AC3E}">
        <p14:creationId xmlns:p14="http://schemas.microsoft.com/office/powerpoint/2010/main" val="177207302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5.xml"/><Relationship Id="rId7" Type="http://schemas.openxmlformats.org/officeDocument/2006/relationships/image" Target="../media/image2.jpe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11" Type="http://schemas.openxmlformats.org/officeDocument/2006/relationships/image" Target="../media/image6.png"/><Relationship Id="rId5" Type="http://schemas.openxmlformats.org/officeDocument/2006/relationships/oleObject" Target="../embeddings/oleObject2.bin"/><Relationship Id="rId10" Type="http://schemas.openxmlformats.org/officeDocument/2006/relationships/image" Target="../media/image5.png"/><Relationship Id="rId4" Type="http://schemas.openxmlformats.org/officeDocument/2006/relationships/slideMaster" Target="../slideMasters/slideMaster1.xml"/><Relationship Id="rId9"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image" Target="../media/image7.png"/><Relationship Id="rId2" Type="http://schemas.openxmlformats.org/officeDocument/2006/relationships/tags" Target="../tags/tag28.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vmlDrawing" Target="../drawings/vmlDrawing16.vml"/><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vmlDrawing" Target="../drawings/vmlDrawing17.vml"/><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vmlDrawing" Target="../drawings/vmlDrawing18.vml"/><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vmlDrawing" Target="../drawings/vmlDrawing19.vml"/><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6.xml"/><Relationship Id="rId1" Type="http://schemas.openxmlformats.org/officeDocument/2006/relationships/vmlDrawing" Target="../drawings/vmlDrawing20.vml"/><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vmlDrawing" Target="../drawings/vmlDrawing21.vml"/><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8.xml"/><Relationship Id="rId1" Type="http://schemas.openxmlformats.org/officeDocument/2006/relationships/vmlDrawing" Target="../drawings/vmlDrawing22.vml"/><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vmlDrawing" Target="../drawings/vmlDrawing23.vml"/><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0.xml"/><Relationship Id="rId1" Type="http://schemas.openxmlformats.org/officeDocument/2006/relationships/vmlDrawing" Target="../drawings/vmlDrawing24.v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vmlDrawing" Target="../drawings/vmlDrawing25.vml"/><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2.xml"/><Relationship Id="rId1" Type="http://schemas.openxmlformats.org/officeDocument/2006/relationships/vmlDrawing" Target="../drawings/vmlDrawing26.vml"/><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vmlDrawing" Target="../drawings/vmlDrawing27.vml"/><Relationship Id="rId5" Type="http://schemas.openxmlformats.org/officeDocument/2006/relationships/image" Target="../media/image1.emf"/><Relationship Id="rId4" Type="http://schemas.openxmlformats.org/officeDocument/2006/relationships/oleObject" Target="../embeddings/oleObject27.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vmlDrawing" Target="../drawings/vmlDrawing28.vml"/><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vmlDrawing" Target="../drawings/vmlDrawing29.vml"/><Relationship Id="rId5" Type="http://schemas.openxmlformats.org/officeDocument/2006/relationships/image" Target="../media/image1.emf"/><Relationship Id="rId4" Type="http://schemas.openxmlformats.org/officeDocument/2006/relationships/oleObject" Target="../embeddings/oleObject29.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6.xml"/><Relationship Id="rId1" Type="http://schemas.openxmlformats.org/officeDocument/2006/relationships/vmlDrawing" Target="../drawings/vmlDrawing30.vml"/><Relationship Id="rId5" Type="http://schemas.openxmlformats.org/officeDocument/2006/relationships/image" Target="../media/image1.emf"/><Relationship Id="rId4" Type="http://schemas.openxmlformats.org/officeDocument/2006/relationships/oleObject" Target="../embeddings/oleObject30.bin"/></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vmlDrawing" Target="../drawings/vmlDrawing31.vml"/><Relationship Id="rId6" Type="http://schemas.openxmlformats.org/officeDocument/2006/relationships/image" Target="../media/image1.emf"/><Relationship Id="rId5" Type="http://schemas.openxmlformats.org/officeDocument/2006/relationships/oleObject" Target="../embeddings/oleObject31.bin"/><Relationship Id="rId4"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9.xml"/><Relationship Id="rId1" Type="http://schemas.openxmlformats.org/officeDocument/2006/relationships/vmlDrawing" Target="../drawings/vmlDrawing32.vml"/><Relationship Id="rId5" Type="http://schemas.openxmlformats.org/officeDocument/2006/relationships/image" Target="../media/image1.emf"/><Relationship Id="rId4" Type="http://schemas.openxmlformats.org/officeDocument/2006/relationships/oleObject" Target="../embeddings/oleObject32.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0.xml"/><Relationship Id="rId1" Type="http://schemas.openxmlformats.org/officeDocument/2006/relationships/vmlDrawing" Target="../drawings/vmlDrawing33.vml"/><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Cover 2">
    <p:bg>
      <p:bgPr>
        <a:solidFill>
          <a:schemeClr val="bg1"/>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4E16179-4D65-4610-994A-9D4C6213EDB3}"/>
              </a:ext>
            </a:extLst>
          </p:cNvPr>
          <p:cNvGraphicFramePr>
            <a:graphicFrameLocks noChangeAspect="1"/>
          </p:cNvGraphicFramePr>
          <p:nvPr userDrawn="1">
            <p:custDataLst>
              <p:tags r:id="rId2"/>
            </p:custDataLst>
            <p:extLst>
              <p:ext uri="{D42A27DB-BD31-4B8C-83A1-F6EECF244321}">
                <p14:modId xmlns:p14="http://schemas.microsoft.com/office/powerpoint/2010/main" val="19414217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3365" name="think-cell Slide" r:id="rId5" imgW="592" imgH="595" progId="TCLayout.ActiveDocument.1">
                  <p:embed/>
                </p:oleObj>
              </mc:Choice>
              <mc:Fallback>
                <p:oleObj name="think-cell Slide" r:id="rId5" imgW="592" imgH="595" progId="TCLayout.ActiveDocument.1">
                  <p:embed/>
                  <p:pic>
                    <p:nvPicPr>
                      <p:cNvPr id="8" name="Object 7" hidden="1">
                        <a:extLst>
                          <a:ext uri="{FF2B5EF4-FFF2-40B4-BE49-F238E27FC236}">
                            <a16:creationId xmlns:a16="http://schemas.microsoft.com/office/drawing/2014/main" id="{94E16179-4D65-4610-994A-9D4C6213EDB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A96A42C-CE8F-48FE-B240-8F260E6C7CFA}"/>
              </a:ext>
            </a:extLst>
          </p:cNvPr>
          <p:cNvSpPr/>
          <p:nvPr userDrawn="1">
            <p:custDataLst>
              <p:tags r:id="rId3"/>
            </p:custDataLst>
          </p:nvPr>
        </p:nvSpPr>
        <p:spPr>
          <a:xfrm>
            <a:off x="0" y="0"/>
            <a:ext cx="158750" cy="158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l"/>
            <a:endParaRPr lang="en-GB" sz="4400" b="0" i="0" baseline="0" dirty="0">
              <a:latin typeface="Calibri Light" panose="020F0302020204030204" pitchFamily="34" charset="0"/>
              <a:ea typeface="+mj-ea"/>
              <a:cs typeface="Calibri Light" panose="020F0302020204030204" pitchFamily="34" charset="0"/>
              <a:sym typeface="Calibri Light" panose="020F0302020204030204" pitchFamily="34" charset="0"/>
            </a:endParaRPr>
          </a:p>
        </p:txBody>
      </p:sp>
      <p:pic>
        <p:nvPicPr>
          <p:cNvPr id="29" name="Picture 4" descr="Resultado de imagem para financial inclusion africa">
            <a:extLst>
              <a:ext uri="{FF2B5EF4-FFF2-40B4-BE49-F238E27FC236}">
                <a16:creationId xmlns:a16="http://schemas.microsoft.com/office/drawing/2014/main" id="{01D6C3C9-DF3D-4BF6-B54F-63A5A8644C58}"/>
              </a:ext>
            </a:extLst>
          </p:cNvPr>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l="61011" t="31926" r="12531" b="1219"/>
          <a:stretch/>
        </p:blipFill>
        <p:spPr bwMode="auto">
          <a:xfrm>
            <a:off x="-12701" y="1"/>
            <a:ext cx="7785101" cy="100584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1">
            <a:extLst>
              <a:ext uri="{FF2B5EF4-FFF2-40B4-BE49-F238E27FC236}">
                <a16:creationId xmlns:a16="http://schemas.microsoft.com/office/drawing/2014/main" id="{56175C49-9EC7-42F5-80B1-84D9DD6EDF22}"/>
              </a:ext>
            </a:extLst>
          </p:cNvPr>
          <p:cNvPicPr>
            <a:picLocks noChangeArrowheads="1"/>
          </p:cNvPicPr>
          <p:nvPr userDrawn="1"/>
        </p:nvPicPr>
        <p:blipFill>
          <a:blip r:embed="rId8">
            <a:extLst>
              <a:ext uri="{28A0092B-C50C-407E-A947-70E740481C1C}">
                <a14:useLocalDpi xmlns:a14="http://schemas.microsoft.com/office/drawing/2010/main" val="0"/>
              </a:ext>
            </a:extLst>
          </a:blip>
          <a:srcRect/>
          <a:stretch>
            <a:fillRect/>
          </a:stretch>
        </p:blipFill>
        <p:spPr>
          <a:xfrm>
            <a:off x="0" y="3606938"/>
            <a:ext cx="7772400" cy="6457250"/>
          </a:xfrm>
          <a:prstGeom prst="rect">
            <a:avLst/>
          </a:prstGeom>
          <a:noFill/>
        </p:spPr>
      </p:pic>
      <p:pic>
        <p:nvPicPr>
          <p:cNvPr id="22" name="Picture 102">
            <a:extLst>
              <a:ext uri="{FF2B5EF4-FFF2-40B4-BE49-F238E27FC236}">
                <a16:creationId xmlns:a16="http://schemas.microsoft.com/office/drawing/2014/main" id="{0A6EE729-E4D6-4293-BE9A-CDE8F8FC5848}"/>
              </a:ext>
            </a:extLst>
          </p:cNvPr>
          <p:cNvPicPr>
            <a:picLocks noChangeArrowheads="1"/>
          </p:cNvPicPr>
          <p:nvPr userDrawn="1"/>
        </p:nvPicPr>
        <p:blipFill>
          <a:blip r:embed="rId9">
            <a:extLst>
              <a:ext uri="{28A0092B-C50C-407E-A947-70E740481C1C}">
                <a14:useLocalDpi xmlns:a14="http://schemas.microsoft.com/office/drawing/2010/main" val="0"/>
              </a:ext>
            </a:extLst>
          </a:blip>
          <a:srcRect/>
          <a:stretch>
            <a:fillRect/>
          </a:stretch>
        </p:blipFill>
        <p:spPr>
          <a:xfrm>
            <a:off x="-12700" y="5509939"/>
            <a:ext cx="7785100" cy="4566950"/>
          </a:xfrm>
          <a:prstGeom prst="rect">
            <a:avLst/>
          </a:prstGeom>
          <a:noFill/>
        </p:spPr>
      </p:pic>
      <p:sp>
        <p:nvSpPr>
          <p:cNvPr id="25" name="Freeform 104">
            <a:extLst>
              <a:ext uri="{FF2B5EF4-FFF2-40B4-BE49-F238E27FC236}">
                <a16:creationId xmlns:a16="http://schemas.microsoft.com/office/drawing/2014/main" id="{045549E5-A0EB-4270-9871-1876A234DCA5}"/>
              </a:ext>
            </a:extLst>
          </p:cNvPr>
          <p:cNvSpPr/>
          <p:nvPr/>
        </p:nvSpPr>
        <p:spPr>
          <a:xfrm>
            <a:off x="5022475" y="9015946"/>
            <a:ext cx="297306" cy="414895"/>
          </a:xfrm>
          <a:custGeom>
            <a:avLst/>
            <a:gdLst/>
            <a:ahLst/>
            <a:cxnLst/>
            <a:rect l="0" t="0" r="0" b="0"/>
            <a:pathLst>
              <a:path w="297306" h="414895">
                <a:moveTo>
                  <a:pt x="277939" y="31762"/>
                </a:moveTo>
                <a:cubicBezTo>
                  <a:pt x="265214" y="50634"/>
                  <a:pt x="253060" y="68668"/>
                  <a:pt x="241960" y="85140"/>
                </a:cubicBezTo>
                <a:cubicBezTo>
                  <a:pt x="225768" y="79044"/>
                  <a:pt x="210998" y="72122"/>
                  <a:pt x="195478" y="68007"/>
                </a:cubicBezTo>
                <a:cubicBezTo>
                  <a:pt x="178041" y="63385"/>
                  <a:pt x="159969" y="62419"/>
                  <a:pt x="142634" y="69938"/>
                </a:cubicBezTo>
                <a:cubicBezTo>
                  <a:pt x="116154" y="81431"/>
                  <a:pt x="108864" y="111619"/>
                  <a:pt x="129642" y="131456"/>
                </a:cubicBezTo>
                <a:cubicBezTo>
                  <a:pt x="143053" y="144258"/>
                  <a:pt x="159537" y="154126"/>
                  <a:pt x="175527" y="163829"/>
                </a:cubicBezTo>
                <a:cubicBezTo>
                  <a:pt x="201549" y="179628"/>
                  <a:pt x="228841" y="193318"/>
                  <a:pt x="251016" y="214832"/>
                </a:cubicBezTo>
                <a:cubicBezTo>
                  <a:pt x="291248" y="253910"/>
                  <a:pt x="297306" y="311644"/>
                  <a:pt x="265049" y="355751"/>
                </a:cubicBezTo>
                <a:cubicBezTo>
                  <a:pt x="248907" y="377824"/>
                  <a:pt x="226339" y="391794"/>
                  <a:pt x="200546" y="398741"/>
                </a:cubicBezTo>
                <a:cubicBezTo>
                  <a:pt x="140513" y="414895"/>
                  <a:pt x="81801" y="410514"/>
                  <a:pt x="25527" y="382802"/>
                </a:cubicBezTo>
                <a:cubicBezTo>
                  <a:pt x="20091" y="380135"/>
                  <a:pt x="15011" y="376693"/>
                  <a:pt x="9842" y="373480"/>
                </a:cubicBezTo>
                <a:cubicBezTo>
                  <a:pt x="8001" y="372337"/>
                  <a:pt x="6363" y="370839"/>
                  <a:pt x="4001" y="369023"/>
                </a:cubicBezTo>
                <a:cubicBezTo>
                  <a:pt x="17958" y="350163"/>
                  <a:pt x="31725" y="331570"/>
                  <a:pt x="46063" y="312216"/>
                </a:cubicBezTo>
                <a:cubicBezTo>
                  <a:pt x="60312" y="324649"/>
                  <a:pt x="76365" y="332866"/>
                  <a:pt x="94094" y="337755"/>
                </a:cubicBezTo>
                <a:cubicBezTo>
                  <a:pt x="112725" y="342899"/>
                  <a:pt x="131661" y="344474"/>
                  <a:pt x="150609" y="340397"/>
                </a:cubicBezTo>
                <a:cubicBezTo>
                  <a:pt x="167132" y="336854"/>
                  <a:pt x="179514" y="327341"/>
                  <a:pt x="184366" y="310666"/>
                </a:cubicBezTo>
                <a:cubicBezTo>
                  <a:pt x="189929" y="291515"/>
                  <a:pt x="183134" y="274966"/>
                  <a:pt x="168199" y="263498"/>
                </a:cubicBezTo>
                <a:cubicBezTo>
                  <a:pt x="151841" y="250938"/>
                  <a:pt x="133426" y="241083"/>
                  <a:pt x="116065" y="229805"/>
                </a:cubicBezTo>
                <a:cubicBezTo>
                  <a:pt x="95453" y="216419"/>
                  <a:pt x="73495" y="204596"/>
                  <a:pt x="54801" y="188899"/>
                </a:cubicBezTo>
                <a:cubicBezTo>
                  <a:pt x="0" y="142937"/>
                  <a:pt x="8217" y="59854"/>
                  <a:pt x="69799" y="23723"/>
                </a:cubicBezTo>
                <a:cubicBezTo>
                  <a:pt x="100660" y="5626"/>
                  <a:pt x="134239" y="0"/>
                  <a:pt x="169418" y="533"/>
                </a:cubicBezTo>
                <a:cubicBezTo>
                  <a:pt x="205156" y="1079"/>
                  <a:pt x="239052" y="8344"/>
                  <a:pt x="270154" y="26543"/>
                </a:cubicBezTo>
                <a:cubicBezTo>
                  <a:pt x="272517" y="27914"/>
                  <a:pt x="274701" y="29578"/>
                  <a:pt x="277939" y="31762"/>
                </a:cubicBezTo>
              </a:path>
            </a:pathLst>
          </a:custGeom>
          <a:solidFill>
            <a:srgbClr val="8DC63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6" name="Freeform 105">
            <a:extLst>
              <a:ext uri="{FF2B5EF4-FFF2-40B4-BE49-F238E27FC236}">
                <a16:creationId xmlns:a16="http://schemas.microsoft.com/office/drawing/2014/main" id="{33594A88-3062-49CF-91C2-3B8FEE48B339}"/>
              </a:ext>
            </a:extLst>
          </p:cNvPr>
          <p:cNvSpPr/>
          <p:nvPr/>
        </p:nvSpPr>
        <p:spPr>
          <a:xfrm>
            <a:off x="4761444" y="9028273"/>
            <a:ext cx="228727" cy="394728"/>
          </a:xfrm>
          <a:custGeom>
            <a:avLst/>
            <a:gdLst/>
            <a:ahLst/>
            <a:cxnLst/>
            <a:rect l="0" t="0" r="0" b="0"/>
            <a:pathLst>
              <a:path w="228727" h="394728">
                <a:moveTo>
                  <a:pt x="0" y="533"/>
                </a:moveTo>
                <a:cubicBezTo>
                  <a:pt x="6019" y="533"/>
                  <a:pt x="11506" y="545"/>
                  <a:pt x="16992" y="533"/>
                </a:cubicBezTo>
                <a:cubicBezTo>
                  <a:pt x="83527" y="368"/>
                  <a:pt x="150075" y="229"/>
                  <a:pt x="216623" y="38"/>
                </a:cubicBezTo>
                <a:cubicBezTo>
                  <a:pt x="227965" y="0"/>
                  <a:pt x="228244" y="165"/>
                  <a:pt x="228244" y="11340"/>
                </a:cubicBezTo>
                <a:cubicBezTo>
                  <a:pt x="228244" y="26034"/>
                  <a:pt x="227850" y="40728"/>
                  <a:pt x="228434" y="55397"/>
                </a:cubicBezTo>
                <a:cubicBezTo>
                  <a:pt x="228727" y="62648"/>
                  <a:pt x="226098" y="64134"/>
                  <a:pt x="219417" y="64083"/>
                </a:cubicBezTo>
                <a:cubicBezTo>
                  <a:pt x="181990" y="63817"/>
                  <a:pt x="144551" y="64160"/>
                  <a:pt x="107124" y="63817"/>
                </a:cubicBezTo>
                <a:cubicBezTo>
                  <a:pt x="99326" y="63753"/>
                  <a:pt x="96507" y="65760"/>
                  <a:pt x="96659" y="74002"/>
                </a:cubicBezTo>
                <a:cubicBezTo>
                  <a:pt x="97167" y="99758"/>
                  <a:pt x="97205" y="125539"/>
                  <a:pt x="96647" y="151294"/>
                </a:cubicBezTo>
                <a:cubicBezTo>
                  <a:pt x="96456" y="159702"/>
                  <a:pt x="99352" y="161289"/>
                  <a:pt x="107061" y="161200"/>
                </a:cubicBezTo>
                <a:cubicBezTo>
                  <a:pt x="142544" y="160819"/>
                  <a:pt x="178041" y="161200"/>
                  <a:pt x="213525" y="160883"/>
                </a:cubicBezTo>
                <a:cubicBezTo>
                  <a:pt x="220522" y="160819"/>
                  <a:pt x="222618" y="162991"/>
                  <a:pt x="222440" y="169849"/>
                </a:cubicBezTo>
                <a:cubicBezTo>
                  <a:pt x="222008" y="185914"/>
                  <a:pt x="222097" y="201993"/>
                  <a:pt x="222415" y="218058"/>
                </a:cubicBezTo>
                <a:cubicBezTo>
                  <a:pt x="222529" y="224395"/>
                  <a:pt x="220713" y="226656"/>
                  <a:pt x="213931" y="226592"/>
                </a:cubicBezTo>
                <a:cubicBezTo>
                  <a:pt x="179273" y="226237"/>
                  <a:pt x="144614" y="226377"/>
                  <a:pt x="109943" y="226453"/>
                </a:cubicBezTo>
                <a:cubicBezTo>
                  <a:pt x="95161" y="226478"/>
                  <a:pt x="96888" y="225005"/>
                  <a:pt x="96875" y="239127"/>
                </a:cubicBezTo>
                <a:cubicBezTo>
                  <a:pt x="96799" y="287616"/>
                  <a:pt x="96697" y="336117"/>
                  <a:pt x="97002" y="384606"/>
                </a:cubicBezTo>
                <a:cubicBezTo>
                  <a:pt x="97040" y="391934"/>
                  <a:pt x="95516" y="394728"/>
                  <a:pt x="87490" y="394563"/>
                </a:cubicBezTo>
                <a:cubicBezTo>
                  <a:pt x="61429" y="394029"/>
                  <a:pt x="35356" y="394372"/>
                  <a:pt x="9296" y="394321"/>
                </a:cubicBezTo>
                <a:cubicBezTo>
                  <a:pt x="6324" y="394321"/>
                  <a:pt x="3352" y="394017"/>
                  <a:pt x="0" y="393826"/>
                </a:cubicBezTo>
                <a:close/>
              </a:path>
            </a:pathLst>
          </a:custGeom>
          <a:solidFill>
            <a:srgbClr val="8DC63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7" name="Freeform 106">
            <a:extLst>
              <a:ext uri="{FF2B5EF4-FFF2-40B4-BE49-F238E27FC236}">
                <a16:creationId xmlns:a16="http://schemas.microsoft.com/office/drawing/2014/main" id="{65DE0301-6F2A-48EB-866D-6CB0DB5FE835}"/>
              </a:ext>
            </a:extLst>
          </p:cNvPr>
          <p:cNvSpPr/>
          <p:nvPr/>
        </p:nvSpPr>
        <p:spPr>
          <a:xfrm>
            <a:off x="5746433" y="9029175"/>
            <a:ext cx="403058" cy="393953"/>
          </a:xfrm>
          <a:custGeom>
            <a:avLst/>
            <a:gdLst/>
            <a:ahLst/>
            <a:cxnLst/>
            <a:rect l="0" t="0" r="0" b="0"/>
            <a:pathLst>
              <a:path w="403058" h="393953">
                <a:moveTo>
                  <a:pt x="304545" y="162280"/>
                </a:moveTo>
                <a:cubicBezTo>
                  <a:pt x="303491" y="164540"/>
                  <a:pt x="302285" y="166750"/>
                  <a:pt x="301409" y="169087"/>
                </a:cubicBezTo>
                <a:cubicBezTo>
                  <a:pt x="274764" y="240016"/>
                  <a:pt x="248005" y="310895"/>
                  <a:pt x="221729" y="381964"/>
                </a:cubicBezTo>
                <a:cubicBezTo>
                  <a:pt x="218541" y="390575"/>
                  <a:pt x="214591" y="393953"/>
                  <a:pt x="205117" y="393508"/>
                </a:cubicBezTo>
                <a:cubicBezTo>
                  <a:pt x="186334" y="392645"/>
                  <a:pt x="186245" y="393280"/>
                  <a:pt x="179819" y="375906"/>
                </a:cubicBezTo>
                <a:cubicBezTo>
                  <a:pt x="154330" y="306920"/>
                  <a:pt x="128892" y="237921"/>
                  <a:pt x="103416" y="168934"/>
                </a:cubicBezTo>
                <a:cubicBezTo>
                  <a:pt x="102679" y="166940"/>
                  <a:pt x="101726" y="165023"/>
                  <a:pt x="99047" y="163105"/>
                </a:cubicBezTo>
                <a:cubicBezTo>
                  <a:pt x="98831" y="166115"/>
                  <a:pt x="98437" y="169125"/>
                  <a:pt x="98437" y="172135"/>
                </a:cubicBezTo>
                <a:cubicBezTo>
                  <a:pt x="98399" y="242226"/>
                  <a:pt x="98412" y="312317"/>
                  <a:pt x="98399" y="382409"/>
                </a:cubicBezTo>
                <a:cubicBezTo>
                  <a:pt x="98399" y="393242"/>
                  <a:pt x="98386" y="393254"/>
                  <a:pt x="87274" y="393254"/>
                </a:cubicBezTo>
                <a:cubicBezTo>
                  <a:pt x="61214" y="393267"/>
                  <a:pt x="35153" y="393077"/>
                  <a:pt x="9093" y="393394"/>
                </a:cubicBezTo>
                <a:cubicBezTo>
                  <a:pt x="2260" y="393470"/>
                  <a:pt x="12" y="391375"/>
                  <a:pt x="25" y="384390"/>
                </a:cubicBezTo>
                <a:cubicBezTo>
                  <a:pt x="203" y="259447"/>
                  <a:pt x="215" y="134493"/>
                  <a:pt x="12" y="9550"/>
                </a:cubicBezTo>
                <a:cubicBezTo>
                  <a:pt x="0" y="2083"/>
                  <a:pt x="2489" y="114"/>
                  <a:pt x="9613" y="178"/>
                </a:cubicBezTo>
                <a:cubicBezTo>
                  <a:pt x="44818" y="457"/>
                  <a:pt x="80035" y="533"/>
                  <a:pt x="115239" y="89"/>
                </a:cubicBezTo>
                <a:cubicBezTo>
                  <a:pt x="123088" y="0"/>
                  <a:pt x="126479" y="3048"/>
                  <a:pt x="129032" y="9957"/>
                </a:cubicBezTo>
                <a:cubicBezTo>
                  <a:pt x="148678" y="63106"/>
                  <a:pt x="168617" y="116167"/>
                  <a:pt x="188480" y="169239"/>
                </a:cubicBezTo>
                <a:cubicBezTo>
                  <a:pt x="192405" y="179717"/>
                  <a:pt x="196456" y="190143"/>
                  <a:pt x="200444" y="200595"/>
                </a:cubicBezTo>
                <a:cubicBezTo>
                  <a:pt x="201231" y="200621"/>
                  <a:pt x="202018" y="200646"/>
                  <a:pt x="202793" y="200672"/>
                </a:cubicBezTo>
                <a:cubicBezTo>
                  <a:pt x="204647" y="195947"/>
                  <a:pt x="206514" y="191223"/>
                  <a:pt x="208356" y="186486"/>
                </a:cubicBezTo>
                <a:cubicBezTo>
                  <a:pt x="231495" y="126975"/>
                  <a:pt x="254698" y="67475"/>
                  <a:pt x="277609" y="7887"/>
                </a:cubicBezTo>
                <a:cubicBezTo>
                  <a:pt x="279730" y="2362"/>
                  <a:pt x="282346" y="140"/>
                  <a:pt x="288378" y="190"/>
                </a:cubicBezTo>
                <a:cubicBezTo>
                  <a:pt x="323582" y="432"/>
                  <a:pt x="358786" y="444"/>
                  <a:pt x="394003" y="190"/>
                </a:cubicBezTo>
                <a:cubicBezTo>
                  <a:pt x="400836" y="140"/>
                  <a:pt x="403058" y="2324"/>
                  <a:pt x="403046" y="9245"/>
                </a:cubicBezTo>
                <a:cubicBezTo>
                  <a:pt x="402868" y="134467"/>
                  <a:pt x="402868" y="259689"/>
                  <a:pt x="403033" y="384911"/>
                </a:cubicBezTo>
                <a:cubicBezTo>
                  <a:pt x="403046" y="391578"/>
                  <a:pt x="400823" y="393458"/>
                  <a:pt x="394372" y="393381"/>
                </a:cubicBezTo>
                <a:cubicBezTo>
                  <a:pt x="368870" y="393077"/>
                  <a:pt x="343356" y="392950"/>
                  <a:pt x="317854" y="393432"/>
                </a:cubicBezTo>
                <a:cubicBezTo>
                  <a:pt x="309815" y="393572"/>
                  <a:pt x="307466" y="391146"/>
                  <a:pt x="307491" y="383132"/>
                </a:cubicBezTo>
                <a:cubicBezTo>
                  <a:pt x="307770" y="313041"/>
                  <a:pt x="307669" y="242950"/>
                  <a:pt x="307631" y="172859"/>
                </a:cubicBezTo>
                <a:cubicBezTo>
                  <a:pt x="307631" y="169480"/>
                  <a:pt x="307173" y="166102"/>
                  <a:pt x="306919" y="162724"/>
                </a:cubicBezTo>
                <a:cubicBezTo>
                  <a:pt x="306132" y="162572"/>
                  <a:pt x="305332" y="162432"/>
                  <a:pt x="304545" y="162280"/>
                </a:cubicBez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dirty="0">
              <a:latin typeface="Calibri Light" panose="020F0302020204030204" pitchFamily="34" charset="0"/>
              <a:cs typeface="Calibri Light" panose="020F0302020204030204" pitchFamily="34" charset="0"/>
              <a:sym typeface="Calibri Light" panose="020F0302020204030204" pitchFamily="34" charset="0"/>
            </a:endParaRPr>
          </a:p>
        </p:txBody>
      </p:sp>
      <p:pic>
        <p:nvPicPr>
          <p:cNvPr id="28" name="Picture 107">
            <a:extLst>
              <a:ext uri="{FF2B5EF4-FFF2-40B4-BE49-F238E27FC236}">
                <a16:creationId xmlns:a16="http://schemas.microsoft.com/office/drawing/2014/main" id="{9B7A14DF-4611-451F-B108-0ACCE06B45EA}"/>
              </a:ext>
            </a:extLst>
          </p:cNvPr>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a:xfrm>
            <a:off x="6200976" y="9117866"/>
            <a:ext cx="310877" cy="324477"/>
          </a:xfrm>
          <a:prstGeom prst="rect">
            <a:avLst/>
          </a:prstGeom>
          <a:noFill/>
        </p:spPr>
      </p:pic>
      <p:sp>
        <p:nvSpPr>
          <p:cNvPr id="41" name="Freeform 108">
            <a:extLst>
              <a:ext uri="{FF2B5EF4-FFF2-40B4-BE49-F238E27FC236}">
                <a16:creationId xmlns:a16="http://schemas.microsoft.com/office/drawing/2014/main" id="{DCD3D465-9F86-457C-9CF9-7610069A29F2}"/>
              </a:ext>
            </a:extLst>
          </p:cNvPr>
          <p:cNvSpPr/>
          <p:nvPr/>
        </p:nvSpPr>
        <p:spPr>
          <a:xfrm>
            <a:off x="6710688" y="9041461"/>
            <a:ext cx="502627" cy="313728"/>
          </a:xfrm>
          <a:custGeom>
            <a:avLst/>
            <a:gdLst/>
            <a:ahLst/>
            <a:cxnLst/>
            <a:rect l="0" t="0" r="0" b="0"/>
            <a:pathLst>
              <a:path w="502627" h="313728">
                <a:moveTo>
                  <a:pt x="0" y="234607"/>
                </a:moveTo>
                <a:cubicBezTo>
                  <a:pt x="12420" y="150597"/>
                  <a:pt x="54419" y="85611"/>
                  <a:pt x="130352" y="47117"/>
                </a:cubicBezTo>
                <a:cubicBezTo>
                  <a:pt x="223329" y="0"/>
                  <a:pt x="315023" y="8154"/>
                  <a:pt x="397116" y="71971"/>
                </a:cubicBezTo>
                <a:cubicBezTo>
                  <a:pt x="475500" y="132906"/>
                  <a:pt x="502627" y="216345"/>
                  <a:pt x="487298" y="313728"/>
                </a:cubicBezTo>
                <a:cubicBezTo>
                  <a:pt x="485419" y="205880"/>
                  <a:pt x="413054" y="109957"/>
                  <a:pt x="308686" y="79223"/>
                </a:cubicBezTo>
                <a:cubicBezTo>
                  <a:pt x="245033" y="60478"/>
                  <a:pt x="182765" y="65863"/>
                  <a:pt x="123380" y="96012"/>
                </a:cubicBezTo>
                <a:cubicBezTo>
                  <a:pt x="64274" y="126010"/>
                  <a:pt x="24561" y="173571"/>
                  <a:pt x="0" y="234607"/>
                </a:cubicBez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42" name="Freeform 109">
            <a:extLst>
              <a:ext uri="{FF2B5EF4-FFF2-40B4-BE49-F238E27FC236}">
                <a16:creationId xmlns:a16="http://schemas.microsoft.com/office/drawing/2014/main" id="{9FB8F751-6061-4CBE-AF6C-1038616224EE}"/>
              </a:ext>
            </a:extLst>
          </p:cNvPr>
          <p:cNvSpPr/>
          <p:nvPr/>
        </p:nvSpPr>
        <p:spPr>
          <a:xfrm>
            <a:off x="6700052" y="9190596"/>
            <a:ext cx="377367" cy="485698"/>
          </a:xfrm>
          <a:custGeom>
            <a:avLst/>
            <a:gdLst/>
            <a:ahLst/>
            <a:cxnLst/>
            <a:rect l="0" t="0" r="0" b="0"/>
            <a:pathLst>
              <a:path w="377367" h="485698">
                <a:moveTo>
                  <a:pt x="0" y="442785"/>
                </a:moveTo>
                <a:cubicBezTo>
                  <a:pt x="128739" y="478471"/>
                  <a:pt x="245275" y="409893"/>
                  <a:pt x="292900" y="314312"/>
                </a:cubicBezTo>
                <a:cubicBezTo>
                  <a:pt x="343522" y="212738"/>
                  <a:pt x="321627" y="78092"/>
                  <a:pt x="216357" y="0"/>
                </a:cubicBezTo>
                <a:cubicBezTo>
                  <a:pt x="277723" y="23305"/>
                  <a:pt x="344830" y="87262"/>
                  <a:pt x="360197" y="181140"/>
                </a:cubicBezTo>
                <a:cubicBezTo>
                  <a:pt x="377367" y="286029"/>
                  <a:pt x="340753" y="371551"/>
                  <a:pt x="252831" y="431800"/>
                </a:cubicBezTo>
                <a:cubicBezTo>
                  <a:pt x="174155" y="485698"/>
                  <a:pt x="75209" y="484733"/>
                  <a:pt x="0" y="442785"/>
                </a:cubicBez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43" name="Freeform 110">
            <a:extLst>
              <a:ext uri="{FF2B5EF4-FFF2-40B4-BE49-F238E27FC236}">
                <a16:creationId xmlns:a16="http://schemas.microsoft.com/office/drawing/2014/main" id="{FE5701D8-485F-4309-9B1B-091FBF511E29}"/>
              </a:ext>
            </a:extLst>
          </p:cNvPr>
          <p:cNvSpPr/>
          <p:nvPr/>
        </p:nvSpPr>
        <p:spPr>
          <a:xfrm>
            <a:off x="6587127" y="8980297"/>
            <a:ext cx="350074" cy="492023"/>
          </a:xfrm>
          <a:custGeom>
            <a:avLst/>
            <a:gdLst/>
            <a:ahLst/>
            <a:cxnLst/>
            <a:rect l="0" t="0" r="0" b="0"/>
            <a:pathLst>
              <a:path w="350074" h="492023">
                <a:moveTo>
                  <a:pt x="172948" y="0"/>
                </a:moveTo>
                <a:cubicBezTo>
                  <a:pt x="67869" y="65151"/>
                  <a:pt x="31737" y="189153"/>
                  <a:pt x="64668" y="290029"/>
                </a:cubicBezTo>
                <a:cubicBezTo>
                  <a:pt x="84277" y="350062"/>
                  <a:pt x="120764" y="397065"/>
                  <a:pt x="175170" y="429272"/>
                </a:cubicBezTo>
                <a:cubicBezTo>
                  <a:pt x="229374" y="461365"/>
                  <a:pt x="287921" y="471614"/>
                  <a:pt x="350074" y="460959"/>
                </a:cubicBezTo>
                <a:cubicBezTo>
                  <a:pt x="273024" y="492023"/>
                  <a:pt x="197179" y="489204"/>
                  <a:pt x="126251" y="445655"/>
                </a:cubicBezTo>
                <a:cubicBezTo>
                  <a:pt x="41656" y="393712"/>
                  <a:pt x="0" y="315353"/>
                  <a:pt x="7341" y="216496"/>
                </a:cubicBezTo>
                <a:cubicBezTo>
                  <a:pt x="15240" y="110223"/>
                  <a:pt x="74422" y="39052"/>
                  <a:pt x="172948" y="0"/>
                </a:cubicBez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44" name="Freeform 111">
            <a:extLst>
              <a:ext uri="{FF2B5EF4-FFF2-40B4-BE49-F238E27FC236}">
                <a16:creationId xmlns:a16="http://schemas.microsoft.com/office/drawing/2014/main" id="{9D73B807-8BB9-494C-8758-CB1793781FE9}"/>
              </a:ext>
            </a:extLst>
          </p:cNvPr>
          <p:cNvSpPr/>
          <p:nvPr/>
        </p:nvSpPr>
        <p:spPr>
          <a:xfrm>
            <a:off x="7078822" y="9458758"/>
            <a:ext cx="105485" cy="104927"/>
          </a:xfrm>
          <a:custGeom>
            <a:avLst/>
            <a:gdLst/>
            <a:ahLst/>
            <a:cxnLst/>
            <a:rect l="0" t="0" r="0" b="0"/>
            <a:pathLst>
              <a:path w="105485" h="104927">
                <a:moveTo>
                  <a:pt x="104101" y="52870"/>
                </a:moveTo>
                <a:cubicBezTo>
                  <a:pt x="105485" y="79222"/>
                  <a:pt x="83413" y="104927"/>
                  <a:pt x="52628" y="104609"/>
                </a:cubicBezTo>
                <a:cubicBezTo>
                  <a:pt x="23558" y="104317"/>
                  <a:pt x="1625" y="83083"/>
                  <a:pt x="774" y="52604"/>
                </a:cubicBezTo>
                <a:cubicBezTo>
                  <a:pt x="0" y="24803"/>
                  <a:pt x="24854" y="381"/>
                  <a:pt x="52540" y="191"/>
                </a:cubicBezTo>
                <a:cubicBezTo>
                  <a:pt x="81051" y="0"/>
                  <a:pt x="104151" y="23597"/>
                  <a:pt x="104101" y="52870"/>
                </a:cubicBez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45" name="Freeform 112">
            <a:extLst>
              <a:ext uri="{FF2B5EF4-FFF2-40B4-BE49-F238E27FC236}">
                <a16:creationId xmlns:a16="http://schemas.microsoft.com/office/drawing/2014/main" id="{A916E7D0-D590-43CA-BDAD-C6D165242DF9}"/>
              </a:ext>
            </a:extLst>
          </p:cNvPr>
          <p:cNvSpPr/>
          <p:nvPr/>
        </p:nvSpPr>
        <p:spPr>
          <a:xfrm>
            <a:off x="6548918" y="9381581"/>
            <a:ext cx="104698" cy="103771"/>
          </a:xfrm>
          <a:custGeom>
            <a:avLst/>
            <a:gdLst/>
            <a:ahLst/>
            <a:cxnLst/>
            <a:rect l="0" t="0" r="0" b="0"/>
            <a:pathLst>
              <a:path w="104698" h="103771">
                <a:moveTo>
                  <a:pt x="1282" y="51181"/>
                </a:moveTo>
                <a:cubicBezTo>
                  <a:pt x="1332" y="21908"/>
                  <a:pt x="24002" y="0"/>
                  <a:pt x="54012" y="204"/>
                </a:cubicBezTo>
                <a:cubicBezTo>
                  <a:pt x="82320" y="407"/>
                  <a:pt x="104698" y="23292"/>
                  <a:pt x="104609" y="51904"/>
                </a:cubicBezTo>
                <a:cubicBezTo>
                  <a:pt x="104520" y="79959"/>
                  <a:pt x="82663" y="103771"/>
                  <a:pt x="52882" y="103657"/>
                </a:cubicBezTo>
                <a:cubicBezTo>
                  <a:pt x="20192" y="103543"/>
                  <a:pt x="0" y="76733"/>
                  <a:pt x="1282" y="51181"/>
                </a:cubicBez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46" name="Freeform 113">
            <a:extLst>
              <a:ext uri="{FF2B5EF4-FFF2-40B4-BE49-F238E27FC236}">
                <a16:creationId xmlns:a16="http://schemas.microsoft.com/office/drawing/2014/main" id="{B5A11512-E4FE-45BE-B6A6-676D71355AF6}"/>
              </a:ext>
            </a:extLst>
          </p:cNvPr>
          <p:cNvSpPr/>
          <p:nvPr/>
        </p:nvSpPr>
        <p:spPr>
          <a:xfrm>
            <a:off x="6966732" y="8932037"/>
            <a:ext cx="103503" cy="103707"/>
          </a:xfrm>
          <a:custGeom>
            <a:avLst/>
            <a:gdLst/>
            <a:ahLst/>
            <a:cxnLst/>
            <a:rect l="0" t="0" r="0" b="0"/>
            <a:pathLst>
              <a:path w="103503" h="103707">
                <a:moveTo>
                  <a:pt x="103123" y="52984"/>
                </a:moveTo>
                <a:cubicBezTo>
                  <a:pt x="102755" y="82028"/>
                  <a:pt x="80645" y="103707"/>
                  <a:pt x="51663" y="103453"/>
                </a:cubicBezTo>
                <a:cubicBezTo>
                  <a:pt x="21272" y="103174"/>
                  <a:pt x="0" y="81076"/>
                  <a:pt x="482" y="50305"/>
                </a:cubicBezTo>
                <a:cubicBezTo>
                  <a:pt x="914" y="22428"/>
                  <a:pt x="23914" y="0"/>
                  <a:pt x="51904" y="140"/>
                </a:cubicBezTo>
                <a:cubicBezTo>
                  <a:pt x="81076" y="305"/>
                  <a:pt x="103503" y="23444"/>
                  <a:pt x="103123" y="52984"/>
                </a:cubicBez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dirty="0">
              <a:latin typeface="Calibri Light" panose="020F0302020204030204" pitchFamily="34" charset="0"/>
              <a:cs typeface="Calibri Light" panose="020F0302020204030204" pitchFamily="34" charset="0"/>
              <a:sym typeface="Calibri Light" panose="020F0302020204030204" pitchFamily="34" charset="0"/>
            </a:endParaRPr>
          </a:p>
        </p:txBody>
      </p:sp>
      <p:pic>
        <p:nvPicPr>
          <p:cNvPr id="47" name="Picture 114">
            <a:extLst>
              <a:ext uri="{FF2B5EF4-FFF2-40B4-BE49-F238E27FC236}">
                <a16:creationId xmlns:a16="http://schemas.microsoft.com/office/drawing/2014/main" id="{811C1E8F-CF27-4C6A-B6CF-C788AEE8758E}"/>
              </a:ext>
            </a:extLst>
          </p:cNvPr>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a:xfrm>
            <a:off x="4756150" y="9492424"/>
            <a:ext cx="1957006" cy="121145"/>
          </a:xfrm>
          <a:prstGeom prst="rect">
            <a:avLst/>
          </a:prstGeom>
          <a:noFill/>
        </p:spPr>
      </p:pic>
      <p:sp>
        <p:nvSpPr>
          <p:cNvPr id="48" name="Rectangle 115">
            <a:extLst>
              <a:ext uri="{FF2B5EF4-FFF2-40B4-BE49-F238E27FC236}">
                <a16:creationId xmlns:a16="http://schemas.microsoft.com/office/drawing/2014/main" id="{30788F84-87B1-49A1-9F8D-D5044C41EA2D}"/>
              </a:ext>
            </a:extLst>
          </p:cNvPr>
          <p:cNvSpPr/>
          <p:nvPr userDrawn="1"/>
        </p:nvSpPr>
        <p:spPr>
          <a:xfrm>
            <a:off x="2111814" y="6700613"/>
            <a:ext cx="5082524" cy="1882234"/>
          </a:xfrm>
          <a:prstGeom prst="rect">
            <a:avLst/>
          </a:prstGeom>
        </p:spPr>
        <p:txBody>
          <a:bodyPr/>
          <a:lstStyle/>
          <a:p>
            <a:endParaRPr lang="pt-PT"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81" name="Title 1">
            <a:extLst>
              <a:ext uri="{FF2B5EF4-FFF2-40B4-BE49-F238E27FC236}">
                <a16:creationId xmlns:a16="http://schemas.microsoft.com/office/drawing/2014/main" id="{6D9E99FD-D7F0-423E-83C4-583C0A3E27A1}"/>
              </a:ext>
            </a:extLst>
          </p:cNvPr>
          <p:cNvSpPr>
            <a:spLocks noGrp="1"/>
          </p:cNvSpPr>
          <p:nvPr userDrawn="1">
            <p:ph type="title" hasCustomPrompt="1"/>
          </p:nvPr>
        </p:nvSpPr>
        <p:spPr>
          <a:xfrm>
            <a:off x="2540481" y="6646150"/>
            <a:ext cx="4672834" cy="1960712"/>
          </a:xfrm>
        </p:spPr>
        <p:txBody>
          <a:bodyPr anchor="t" anchorCtr="0"/>
          <a:lstStyle>
            <a:lvl1pPr>
              <a:defRPr sz="4400">
                <a:solidFill>
                  <a:schemeClr val="bg1"/>
                </a:solidFill>
                <a:latin typeface="Calibri Light" panose="020F0302020204030204" pitchFamily="34" charset="0"/>
                <a:cs typeface="Calibri Light" panose="020F0302020204030204" pitchFamily="34" charset="0"/>
                <a:sym typeface="Calibri Light" panose="020F0302020204030204" pitchFamily="34" charset="0"/>
              </a:defRPr>
            </a:lvl1pPr>
          </a:lstStyle>
          <a:p>
            <a:r>
              <a:rPr lang="en-GB" noProof="0" dirty="0"/>
              <a:t>FSDMoç STRATEGIC PLAN 2020-25</a:t>
            </a:r>
          </a:p>
        </p:txBody>
      </p:sp>
      <p:sp>
        <p:nvSpPr>
          <p:cNvPr id="82" name="Text Placeholder 51">
            <a:extLst>
              <a:ext uri="{FF2B5EF4-FFF2-40B4-BE49-F238E27FC236}">
                <a16:creationId xmlns:a16="http://schemas.microsoft.com/office/drawing/2014/main" id="{4E9206F5-8F81-4C89-8593-17219381008B}"/>
              </a:ext>
            </a:extLst>
          </p:cNvPr>
          <p:cNvSpPr>
            <a:spLocks noGrp="1"/>
          </p:cNvSpPr>
          <p:nvPr userDrawn="1">
            <p:ph type="body" sz="quarter" idx="22" hasCustomPrompt="1"/>
          </p:nvPr>
        </p:nvSpPr>
        <p:spPr>
          <a:xfrm>
            <a:off x="4248933" y="5714565"/>
            <a:ext cx="2964382" cy="846681"/>
          </a:xfrm>
          <a:prstGeom prst="rect">
            <a:avLst/>
          </a:prstGeom>
        </p:spPr>
        <p:txBody>
          <a:bodyPr anchor="b"/>
          <a:lstStyle>
            <a:lvl1pPr algn="r">
              <a:defRPr sz="3600">
                <a:solidFill>
                  <a:schemeClr val="bg1"/>
                </a:solidFill>
                <a:latin typeface="Calibri Light" panose="020F0302020204030204" pitchFamily="34" charset="0"/>
                <a:cs typeface="Calibri Light" panose="020F0302020204030204" pitchFamily="34" charset="0"/>
                <a:sym typeface="Calibri Light" panose="020F03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APRIL 2018</a:t>
            </a:r>
          </a:p>
        </p:txBody>
      </p:sp>
      <p:sp>
        <p:nvSpPr>
          <p:cNvPr id="34" name="Freeform 174">
            <a:extLst>
              <a:ext uri="{FF2B5EF4-FFF2-40B4-BE49-F238E27FC236}">
                <a16:creationId xmlns:a16="http://schemas.microsoft.com/office/drawing/2014/main" id="{CBA12A8F-B4BD-4B1D-973E-8CAF250A8D2D}"/>
              </a:ext>
            </a:extLst>
          </p:cNvPr>
          <p:cNvSpPr/>
          <p:nvPr userDrawn="1"/>
        </p:nvSpPr>
        <p:spPr>
          <a:xfrm>
            <a:off x="5374519" y="9033747"/>
            <a:ext cx="322642" cy="389254"/>
          </a:xfrm>
          <a:custGeom>
            <a:avLst/>
            <a:gdLst/>
            <a:ahLst/>
            <a:cxnLst/>
            <a:rect l="0" t="0" r="0" b="0"/>
            <a:pathLst>
              <a:path w="8204200" h="9194800">
                <a:moveTo>
                  <a:pt x="0" y="9194800"/>
                </a:moveTo>
                <a:lnTo>
                  <a:pt x="2489200" y="9194800"/>
                </a:lnTo>
                <a:cubicBezTo>
                  <a:pt x="6426200" y="9194800"/>
                  <a:pt x="8204200" y="7404100"/>
                  <a:pt x="8204200" y="4584700"/>
                </a:cubicBezTo>
                <a:cubicBezTo>
                  <a:pt x="8204200" y="1638300"/>
                  <a:pt x="6235700" y="0"/>
                  <a:pt x="2578100" y="0"/>
                </a:cubicBezTo>
                <a:lnTo>
                  <a:pt x="0" y="0"/>
                </a:lnTo>
                <a:close/>
                <a:moveTo>
                  <a:pt x="2019300" y="7429500"/>
                </a:moveTo>
                <a:lnTo>
                  <a:pt x="2019300" y="1765300"/>
                </a:lnTo>
                <a:lnTo>
                  <a:pt x="2565400" y="1765300"/>
                </a:lnTo>
                <a:cubicBezTo>
                  <a:pt x="3594100" y="1765300"/>
                  <a:pt x="4470400" y="1866900"/>
                  <a:pt x="5118100" y="2324100"/>
                </a:cubicBezTo>
                <a:cubicBezTo>
                  <a:pt x="5803900" y="2806700"/>
                  <a:pt x="6184900" y="3619500"/>
                  <a:pt x="6184900" y="4584700"/>
                </a:cubicBezTo>
                <a:cubicBezTo>
                  <a:pt x="6184900" y="6400800"/>
                  <a:pt x="5118100" y="7429500"/>
                  <a:pt x="2578100" y="7429500"/>
                </a:cubicBezTo>
                <a:close/>
              </a:path>
            </a:pathLst>
          </a:custGeom>
          <a:solidFill>
            <a:srgbClr val="8FC740"/>
          </a:solidFill>
          <a:ln w="79">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dirty="0">
              <a:latin typeface="Calibri Light" panose="020F0302020204030204" pitchFamily="34" charset="0"/>
              <a:cs typeface="Calibri Light" panose="020F0302020204030204" pitchFamily="34" charset="0"/>
              <a:sym typeface="Calibri Light" panose="020F0302020204030204" pitchFamily="34" charset="0"/>
            </a:endParaRPr>
          </a:p>
        </p:txBody>
      </p:sp>
    </p:spTree>
    <p:extLst>
      <p:ext uri="{BB962C8B-B14F-4D97-AF65-F5344CB8AC3E}">
        <p14:creationId xmlns:p14="http://schemas.microsoft.com/office/powerpoint/2010/main" val="127607437"/>
      </p:ext>
    </p:extLst>
  </p:cSld>
  <p:clrMapOvr>
    <a:masterClrMapping/>
  </p:clrMapOvr>
  <p:extLst>
    <p:ext uri="{DCECCB84-F9BA-43D5-87BE-67443E8EF086}">
      <p15:sldGuideLst xmlns:p15="http://schemas.microsoft.com/office/powerpoint/2012/main">
        <p15:guide id="1" orient="horz" pos="6074">
          <p15:clr>
            <a:srgbClr val="FBAE40"/>
          </p15:clr>
        </p15:guide>
        <p15:guide id="2" orient="horz" pos="26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2">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0763891-565C-4CD2-8D8C-137549028F96}"/>
              </a:ext>
            </a:extLst>
          </p:cNvPr>
          <p:cNvGraphicFramePr>
            <a:graphicFrameLocks noChangeAspect="1"/>
          </p:cNvGraphicFramePr>
          <p:nvPr userDrawn="1">
            <p:custDataLst>
              <p:tags r:id="rId2"/>
            </p:custDataLst>
            <p:extLst>
              <p:ext uri="{D42A27DB-BD31-4B8C-83A1-F6EECF244321}">
                <p14:modId xmlns:p14="http://schemas.microsoft.com/office/powerpoint/2010/main" val="18040426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4602" name="think-cell Slide" r:id="rId5" imgW="592" imgH="595" progId="TCLayout.ActiveDocument.1">
                  <p:embed/>
                </p:oleObj>
              </mc:Choice>
              <mc:Fallback>
                <p:oleObj name="think-cell Slide" r:id="rId5" imgW="592" imgH="59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9E826-4498-418A-846B-0C78578D9557}"/>
              </a:ext>
            </a:extLst>
          </p:cNvPr>
          <p:cNvSpPr/>
          <p:nvPr userDrawn="1">
            <p:custDataLst>
              <p:tags r:id="rId3"/>
            </p:custDataLst>
          </p:nvPr>
        </p:nvSpPr>
        <p:spPr>
          <a:xfrm>
            <a:off x="0" y="0"/>
            <a:ext cx="158750" cy="158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l"/>
            <a:endParaRPr lang="en-US" sz="2600" b="0" i="0" baseline="0" dirty="0">
              <a:latin typeface="Calibri Light" panose="020F0302020204030204" pitchFamily="34" charset="0"/>
              <a:ea typeface="+mj-ea"/>
              <a:cs typeface="Calibri Light" panose="020F0302020204030204" pitchFamily="34" charset="0"/>
              <a:sym typeface="Calibri Light" panose="020F0302020204030204" pitchFamily="34" charset="0"/>
            </a:endParaRPr>
          </a:p>
        </p:txBody>
      </p:sp>
      <p:sp>
        <p:nvSpPr>
          <p:cNvPr id="10" name="Text Placeholder 9"/>
          <p:cNvSpPr>
            <a:spLocks noGrp="1"/>
          </p:cNvSpPr>
          <p:nvPr>
            <p:ph type="body" sz="quarter" idx="13"/>
          </p:nvPr>
        </p:nvSpPr>
        <p:spPr>
          <a:xfrm>
            <a:off x="2191172" y="3589929"/>
            <a:ext cx="5218836" cy="5520363"/>
          </a:xfrm>
          <a:prstGeom prst="rect">
            <a:avLst/>
          </a:prstGeom>
        </p:spPr>
        <p:txBody>
          <a:bodyPr/>
          <a:lstStyle>
            <a:lvl1pPr>
              <a:defRPr>
                <a:latin typeface="Calibri Light" panose="020F0302020204030204" pitchFamily="34" charset="0"/>
                <a:cs typeface="Calibri Light" panose="020F0302020204030204" pitchFamily="34" charset="0"/>
                <a:sym typeface="Calibri Light" panose="020F0302020204030204" pitchFamily="34" charset="0"/>
              </a:defRPr>
            </a:lvl1pPr>
            <a:lvl2pPr>
              <a:defRPr>
                <a:latin typeface="Calibri Light" panose="020F0302020204030204" pitchFamily="34" charset="0"/>
                <a:cs typeface="Calibri Light" panose="020F0302020204030204" pitchFamily="34" charset="0"/>
                <a:sym typeface="Calibri Light" panose="020F0302020204030204" pitchFamily="34" charset="0"/>
              </a:defRPr>
            </a:lvl2pPr>
            <a:lvl3pPr>
              <a:defRPr>
                <a:latin typeface="Calibri Light" panose="020F0302020204030204" pitchFamily="34" charset="0"/>
                <a:cs typeface="Calibri Light" panose="020F0302020204030204" pitchFamily="34" charset="0"/>
                <a:sym typeface="Calibri Light" panose="020F0302020204030204" pitchFamily="34" charset="0"/>
              </a:defRPr>
            </a:lvl3pPr>
            <a:lvl4pPr>
              <a:defRPr>
                <a:latin typeface="Calibri Light" panose="020F0302020204030204" pitchFamily="34" charset="0"/>
                <a:cs typeface="Calibri Light" panose="020F0302020204030204" pitchFamily="34" charset="0"/>
                <a:sym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p:cNvSpPr>
            <a:spLocks noGrp="1"/>
          </p:cNvSpPr>
          <p:nvPr>
            <p:ph type="dt" sz="half" idx="10"/>
          </p:nvPr>
        </p:nvSpPr>
        <p:spPr>
          <a:xfrm>
            <a:off x="-1819642" y="9556608"/>
            <a:ext cx="814286" cy="237071"/>
          </a:xfrm>
          <a:prstGeom prst="rect">
            <a:avLst/>
          </a:prstGeom>
        </p:spPr>
        <p:txBody>
          <a:bodyPr/>
          <a:lstStyle>
            <a:lvl1pPr>
              <a:defRPr sz="855">
                <a:latin typeface="Calibri Light" panose="020F0302020204030204" pitchFamily="34" charset="0"/>
                <a:cs typeface="Calibri Light" panose="020F0302020204030204" pitchFamily="34" charset="0"/>
                <a:sym typeface="Calibri Light" panose="020F0302020204030204" pitchFamily="34" charset="0"/>
              </a:defRPr>
            </a:lvl1pPr>
          </a:lstStyle>
          <a:p>
            <a:fld id="{7E7C1163-9544-0F44-90A7-EC52B7000649}" type="datetime1">
              <a:rPr lang="en-GB" smtClean="0"/>
              <a:pPr/>
              <a:t>17/03/2021</a:t>
            </a:fld>
            <a:endParaRPr lang="en-GB" dirty="0"/>
          </a:p>
        </p:txBody>
      </p:sp>
      <p:sp>
        <p:nvSpPr>
          <p:cNvPr id="6" name="Slide Number Placeholder 5"/>
          <p:cNvSpPr>
            <a:spLocks noGrp="1"/>
          </p:cNvSpPr>
          <p:nvPr>
            <p:ph type="sldNum" sz="quarter" idx="12"/>
          </p:nvPr>
        </p:nvSpPr>
        <p:spPr>
          <a:xfrm>
            <a:off x="360712" y="9556608"/>
            <a:ext cx="222078" cy="237071"/>
          </a:xfrm>
          <a:prstGeom prst="rect">
            <a:avLst/>
          </a:prstGeom>
        </p:spPr>
        <p:txBody>
          <a:bodyPr/>
          <a:lstStyle>
            <a:lvl1pPr>
              <a:defRPr sz="850">
                <a:latin typeface="Calibri Light" panose="020F0302020204030204" pitchFamily="34" charset="0"/>
                <a:cs typeface="Calibri Light" panose="020F0302020204030204" pitchFamily="34" charset="0"/>
                <a:sym typeface="Calibri Light" panose="020F0302020204030204" pitchFamily="34" charset="0"/>
              </a:defRPr>
            </a:lvl1pPr>
          </a:lstStyle>
          <a:p>
            <a:fld id="{B22E28CD-7D23-44D0-95D8-4FC36EC6909F}" type="slidenum">
              <a:rPr lang="en-GB" smtClean="0"/>
              <a:pPr/>
              <a:t>‹#›</a:t>
            </a:fld>
            <a:endParaRPr lang="en-GB" dirty="0"/>
          </a:p>
        </p:txBody>
      </p:sp>
      <p:sp>
        <p:nvSpPr>
          <p:cNvPr id="3" name="Picture Placeholder 2"/>
          <p:cNvSpPr>
            <a:spLocks noGrp="1"/>
          </p:cNvSpPr>
          <p:nvPr>
            <p:ph type="pic" sz="quarter" idx="19"/>
          </p:nvPr>
        </p:nvSpPr>
        <p:spPr>
          <a:xfrm>
            <a:off x="-167" y="1"/>
            <a:ext cx="7772734" cy="3318992"/>
          </a:xfrm>
          <a:prstGeom prst="rect">
            <a:avLst/>
          </a:prstGeom>
          <a:solidFill>
            <a:schemeClr val="bg1">
              <a:lumMod val="85000"/>
            </a:schemeClr>
          </a:solidFill>
        </p:spPr>
        <p:txBody>
          <a:bodyPr bIns="0" anchor="t"/>
          <a:lstStyle>
            <a:lvl1pPr algn="r">
              <a:defRPr sz="1197">
                <a:solidFill>
                  <a:schemeClr val="bg2"/>
                </a:solidFill>
                <a:latin typeface="Calibri Light" panose="020F0302020204030204" pitchFamily="34" charset="0"/>
                <a:cs typeface="Calibri Light" panose="020F0302020204030204" pitchFamily="34" charset="0"/>
                <a:sym typeface="Calibri Light" panose="020F0302020204030204" pitchFamily="34" charset="0"/>
              </a:defRPr>
            </a:lvl1pPr>
          </a:lstStyle>
          <a:p>
            <a:r>
              <a:rPr lang="en-US" dirty="0"/>
              <a:t>Drag picture to placeholder or click icon to add</a:t>
            </a:r>
            <a:endParaRPr lang="en-GB" dirty="0"/>
          </a:p>
        </p:txBody>
      </p:sp>
      <p:sp>
        <p:nvSpPr>
          <p:cNvPr id="9" name="Title 8"/>
          <p:cNvSpPr>
            <a:spLocks noGrp="1"/>
          </p:cNvSpPr>
          <p:nvPr>
            <p:ph type="title"/>
          </p:nvPr>
        </p:nvSpPr>
        <p:spPr>
          <a:xfrm>
            <a:off x="592209" y="1557894"/>
            <a:ext cx="6828902" cy="812814"/>
          </a:xfrm>
        </p:spPr>
        <p:txBody>
          <a:bodyPr/>
          <a:lstStyle>
            <a:lvl1pPr>
              <a:defRPr sz="2600">
                <a:solidFill>
                  <a:schemeClr val="bg1"/>
                </a:solidFill>
                <a:latin typeface="Calibri Light" panose="020F0302020204030204" pitchFamily="34" charset="0"/>
                <a:cs typeface="Calibri Light" panose="020F0302020204030204" pitchFamily="34" charset="0"/>
                <a:sym typeface="Calibri Light" panose="020F0302020204030204" pitchFamily="34" charset="0"/>
              </a:defRPr>
            </a:lvl1pPr>
          </a:lstStyle>
          <a:p>
            <a:r>
              <a:rPr lang="en-US" dirty="0"/>
              <a:t>Click to edit Master title style</a:t>
            </a:r>
            <a:endParaRPr lang="en-GB" dirty="0"/>
          </a:p>
        </p:txBody>
      </p:sp>
      <p:sp>
        <p:nvSpPr>
          <p:cNvPr id="13" name="Text Placeholder 12"/>
          <p:cNvSpPr>
            <a:spLocks noGrp="1"/>
          </p:cNvSpPr>
          <p:nvPr>
            <p:ph type="body" sz="quarter" idx="20" hasCustomPrompt="1"/>
          </p:nvPr>
        </p:nvSpPr>
        <p:spPr>
          <a:xfrm>
            <a:off x="0" y="-880549"/>
            <a:ext cx="3516237" cy="4094552"/>
          </a:xfrm>
          <a:prstGeom prst="rect">
            <a:avLst/>
          </a:prstGeom>
        </p:spPr>
        <p:txBody>
          <a:bodyPr/>
          <a:lstStyle>
            <a:lvl1pPr>
              <a:defRPr sz="29932" b="1">
                <a:solidFill>
                  <a:schemeClr val="bg1">
                    <a:alpha val="20000"/>
                  </a:schemeClr>
                </a:solidFill>
                <a:latin typeface="Calibri Light" panose="020F0302020204030204" pitchFamily="34" charset="0"/>
                <a:cs typeface="Calibri Light" panose="020F0302020204030204" pitchFamily="34" charset="0"/>
                <a:sym typeface="Calibri Light" panose="020F0302020204030204" pitchFamily="34" charset="0"/>
              </a:defRPr>
            </a:lvl1pPr>
          </a:lstStyle>
          <a:p>
            <a:pPr lvl="0"/>
            <a:r>
              <a:rPr lang="en-US" dirty="0"/>
              <a:t>1</a:t>
            </a:r>
            <a:endParaRPr lang="en-GB" dirty="0"/>
          </a:p>
        </p:txBody>
      </p:sp>
      <p:sp>
        <p:nvSpPr>
          <p:cNvPr id="12" name="Footer Placeholder 4">
            <a:extLst>
              <a:ext uri="{FF2B5EF4-FFF2-40B4-BE49-F238E27FC236}">
                <a16:creationId xmlns:a16="http://schemas.microsoft.com/office/drawing/2014/main" id="{AB373AF7-4CF7-4E31-89B6-66AAD515A05D}"/>
              </a:ext>
            </a:extLst>
          </p:cNvPr>
          <p:cNvSpPr>
            <a:spLocks noGrp="1"/>
          </p:cNvSpPr>
          <p:nvPr>
            <p:ph type="ftr" sz="quarter" idx="11"/>
          </p:nvPr>
        </p:nvSpPr>
        <p:spPr>
          <a:xfrm>
            <a:off x="657665" y="9556608"/>
            <a:ext cx="3121008" cy="237071"/>
          </a:xfrm>
          <a:prstGeom prst="rect">
            <a:avLst/>
          </a:prstGeom>
        </p:spPr>
        <p:txBody>
          <a:bodyPr/>
          <a:lstStyle>
            <a:lvl1pPr>
              <a:defRPr sz="850">
                <a:latin typeface="Calibri Light" panose="020F0302020204030204" pitchFamily="34" charset="0"/>
                <a:cs typeface="Calibri Light" panose="020F0302020204030204" pitchFamily="34" charset="0"/>
                <a:sym typeface="Calibri Light" panose="020F0302020204030204" pitchFamily="34" charset="0"/>
              </a:defRPr>
            </a:lvl1pPr>
          </a:lstStyle>
          <a:p>
            <a:r>
              <a:rPr lang="en-GB"/>
              <a:t>Financial Sector Deepening Moçambique, Strategic Plan 2020-25</a:t>
            </a:r>
            <a:endParaRPr lang="en-GB" dirty="0"/>
          </a:p>
        </p:txBody>
      </p:sp>
    </p:spTree>
  </p:cSld>
  <p:clrMapOvr>
    <a:masterClrMapping/>
  </p:clrMapOvr>
  <p:extLst>
    <p:ext uri="{DCECCB84-F9BA-43D5-87BE-67443E8EF086}">
      <p15:sldGuideLst xmlns:p15="http://schemas.microsoft.com/office/powerpoint/2012/main">
        <p15:guide id="1" orient="horz" pos="2089" userDrawn="1">
          <p15:clr>
            <a:srgbClr val="9FCC3B"/>
          </p15:clr>
        </p15:guide>
        <p15:guide id="2" orient="horz" pos="2256" userDrawn="1">
          <p15:clr>
            <a:srgbClr val="9FCC3B"/>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uthor + Tex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39646E0-EA13-438C-9FD8-60B69B910AE2}"/>
              </a:ext>
            </a:extLst>
          </p:cNvPr>
          <p:cNvGraphicFramePr>
            <a:graphicFrameLocks noChangeAspect="1"/>
          </p:cNvGraphicFramePr>
          <p:nvPr userDrawn="1">
            <p:custDataLst>
              <p:tags r:id="rId2"/>
            </p:custDataLst>
            <p:extLst>
              <p:ext uri="{D42A27DB-BD31-4B8C-83A1-F6EECF244321}">
                <p14:modId xmlns:p14="http://schemas.microsoft.com/office/powerpoint/2010/main" val="42879459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5626" name="think-cell Slide" r:id="rId5" imgW="592" imgH="595" progId="TCLayout.ActiveDocument.1">
                  <p:embed/>
                </p:oleObj>
              </mc:Choice>
              <mc:Fallback>
                <p:oleObj name="think-cell Slide" r:id="rId5" imgW="592" imgH="59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27856D5-8E7B-4054-8E15-4D7457521E63}"/>
              </a:ext>
            </a:extLst>
          </p:cNvPr>
          <p:cNvSpPr/>
          <p:nvPr userDrawn="1">
            <p:custDataLst>
              <p:tags r:id="rId3"/>
            </p:custDataLst>
          </p:nvPr>
        </p:nvSpPr>
        <p:spPr>
          <a:xfrm>
            <a:off x="0" y="0"/>
            <a:ext cx="158750" cy="158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l"/>
            <a:endParaRPr lang="en-US" sz="1881" b="0" i="0" baseline="0" dirty="0">
              <a:latin typeface="Calibri Light" panose="020F0302020204030204" pitchFamily="34" charset="0"/>
              <a:ea typeface="+mj-ea"/>
              <a:cs typeface="Calibri Light" panose="020F0302020204030204" pitchFamily="34" charset="0"/>
              <a:sym typeface="Calibri Light" panose="020F0302020204030204" pitchFamily="34" charset="0"/>
            </a:endParaRPr>
          </a:p>
        </p:txBody>
      </p:sp>
      <p:sp>
        <p:nvSpPr>
          <p:cNvPr id="2" name="Title 1"/>
          <p:cNvSpPr>
            <a:spLocks noGrp="1"/>
          </p:cNvSpPr>
          <p:nvPr>
            <p:ph type="title"/>
          </p:nvPr>
        </p:nvSpPr>
        <p:spPr>
          <a:xfrm>
            <a:off x="2191172" y="694278"/>
            <a:ext cx="5218836" cy="609611"/>
          </a:xfrm>
        </p:spPr>
        <p:txBody>
          <a:bodyPr/>
          <a:lstStyle>
            <a:lvl1pPr>
              <a:defRPr>
                <a:latin typeface="Calibri Light" panose="020F0302020204030204" pitchFamily="34" charset="0"/>
                <a:cs typeface="Calibri Light" panose="020F0302020204030204" pitchFamily="34" charset="0"/>
                <a:sym typeface="Calibri Light" panose="020F0302020204030204" pitchFamily="34" charset="0"/>
              </a:defRPr>
            </a:lvl1pPr>
          </a:lstStyle>
          <a:p>
            <a:r>
              <a:rPr lang="en-US"/>
              <a:t>Click to edit Master title style</a:t>
            </a:r>
            <a:endParaRPr lang="en-US" dirty="0"/>
          </a:p>
        </p:txBody>
      </p:sp>
      <p:sp>
        <p:nvSpPr>
          <p:cNvPr id="4" name="Date Placeholder 3"/>
          <p:cNvSpPr>
            <a:spLocks noGrp="1"/>
          </p:cNvSpPr>
          <p:nvPr>
            <p:ph type="dt" sz="half" idx="10"/>
          </p:nvPr>
        </p:nvSpPr>
        <p:spPr>
          <a:xfrm>
            <a:off x="-1819642" y="9556608"/>
            <a:ext cx="814286" cy="237071"/>
          </a:xfrm>
          <a:prstGeom prst="rect">
            <a:avLst/>
          </a:prstGeom>
        </p:spPr>
        <p:txBody>
          <a:bodyPr/>
          <a:lstStyle>
            <a:lvl1pPr>
              <a:defRPr sz="855">
                <a:latin typeface="Calibri Light" panose="020F0302020204030204" pitchFamily="34" charset="0"/>
                <a:cs typeface="Calibri Light" panose="020F0302020204030204" pitchFamily="34" charset="0"/>
                <a:sym typeface="Calibri Light" panose="020F0302020204030204" pitchFamily="34" charset="0"/>
              </a:defRPr>
            </a:lvl1pPr>
          </a:lstStyle>
          <a:p>
            <a:fld id="{385C978E-8CB3-0E48-8774-14F679632CCB}" type="datetime1">
              <a:rPr lang="en-GB" smtClean="0"/>
              <a:pPr/>
              <a:t>17/03/2021</a:t>
            </a:fld>
            <a:endParaRPr lang="en-GB" dirty="0"/>
          </a:p>
        </p:txBody>
      </p:sp>
      <p:sp>
        <p:nvSpPr>
          <p:cNvPr id="6" name="Slide Number Placeholder 5"/>
          <p:cNvSpPr>
            <a:spLocks noGrp="1"/>
          </p:cNvSpPr>
          <p:nvPr>
            <p:ph type="sldNum" sz="quarter" idx="12"/>
          </p:nvPr>
        </p:nvSpPr>
        <p:spPr>
          <a:xfrm>
            <a:off x="360712" y="9556608"/>
            <a:ext cx="222078" cy="237071"/>
          </a:xfrm>
          <a:prstGeom prst="rect">
            <a:avLst/>
          </a:prstGeom>
        </p:spPr>
        <p:txBody>
          <a:bodyPr/>
          <a:lstStyle>
            <a:lvl1pPr>
              <a:defRPr sz="850">
                <a:latin typeface="Calibri Light" panose="020F0302020204030204" pitchFamily="34" charset="0"/>
                <a:cs typeface="Calibri Light" panose="020F0302020204030204" pitchFamily="34" charset="0"/>
                <a:sym typeface="Calibri Light" panose="020F0302020204030204" pitchFamily="34" charset="0"/>
              </a:defRPr>
            </a:lvl1pPr>
          </a:lstStyle>
          <a:p>
            <a:fld id="{B22E28CD-7D23-44D0-95D8-4FC36EC6909F}" type="slidenum">
              <a:rPr lang="en-GB" smtClean="0"/>
              <a:pPr/>
              <a:t>‹#›</a:t>
            </a:fld>
            <a:endParaRPr lang="en-GB" dirty="0"/>
          </a:p>
        </p:txBody>
      </p:sp>
      <p:sp>
        <p:nvSpPr>
          <p:cNvPr id="10" name="Text Placeholder 9"/>
          <p:cNvSpPr>
            <a:spLocks noGrp="1"/>
          </p:cNvSpPr>
          <p:nvPr>
            <p:ph type="body" sz="quarter" idx="13"/>
          </p:nvPr>
        </p:nvSpPr>
        <p:spPr>
          <a:xfrm>
            <a:off x="2191172" y="1524028"/>
            <a:ext cx="5218836" cy="7586266"/>
          </a:xfrm>
          <a:prstGeom prst="rect">
            <a:avLst/>
          </a:prstGeom>
        </p:spPr>
        <p:txBody>
          <a:bodyPr tIns="0"/>
          <a:lstStyle>
            <a:lvl1pPr>
              <a:defRPr>
                <a:latin typeface="Calibri Light" panose="020F0302020204030204" pitchFamily="34" charset="0"/>
                <a:cs typeface="Calibri Light" panose="020F0302020204030204" pitchFamily="34" charset="0"/>
                <a:sym typeface="Calibri Light" panose="020F0302020204030204" pitchFamily="34" charset="0"/>
              </a:defRPr>
            </a:lvl1pPr>
            <a:lvl2pPr>
              <a:defRPr>
                <a:latin typeface="Calibri Light" panose="020F0302020204030204" pitchFamily="34" charset="0"/>
                <a:cs typeface="Calibri Light" panose="020F0302020204030204" pitchFamily="34" charset="0"/>
                <a:sym typeface="Calibri Light" panose="020F0302020204030204" pitchFamily="34" charset="0"/>
              </a:defRPr>
            </a:lvl2pPr>
            <a:lvl3pPr>
              <a:defRPr>
                <a:latin typeface="Calibri Light" panose="020F0302020204030204" pitchFamily="34" charset="0"/>
                <a:cs typeface="Calibri Light" panose="020F0302020204030204" pitchFamily="34" charset="0"/>
                <a:sym typeface="Calibri Light" panose="020F0302020204030204" pitchFamily="34" charset="0"/>
              </a:defRPr>
            </a:lvl3pPr>
            <a:lvl4pPr>
              <a:defRPr>
                <a:latin typeface="Calibri Light" panose="020F0302020204030204" pitchFamily="34" charset="0"/>
                <a:cs typeface="Calibri Light" panose="020F0302020204030204" pitchFamily="34" charset="0"/>
                <a:sym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Picture Placeholder 21"/>
          <p:cNvSpPr>
            <a:spLocks noGrp="1"/>
          </p:cNvSpPr>
          <p:nvPr>
            <p:ph type="pic" sz="quarter" idx="14"/>
          </p:nvPr>
        </p:nvSpPr>
        <p:spPr>
          <a:xfrm>
            <a:off x="359031" y="768228"/>
            <a:ext cx="573701" cy="558360"/>
          </a:xfrm>
          <a:prstGeom prst="ellipse">
            <a:avLst/>
          </a:prstGeom>
          <a:noFill/>
        </p:spPr>
        <p:txBody>
          <a:bodyPr anchor="ctr" anchorCtr="0"/>
          <a:lstStyle>
            <a:lvl1pPr algn="ctr">
              <a:defRPr sz="684">
                <a:latin typeface="Calibri Light" panose="020F0302020204030204" pitchFamily="34" charset="0"/>
                <a:cs typeface="Calibri Light" panose="020F0302020204030204" pitchFamily="34" charset="0"/>
                <a:sym typeface="Calibri Light" panose="020F0302020204030204" pitchFamily="34" charset="0"/>
              </a:defRPr>
            </a:lvl1pPr>
          </a:lstStyle>
          <a:p>
            <a:r>
              <a:rPr lang="en-US" dirty="0"/>
              <a:t>Drag picture to placeholder or click icon to add</a:t>
            </a:r>
            <a:endParaRPr lang="en-GB" dirty="0"/>
          </a:p>
        </p:txBody>
      </p:sp>
      <p:sp>
        <p:nvSpPr>
          <p:cNvPr id="24" name="Text Placeholder 23"/>
          <p:cNvSpPr>
            <a:spLocks noGrp="1"/>
          </p:cNvSpPr>
          <p:nvPr>
            <p:ph type="body" sz="quarter" idx="15" hasCustomPrompt="1"/>
          </p:nvPr>
        </p:nvSpPr>
        <p:spPr>
          <a:xfrm>
            <a:off x="359025" y="1541378"/>
            <a:ext cx="1739612" cy="304806"/>
          </a:xfrm>
          <a:prstGeom prst="rect">
            <a:avLst/>
          </a:prstGeom>
        </p:spPr>
        <p:txBody>
          <a:bodyPr/>
          <a:lstStyle>
            <a:lvl1pPr>
              <a:spcAft>
                <a:spcPts val="171"/>
              </a:spcAft>
              <a:defRPr sz="770">
                <a:latin typeface="Calibri Light" panose="020F0302020204030204" pitchFamily="34" charset="0"/>
                <a:cs typeface="Calibri Light" panose="020F0302020204030204" pitchFamily="34" charset="0"/>
                <a:sym typeface="Calibri Light" panose="020F0302020204030204" pitchFamily="34" charset="0"/>
              </a:defRPr>
            </a:lvl1pPr>
          </a:lstStyle>
          <a:p>
            <a:pPr lvl="0"/>
            <a:r>
              <a:rPr lang="en-US" dirty="0"/>
              <a:t>Authors name</a:t>
            </a:r>
            <a:endParaRPr lang="en-GB" dirty="0"/>
          </a:p>
        </p:txBody>
      </p:sp>
      <p:sp>
        <p:nvSpPr>
          <p:cNvPr id="25" name="Text Placeholder 23"/>
          <p:cNvSpPr>
            <a:spLocks noGrp="1"/>
          </p:cNvSpPr>
          <p:nvPr>
            <p:ph type="body" sz="quarter" idx="16" hasCustomPrompt="1"/>
          </p:nvPr>
        </p:nvSpPr>
        <p:spPr>
          <a:xfrm>
            <a:off x="359361" y="1867665"/>
            <a:ext cx="1739612" cy="169336"/>
          </a:xfrm>
          <a:prstGeom prst="rect">
            <a:avLst/>
          </a:prstGeom>
        </p:spPr>
        <p:txBody>
          <a:bodyPr/>
          <a:lstStyle>
            <a:lvl1pPr>
              <a:spcAft>
                <a:spcPts val="171"/>
              </a:spcAft>
              <a:defRPr sz="770">
                <a:latin typeface="Calibri Light" panose="020F0302020204030204" pitchFamily="34" charset="0"/>
                <a:cs typeface="Calibri Light" panose="020F0302020204030204" pitchFamily="34" charset="0"/>
                <a:sym typeface="Calibri Light" panose="020F0302020204030204" pitchFamily="34" charset="0"/>
              </a:defRPr>
            </a:lvl1pPr>
          </a:lstStyle>
          <a:p>
            <a:pPr lvl="0"/>
            <a:r>
              <a:rPr lang="en-US" dirty="0"/>
              <a:t>Job title</a:t>
            </a:r>
            <a:endParaRPr lang="en-GB" dirty="0"/>
          </a:p>
        </p:txBody>
      </p:sp>
      <p:sp>
        <p:nvSpPr>
          <p:cNvPr id="31" name="Text Placeholder 23"/>
          <p:cNvSpPr>
            <a:spLocks noGrp="1"/>
          </p:cNvSpPr>
          <p:nvPr>
            <p:ph type="body" sz="quarter" idx="17" hasCustomPrompt="1"/>
          </p:nvPr>
        </p:nvSpPr>
        <p:spPr>
          <a:xfrm>
            <a:off x="359361" y="2397076"/>
            <a:ext cx="1739612" cy="846681"/>
          </a:xfrm>
          <a:prstGeom prst="rect">
            <a:avLst/>
          </a:prstGeom>
        </p:spPr>
        <p:txBody>
          <a:bodyPr/>
          <a:lstStyle>
            <a:lvl1pPr>
              <a:spcAft>
                <a:spcPts val="171"/>
              </a:spcAft>
              <a:defRPr sz="684">
                <a:latin typeface="Calibri Light" panose="020F0302020204030204" pitchFamily="34" charset="0"/>
                <a:cs typeface="Calibri Light" panose="020F0302020204030204" pitchFamily="34" charset="0"/>
                <a:sym typeface="Calibri Light" panose="020F0302020204030204" pitchFamily="34" charset="0"/>
              </a:defRPr>
            </a:lvl1pPr>
          </a:lstStyle>
          <a:p>
            <a:pPr lvl="0"/>
            <a:r>
              <a:rPr lang="en-US" dirty="0"/>
              <a:t>Contact</a:t>
            </a:r>
            <a:endParaRPr lang="en-GB" dirty="0"/>
          </a:p>
        </p:txBody>
      </p:sp>
      <p:cxnSp>
        <p:nvCxnSpPr>
          <p:cNvPr id="26" name="Straight Connector 25"/>
          <p:cNvCxnSpPr/>
          <p:nvPr userDrawn="1"/>
        </p:nvCxnSpPr>
        <p:spPr>
          <a:xfrm>
            <a:off x="359030" y="2177377"/>
            <a:ext cx="1554547" cy="0"/>
          </a:xfrm>
          <a:prstGeom prst="line">
            <a:avLst/>
          </a:prstGeom>
          <a:ln>
            <a:solidFill>
              <a:srgbClr val="C4C4CD"/>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196C557F-B3E4-47E8-A5D2-E4D35B144371}"/>
              </a:ext>
            </a:extLst>
          </p:cNvPr>
          <p:cNvSpPr>
            <a:spLocks noGrp="1"/>
          </p:cNvSpPr>
          <p:nvPr>
            <p:ph type="ftr" sz="quarter" idx="11"/>
          </p:nvPr>
        </p:nvSpPr>
        <p:spPr>
          <a:xfrm>
            <a:off x="657665" y="9556608"/>
            <a:ext cx="3121008" cy="237071"/>
          </a:xfrm>
          <a:prstGeom prst="rect">
            <a:avLst/>
          </a:prstGeom>
        </p:spPr>
        <p:txBody>
          <a:bodyPr/>
          <a:lstStyle>
            <a:lvl1pPr>
              <a:defRPr sz="850">
                <a:latin typeface="Calibri Light" panose="020F0302020204030204" pitchFamily="34" charset="0"/>
                <a:cs typeface="Calibri Light" panose="020F0302020204030204" pitchFamily="34" charset="0"/>
                <a:sym typeface="Calibri Light" panose="020F0302020204030204" pitchFamily="34" charset="0"/>
              </a:defRPr>
            </a:lvl1pPr>
          </a:lstStyle>
          <a:p>
            <a:r>
              <a:rPr lang="en-GB"/>
              <a:t>Financial Sector Deepening Moçambique, Strategic Plan 2020-25</a:t>
            </a:r>
            <a:endParaRPr lang="en-GB" dirty="0"/>
          </a:p>
        </p:txBody>
      </p:sp>
    </p:spTree>
  </p:cSld>
  <p:clrMapOvr>
    <a:masterClrMapping/>
  </p:clrMapOvr>
  <p:extLst>
    <p:ext uri="{DCECCB84-F9BA-43D5-87BE-67443E8EF086}">
      <p15:sldGuideLst xmlns:p15="http://schemas.microsoft.com/office/powerpoint/2012/main">
        <p15:guide id="1" orient="horz" pos="990" userDrawn="1">
          <p15:clr>
            <a:srgbClr val="9FCC3B"/>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uthor, Link + Tex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F081DBE-4A60-4E4F-90DA-3F4952D07D5E}"/>
              </a:ext>
            </a:extLst>
          </p:cNvPr>
          <p:cNvGraphicFramePr>
            <a:graphicFrameLocks noChangeAspect="1"/>
          </p:cNvGraphicFramePr>
          <p:nvPr userDrawn="1">
            <p:custDataLst>
              <p:tags r:id="rId2"/>
            </p:custDataLst>
            <p:extLst>
              <p:ext uri="{D42A27DB-BD31-4B8C-83A1-F6EECF244321}">
                <p14:modId xmlns:p14="http://schemas.microsoft.com/office/powerpoint/2010/main" val="10921559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650" name="think-cell Slide" r:id="rId5" imgW="592" imgH="595" progId="TCLayout.ActiveDocument.1">
                  <p:embed/>
                </p:oleObj>
              </mc:Choice>
              <mc:Fallback>
                <p:oleObj name="think-cell Slide" r:id="rId5" imgW="592" imgH="59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1AB1EE17-BD6D-4127-9305-6CC7F4A98CF9}"/>
              </a:ext>
            </a:extLst>
          </p:cNvPr>
          <p:cNvSpPr/>
          <p:nvPr userDrawn="1">
            <p:custDataLst>
              <p:tags r:id="rId3"/>
            </p:custDataLst>
          </p:nvPr>
        </p:nvSpPr>
        <p:spPr>
          <a:xfrm>
            <a:off x="0" y="0"/>
            <a:ext cx="158750" cy="158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l"/>
            <a:endParaRPr lang="en-US" sz="1881" b="0" i="0" baseline="0" dirty="0">
              <a:latin typeface="Calibri Light" panose="020F0302020204030204" pitchFamily="34" charset="0"/>
              <a:ea typeface="+mj-ea"/>
              <a:cs typeface="Calibri Light" panose="020F0302020204030204" pitchFamily="34" charset="0"/>
              <a:sym typeface="Calibri Light" panose="020F0302020204030204" pitchFamily="34" charset="0"/>
            </a:endParaRPr>
          </a:p>
        </p:txBody>
      </p:sp>
      <p:sp>
        <p:nvSpPr>
          <p:cNvPr id="2" name="Title 1"/>
          <p:cNvSpPr>
            <a:spLocks noGrp="1"/>
          </p:cNvSpPr>
          <p:nvPr>
            <p:ph type="title"/>
          </p:nvPr>
        </p:nvSpPr>
        <p:spPr>
          <a:xfrm>
            <a:off x="2191172" y="694278"/>
            <a:ext cx="5218836" cy="609611"/>
          </a:xfrm>
        </p:spPr>
        <p:txBody>
          <a:bodyPr/>
          <a:lstStyle>
            <a:lvl1pPr>
              <a:defRPr>
                <a:latin typeface="Calibri Light" panose="020F0302020204030204" pitchFamily="34" charset="0"/>
                <a:cs typeface="Calibri Light" panose="020F0302020204030204" pitchFamily="34" charset="0"/>
                <a:sym typeface="Calibri Light" panose="020F0302020204030204" pitchFamily="34" charset="0"/>
              </a:defRPr>
            </a:lvl1pPr>
          </a:lstStyle>
          <a:p>
            <a:r>
              <a:rPr lang="en-US"/>
              <a:t>Click to edit Master title style</a:t>
            </a:r>
            <a:endParaRPr lang="en-US" dirty="0"/>
          </a:p>
        </p:txBody>
      </p:sp>
      <p:sp>
        <p:nvSpPr>
          <p:cNvPr id="4" name="Date Placeholder 3"/>
          <p:cNvSpPr>
            <a:spLocks noGrp="1"/>
          </p:cNvSpPr>
          <p:nvPr>
            <p:ph type="dt" sz="half" idx="10"/>
          </p:nvPr>
        </p:nvSpPr>
        <p:spPr>
          <a:xfrm>
            <a:off x="-1819642" y="9556608"/>
            <a:ext cx="814286" cy="237071"/>
          </a:xfrm>
          <a:prstGeom prst="rect">
            <a:avLst/>
          </a:prstGeom>
        </p:spPr>
        <p:txBody>
          <a:bodyPr/>
          <a:lstStyle>
            <a:lvl1pPr>
              <a:defRPr sz="855">
                <a:latin typeface="Calibri Light" panose="020F0302020204030204" pitchFamily="34" charset="0"/>
                <a:cs typeface="Calibri Light" panose="020F0302020204030204" pitchFamily="34" charset="0"/>
                <a:sym typeface="Calibri Light" panose="020F0302020204030204" pitchFamily="34" charset="0"/>
              </a:defRPr>
            </a:lvl1pPr>
          </a:lstStyle>
          <a:p>
            <a:fld id="{385C978E-8CB3-0E48-8774-14F679632CCB}" type="datetime1">
              <a:rPr lang="en-GB" smtClean="0"/>
              <a:pPr/>
              <a:t>17/03/2021</a:t>
            </a:fld>
            <a:endParaRPr lang="en-GB" dirty="0"/>
          </a:p>
        </p:txBody>
      </p:sp>
      <p:sp>
        <p:nvSpPr>
          <p:cNvPr id="6" name="Slide Number Placeholder 5"/>
          <p:cNvSpPr>
            <a:spLocks noGrp="1"/>
          </p:cNvSpPr>
          <p:nvPr>
            <p:ph type="sldNum" sz="quarter" idx="12"/>
          </p:nvPr>
        </p:nvSpPr>
        <p:spPr>
          <a:xfrm>
            <a:off x="360712" y="9556608"/>
            <a:ext cx="222078" cy="237071"/>
          </a:xfrm>
          <a:prstGeom prst="rect">
            <a:avLst/>
          </a:prstGeom>
        </p:spPr>
        <p:txBody>
          <a:bodyPr/>
          <a:lstStyle>
            <a:lvl1pPr>
              <a:defRPr sz="850">
                <a:latin typeface="Calibri Light" panose="020F0302020204030204" pitchFamily="34" charset="0"/>
                <a:cs typeface="Calibri Light" panose="020F0302020204030204" pitchFamily="34" charset="0"/>
                <a:sym typeface="Calibri Light" panose="020F0302020204030204" pitchFamily="34" charset="0"/>
              </a:defRPr>
            </a:lvl1pPr>
          </a:lstStyle>
          <a:p>
            <a:fld id="{B22E28CD-7D23-44D0-95D8-4FC36EC6909F}" type="slidenum">
              <a:rPr lang="en-GB" smtClean="0"/>
              <a:pPr/>
              <a:t>‹#›</a:t>
            </a:fld>
            <a:endParaRPr lang="en-GB" dirty="0"/>
          </a:p>
        </p:txBody>
      </p:sp>
      <p:sp>
        <p:nvSpPr>
          <p:cNvPr id="10" name="Text Placeholder 9"/>
          <p:cNvSpPr>
            <a:spLocks noGrp="1"/>
          </p:cNvSpPr>
          <p:nvPr>
            <p:ph type="body" sz="quarter" idx="13"/>
          </p:nvPr>
        </p:nvSpPr>
        <p:spPr>
          <a:xfrm>
            <a:off x="2191172" y="1524029"/>
            <a:ext cx="5218836" cy="7586266"/>
          </a:xfrm>
          <a:prstGeom prst="rect">
            <a:avLst/>
          </a:prstGeom>
        </p:spPr>
        <p:txBody>
          <a:bodyPr tIns="0"/>
          <a:lstStyle>
            <a:lvl1pPr>
              <a:defRPr>
                <a:latin typeface="Calibri Light" panose="020F0302020204030204" pitchFamily="34" charset="0"/>
                <a:cs typeface="Calibri Light" panose="020F0302020204030204" pitchFamily="34" charset="0"/>
                <a:sym typeface="Calibri Light" panose="020F0302020204030204" pitchFamily="34" charset="0"/>
              </a:defRPr>
            </a:lvl1pPr>
            <a:lvl2pPr>
              <a:defRPr>
                <a:latin typeface="Calibri Light" panose="020F0302020204030204" pitchFamily="34" charset="0"/>
                <a:cs typeface="Calibri Light" panose="020F0302020204030204" pitchFamily="34" charset="0"/>
                <a:sym typeface="Calibri Light" panose="020F0302020204030204" pitchFamily="34" charset="0"/>
              </a:defRPr>
            </a:lvl2pPr>
            <a:lvl3pPr>
              <a:defRPr>
                <a:latin typeface="Calibri Light" panose="020F0302020204030204" pitchFamily="34" charset="0"/>
                <a:cs typeface="Calibri Light" panose="020F0302020204030204" pitchFamily="34" charset="0"/>
                <a:sym typeface="Calibri Light" panose="020F0302020204030204" pitchFamily="34" charset="0"/>
              </a:defRPr>
            </a:lvl3pPr>
            <a:lvl4pPr marL="153938" indent="-153938">
              <a:defRPr lang="en-US" sz="1200" kern="1200" dirty="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4pPr>
          </a:lstStyle>
          <a:p>
            <a:pPr lvl="0"/>
            <a:r>
              <a:rPr lang="en-US" dirty="0"/>
              <a:t>Click to edit Master text styles</a:t>
            </a:r>
          </a:p>
          <a:p>
            <a:pPr lvl="1"/>
            <a:r>
              <a:rPr lang="en-US" dirty="0"/>
              <a:t>Second level</a:t>
            </a:r>
          </a:p>
          <a:p>
            <a:pPr lvl="2"/>
            <a:r>
              <a:rPr lang="en-US" dirty="0"/>
              <a:t>Third level</a:t>
            </a:r>
          </a:p>
          <a:p>
            <a:pPr marL="180002" marR="0" lvl="3" indent="-180002" algn="l" defTabSz="755941" rtl="0" eaLnBrk="1" fontAlgn="auto" latinLnBrk="0" hangingPunct="1">
              <a:lnSpc>
                <a:spcPct val="100000"/>
              </a:lnSpc>
              <a:spcBef>
                <a:spcPts val="0"/>
              </a:spcBef>
              <a:spcAft>
                <a:spcPts val="200"/>
              </a:spcAft>
              <a:buClr>
                <a:schemeClr val="tx2"/>
              </a:buClr>
              <a:buSzTx/>
              <a:buFont typeface="EYInterstate Light" panose="02000506000000020004" pitchFamily="2" charset="0"/>
              <a:buChar char="•"/>
              <a:tabLst/>
            </a:pPr>
            <a:r>
              <a:rPr lang="en-US" dirty="0"/>
              <a:t>Fourth level</a:t>
            </a:r>
          </a:p>
        </p:txBody>
      </p:sp>
      <p:sp>
        <p:nvSpPr>
          <p:cNvPr id="22" name="Picture Placeholder 21"/>
          <p:cNvSpPr>
            <a:spLocks noGrp="1"/>
          </p:cNvSpPr>
          <p:nvPr>
            <p:ph type="pic" sz="quarter" idx="14"/>
          </p:nvPr>
        </p:nvSpPr>
        <p:spPr>
          <a:xfrm>
            <a:off x="359031" y="768228"/>
            <a:ext cx="573701" cy="558360"/>
          </a:xfrm>
          <a:prstGeom prst="ellipse">
            <a:avLst/>
          </a:prstGeom>
          <a:noFill/>
        </p:spPr>
        <p:txBody>
          <a:bodyPr anchor="ctr" anchorCtr="0"/>
          <a:lstStyle>
            <a:lvl1pPr algn="ctr">
              <a:defRPr sz="684">
                <a:latin typeface="Calibri Light" panose="020F0302020204030204" pitchFamily="34" charset="0"/>
                <a:cs typeface="Calibri Light" panose="020F0302020204030204" pitchFamily="34" charset="0"/>
                <a:sym typeface="Calibri Light" panose="020F0302020204030204" pitchFamily="34" charset="0"/>
              </a:defRPr>
            </a:lvl1pPr>
          </a:lstStyle>
          <a:p>
            <a:r>
              <a:rPr lang="en-US" dirty="0"/>
              <a:t>Drag picture to placeholder or click icon to add</a:t>
            </a:r>
            <a:endParaRPr lang="en-GB" dirty="0"/>
          </a:p>
        </p:txBody>
      </p:sp>
      <p:sp>
        <p:nvSpPr>
          <p:cNvPr id="24" name="Text Placeholder 23"/>
          <p:cNvSpPr>
            <a:spLocks noGrp="1"/>
          </p:cNvSpPr>
          <p:nvPr>
            <p:ph type="body" sz="quarter" idx="15" hasCustomPrompt="1"/>
          </p:nvPr>
        </p:nvSpPr>
        <p:spPr>
          <a:xfrm>
            <a:off x="359025" y="1541378"/>
            <a:ext cx="1739612" cy="304806"/>
          </a:xfrm>
          <a:prstGeom prst="rect">
            <a:avLst/>
          </a:prstGeom>
        </p:spPr>
        <p:txBody>
          <a:bodyPr/>
          <a:lstStyle>
            <a:lvl1pPr>
              <a:spcAft>
                <a:spcPts val="171"/>
              </a:spcAft>
              <a:defRPr sz="770">
                <a:latin typeface="Calibri Light" panose="020F0302020204030204" pitchFamily="34" charset="0"/>
                <a:cs typeface="Calibri Light" panose="020F0302020204030204" pitchFamily="34" charset="0"/>
                <a:sym typeface="Calibri Light" panose="020F0302020204030204" pitchFamily="34" charset="0"/>
              </a:defRPr>
            </a:lvl1pPr>
          </a:lstStyle>
          <a:p>
            <a:pPr lvl="0"/>
            <a:r>
              <a:rPr lang="en-US" dirty="0"/>
              <a:t>Authors name</a:t>
            </a:r>
            <a:endParaRPr lang="en-GB" dirty="0"/>
          </a:p>
        </p:txBody>
      </p:sp>
      <p:sp>
        <p:nvSpPr>
          <p:cNvPr id="25" name="Text Placeholder 23"/>
          <p:cNvSpPr>
            <a:spLocks noGrp="1"/>
          </p:cNvSpPr>
          <p:nvPr>
            <p:ph type="body" sz="quarter" idx="16" hasCustomPrompt="1"/>
          </p:nvPr>
        </p:nvSpPr>
        <p:spPr>
          <a:xfrm>
            <a:off x="359361" y="1867665"/>
            <a:ext cx="1739612" cy="169336"/>
          </a:xfrm>
          <a:prstGeom prst="rect">
            <a:avLst/>
          </a:prstGeom>
        </p:spPr>
        <p:txBody>
          <a:bodyPr/>
          <a:lstStyle>
            <a:lvl1pPr>
              <a:spcAft>
                <a:spcPts val="171"/>
              </a:spcAft>
              <a:defRPr sz="770">
                <a:latin typeface="Calibri Light" panose="020F0302020204030204" pitchFamily="34" charset="0"/>
                <a:cs typeface="Calibri Light" panose="020F0302020204030204" pitchFamily="34" charset="0"/>
                <a:sym typeface="Calibri Light" panose="020F0302020204030204" pitchFamily="34" charset="0"/>
              </a:defRPr>
            </a:lvl1pPr>
          </a:lstStyle>
          <a:p>
            <a:pPr lvl="0"/>
            <a:r>
              <a:rPr lang="en-US" dirty="0"/>
              <a:t>Job title</a:t>
            </a:r>
            <a:endParaRPr lang="en-GB" dirty="0"/>
          </a:p>
        </p:txBody>
      </p:sp>
      <p:sp>
        <p:nvSpPr>
          <p:cNvPr id="31" name="Text Placeholder 23"/>
          <p:cNvSpPr>
            <a:spLocks noGrp="1"/>
          </p:cNvSpPr>
          <p:nvPr>
            <p:ph type="body" sz="quarter" idx="17" hasCustomPrompt="1"/>
          </p:nvPr>
        </p:nvSpPr>
        <p:spPr>
          <a:xfrm>
            <a:off x="359361" y="2577300"/>
            <a:ext cx="1739612" cy="846681"/>
          </a:xfrm>
          <a:prstGeom prst="rect">
            <a:avLst/>
          </a:prstGeom>
        </p:spPr>
        <p:txBody>
          <a:bodyPr/>
          <a:lstStyle>
            <a:lvl1pPr>
              <a:spcAft>
                <a:spcPts val="171"/>
              </a:spcAft>
              <a:defRPr sz="684">
                <a:latin typeface="Calibri Light" panose="020F0302020204030204" pitchFamily="34" charset="0"/>
                <a:cs typeface="Calibri Light" panose="020F0302020204030204" pitchFamily="34" charset="0"/>
                <a:sym typeface="Calibri Light" panose="020F0302020204030204" pitchFamily="34" charset="0"/>
              </a:defRPr>
            </a:lvl1pPr>
          </a:lstStyle>
          <a:p>
            <a:pPr lvl="0"/>
            <a:r>
              <a:rPr lang="en-US" dirty="0"/>
              <a:t>Contact</a:t>
            </a:r>
            <a:endParaRPr lang="en-GB" dirty="0"/>
          </a:p>
        </p:txBody>
      </p:sp>
      <p:cxnSp>
        <p:nvCxnSpPr>
          <p:cNvPr id="26" name="Straight Connector 25"/>
          <p:cNvCxnSpPr/>
          <p:nvPr userDrawn="1"/>
        </p:nvCxnSpPr>
        <p:spPr>
          <a:xfrm>
            <a:off x="359030" y="2357161"/>
            <a:ext cx="1554547" cy="0"/>
          </a:xfrm>
          <a:prstGeom prst="line">
            <a:avLst/>
          </a:prstGeom>
          <a:ln>
            <a:solidFill>
              <a:srgbClr val="C4C4CD"/>
            </a:solidFill>
          </a:ln>
        </p:spPr>
        <p:style>
          <a:lnRef idx="1">
            <a:schemeClr val="accent1"/>
          </a:lnRef>
          <a:fillRef idx="0">
            <a:schemeClr val="accent1"/>
          </a:fillRef>
          <a:effectRef idx="0">
            <a:schemeClr val="accent1"/>
          </a:effectRef>
          <a:fontRef idx="minor">
            <a:schemeClr val="tx1"/>
          </a:fontRef>
        </p:style>
      </p:cxnSp>
      <p:sp>
        <p:nvSpPr>
          <p:cNvPr id="13" name="Text Placeholder 23"/>
          <p:cNvSpPr>
            <a:spLocks noGrp="1"/>
          </p:cNvSpPr>
          <p:nvPr>
            <p:ph type="body" sz="quarter" idx="18" hasCustomPrompt="1"/>
          </p:nvPr>
        </p:nvSpPr>
        <p:spPr>
          <a:xfrm>
            <a:off x="359025" y="2058041"/>
            <a:ext cx="1739612" cy="169336"/>
          </a:xfrm>
          <a:prstGeom prst="rect">
            <a:avLst/>
          </a:prstGeom>
        </p:spPr>
        <p:txBody>
          <a:bodyPr/>
          <a:lstStyle>
            <a:lvl1pPr>
              <a:spcAft>
                <a:spcPts val="171"/>
              </a:spcAft>
              <a:defRPr sz="684" baseline="0">
                <a:solidFill>
                  <a:srgbClr val="747480"/>
                </a:solidFill>
                <a:latin typeface="Calibri Light" panose="020F0302020204030204" pitchFamily="34" charset="0"/>
                <a:cs typeface="Calibri Light" panose="020F0302020204030204" pitchFamily="34" charset="0"/>
                <a:sym typeface="Calibri Light" panose="020F0302020204030204" pitchFamily="34" charset="0"/>
              </a:defRPr>
            </a:lvl1pPr>
          </a:lstStyle>
          <a:p>
            <a:pPr lvl="0"/>
            <a:r>
              <a:rPr lang="en-US" dirty="0"/>
              <a:t>Profile link</a:t>
            </a:r>
            <a:endParaRPr lang="en-GB" dirty="0"/>
          </a:p>
        </p:txBody>
      </p:sp>
      <p:sp>
        <p:nvSpPr>
          <p:cNvPr id="14" name="Footer Placeholder 4">
            <a:extLst>
              <a:ext uri="{FF2B5EF4-FFF2-40B4-BE49-F238E27FC236}">
                <a16:creationId xmlns:a16="http://schemas.microsoft.com/office/drawing/2014/main" id="{875381BF-3BDF-4677-8256-D79E88B68106}"/>
              </a:ext>
            </a:extLst>
          </p:cNvPr>
          <p:cNvSpPr>
            <a:spLocks noGrp="1"/>
          </p:cNvSpPr>
          <p:nvPr>
            <p:ph type="ftr" sz="quarter" idx="11"/>
          </p:nvPr>
        </p:nvSpPr>
        <p:spPr>
          <a:xfrm>
            <a:off x="657665" y="9556608"/>
            <a:ext cx="3121008" cy="237071"/>
          </a:xfrm>
          <a:prstGeom prst="rect">
            <a:avLst/>
          </a:prstGeom>
        </p:spPr>
        <p:txBody>
          <a:bodyPr/>
          <a:lstStyle>
            <a:lvl1pPr>
              <a:defRPr sz="850">
                <a:latin typeface="Calibri Light" panose="020F0302020204030204" pitchFamily="34" charset="0"/>
                <a:cs typeface="Calibri Light" panose="020F0302020204030204" pitchFamily="34" charset="0"/>
                <a:sym typeface="Calibri Light" panose="020F0302020204030204" pitchFamily="34" charset="0"/>
              </a:defRPr>
            </a:lvl1pPr>
          </a:lstStyle>
          <a:p>
            <a:r>
              <a:rPr lang="en-GB"/>
              <a:t>Financial Sector Deepening Moçambique, Strategic Plan 2020-25</a:t>
            </a:r>
            <a:endParaRPr lang="en-GB" dirty="0"/>
          </a:p>
        </p:txBody>
      </p:sp>
    </p:spTree>
  </p:cSld>
  <p:clrMapOvr>
    <a:masterClrMapping/>
  </p:clrMapOvr>
  <p:extLst>
    <p:ext uri="{DCECCB84-F9BA-43D5-87BE-67443E8EF086}">
      <p15:sldGuideLst xmlns:p15="http://schemas.microsoft.com/office/powerpoint/2012/main">
        <p15:guide id="1" orient="horz" pos="990" userDrawn="1">
          <p15:clr>
            <a:srgbClr val="9FCC3B"/>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 Tex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207EFAC-2688-4772-9001-C1DD2A831EBF}"/>
              </a:ext>
            </a:extLst>
          </p:cNvPr>
          <p:cNvGraphicFramePr>
            <a:graphicFrameLocks noChangeAspect="1"/>
          </p:cNvGraphicFramePr>
          <p:nvPr userDrawn="1">
            <p:custDataLst>
              <p:tags r:id="rId2"/>
            </p:custDataLst>
            <p:extLst>
              <p:ext uri="{D42A27DB-BD31-4B8C-83A1-F6EECF244321}">
                <p14:modId xmlns:p14="http://schemas.microsoft.com/office/powerpoint/2010/main" val="16831188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7674" name="think-cell Slide" r:id="rId5" imgW="592" imgH="595" progId="TCLayout.ActiveDocument.1">
                  <p:embed/>
                </p:oleObj>
              </mc:Choice>
              <mc:Fallback>
                <p:oleObj name="think-cell Slide" r:id="rId5" imgW="592" imgH="59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7404A9F2-7F8D-42E5-BDF8-F870A57B6580}"/>
              </a:ext>
            </a:extLst>
          </p:cNvPr>
          <p:cNvSpPr/>
          <p:nvPr userDrawn="1">
            <p:custDataLst>
              <p:tags r:id="rId3"/>
            </p:custDataLst>
          </p:nvPr>
        </p:nvSpPr>
        <p:spPr>
          <a:xfrm>
            <a:off x="0" y="0"/>
            <a:ext cx="158750" cy="158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l"/>
            <a:endParaRPr lang="en-US" sz="1881" b="0" i="0" baseline="0" dirty="0">
              <a:latin typeface="Calibri Light" panose="020F0302020204030204" pitchFamily="34" charset="0"/>
              <a:ea typeface="+mj-ea"/>
              <a:cs typeface="Calibri Light" panose="020F0302020204030204" pitchFamily="34" charset="0"/>
              <a:sym typeface="Calibri Light" panose="020F0302020204030204" pitchFamily="34" charset="0"/>
            </a:endParaRPr>
          </a:p>
        </p:txBody>
      </p:sp>
      <p:sp>
        <p:nvSpPr>
          <p:cNvPr id="3" name="Oval 2"/>
          <p:cNvSpPr/>
          <p:nvPr userDrawn="1"/>
        </p:nvSpPr>
        <p:spPr>
          <a:xfrm>
            <a:off x="359031" y="768228"/>
            <a:ext cx="573701" cy="5583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Light" panose="020F0302020204030204" pitchFamily="34" charset="0"/>
              <a:cs typeface="Calibri Light" panose="020F0302020204030204" pitchFamily="34" charset="0"/>
              <a:sym typeface="Calibri Light" panose="020F0302020204030204" pitchFamily="34" charset="0"/>
            </a:endParaRPr>
          </a:p>
        </p:txBody>
      </p:sp>
      <p:pic>
        <p:nvPicPr>
          <p:cNvPr id="7" name="Picture 6"/>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35232" y="954852"/>
            <a:ext cx="403561" cy="135469"/>
          </a:xfrm>
          <a:prstGeom prst="rect">
            <a:avLst/>
          </a:prstGeom>
        </p:spPr>
      </p:pic>
      <p:sp>
        <p:nvSpPr>
          <p:cNvPr id="2" name="Title 1"/>
          <p:cNvSpPr>
            <a:spLocks noGrp="1"/>
          </p:cNvSpPr>
          <p:nvPr userDrawn="1">
            <p:ph type="title"/>
          </p:nvPr>
        </p:nvSpPr>
        <p:spPr>
          <a:xfrm>
            <a:off x="2191172" y="694278"/>
            <a:ext cx="5218836" cy="609611"/>
          </a:xfrm>
        </p:spPr>
        <p:txBody>
          <a:bodyPr/>
          <a:lstStyle>
            <a:lvl1pPr>
              <a:defRPr>
                <a:latin typeface="Calibri Light" panose="020F0302020204030204" pitchFamily="34" charset="0"/>
                <a:cs typeface="Calibri Light" panose="020F0302020204030204" pitchFamily="34" charset="0"/>
                <a:sym typeface="Calibri Light" panose="020F0302020204030204" pitchFamily="34" charset="0"/>
              </a:defRPr>
            </a:lvl1pPr>
          </a:lstStyle>
          <a:p>
            <a:r>
              <a:rPr lang="en-US"/>
              <a:t>Click to edit Master title style</a:t>
            </a:r>
            <a:endParaRPr lang="en-US" dirty="0"/>
          </a:p>
        </p:txBody>
      </p:sp>
      <p:sp>
        <p:nvSpPr>
          <p:cNvPr id="4" name="Date Placeholder 3"/>
          <p:cNvSpPr>
            <a:spLocks noGrp="1"/>
          </p:cNvSpPr>
          <p:nvPr userDrawn="1">
            <p:ph type="dt" sz="half" idx="10"/>
          </p:nvPr>
        </p:nvSpPr>
        <p:spPr>
          <a:xfrm>
            <a:off x="-1819642" y="9556608"/>
            <a:ext cx="814286" cy="237071"/>
          </a:xfrm>
          <a:prstGeom prst="rect">
            <a:avLst/>
          </a:prstGeom>
        </p:spPr>
        <p:txBody>
          <a:bodyPr/>
          <a:lstStyle>
            <a:lvl1pPr>
              <a:defRPr sz="855">
                <a:latin typeface="Calibri Light" panose="020F0302020204030204" pitchFamily="34" charset="0"/>
                <a:cs typeface="Calibri Light" panose="020F0302020204030204" pitchFamily="34" charset="0"/>
                <a:sym typeface="Calibri Light" panose="020F0302020204030204" pitchFamily="34" charset="0"/>
              </a:defRPr>
            </a:lvl1pPr>
          </a:lstStyle>
          <a:p>
            <a:fld id="{385C978E-8CB3-0E48-8774-14F679632CCB}" type="datetime1">
              <a:rPr lang="en-GB" smtClean="0"/>
              <a:pPr/>
              <a:t>17/03/2021</a:t>
            </a:fld>
            <a:endParaRPr lang="en-GB" dirty="0"/>
          </a:p>
        </p:txBody>
      </p:sp>
      <p:sp>
        <p:nvSpPr>
          <p:cNvPr id="6" name="Slide Number Placeholder 5"/>
          <p:cNvSpPr>
            <a:spLocks noGrp="1"/>
          </p:cNvSpPr>
          <p:nvPr userDrawn="1">
            <p:ph type="sldNum" sz="quarter" idx="12"/>
          </p:nvPr>
        </p:nvSpPr>
        <p:spPr>
          <a:xfrm>
            <a:off x="360712" y="9556608"/>
            <a:ext cx="222078" cy="237071"/>
          </a:xfrm>
          <a:prstGeom prst="rect">
            <a:avLst/>
          </a:prstGeom>
        </p:spPr>
        <p:txBody>
          <a:bodyPr/>
          <a:lstStyle>
            <a:lvl1pPr>
              <a:defRPr sz="850">
                <a:latin typeface="Calibri Light" panose="020F0302020204030204" pitchFamily="34" charset="0"/>
                <a:cs typeface="Calibri Light" panose="020F0302020204030204" pitchFamily="34" charset="0"/>
                <a:sym typeface="Calibri Light" panose="020F0302020204030204" pitchFamily="34" charset="0"/>
              </a:defRPr>
            </a:lvl1pPr>
          </a:lstStyle>
          <a:p>
            <a:fld id="{B22E28CD-7D23-44D0-95D8-4FC36EC6909F}" type="slidenum">
              <a:rPr lang="en-GB" smtClean="0"/>
              <a:pPr/>
              <a:t>‹#›</a:t>
            </a:fld>
            <a:endParaRPr lang="en-GB" dirty="0"/>
          </a:p>
        </p:txBody>
      </p:sp>
      <p:sp>
        <p:nvSpPr>
          <p:cNvPr id="10" name="Text Placeholder 9"/>
          <p:cNvSpPr>
            <a:spLocks noGrp="1"/>
          </p:cNvSpPr>
          <p:nvPr userDrawn="1">
            <p:ph type="body" sz="quarter" idx="13"/>
          </p:nvPr>
        </p:nvSpPr>
        <p:spPr>
          <a:xfrm>
            <a:off x="2191172" y="1524028"/>
            <a:ext cx="5218836" cy="7586266"/>
          </a:xfrm>
          <a:prstGeom prst="rect">
            <a:avLst/>
          </a:prstGeom>
        </p:spPr>
        <p:txBody>
          <a:bodyPr tIns="0"/>
          <a:lstStyle>
            <a:lvl1pPr>
              <a:defRPr>
                <a:latin typeface="Calibri Light" panose="020F0302020204030204" pitchFamily="34" charset="0"/>
                <a:cs typeface="Calibri Light" panose="020F0302020204030204" pitchFamily="34" charset="0"/>
                <a:sym typeface="Calibri Light" panose="020F0302020204030204" pitchFamily="34" charset="0"/>
              </a:defRPr>
            </a:lvl1pPr>
            <a:lvl2pPr>
              <a:defRPr>
                <a:latin typeface="Calibri Light" panose="020F0302020204030204" pitchFamily="34" charset="0"/>
                <a:cs typeface="Calibri Light" panose="020F0302020204030204" pitchFamily="34" charset="0"/>
                <a:sym typeface="Calibri Light" panose="020F0302020204030204" pitchFamily="34" charset="0"/>
              </a:defRPr>
            </a:lvl2pPr>
            <a:lvl3pPr>
              <a:defRPr>
                <a:latin typeface="Calibri Light" panose="020F0302020204030204" pitchFamily="34" charset="0"/>
                <a:cs typeface="Calibri Light" panose="020F0302020204030204" pitchFamily="34" charset="0"/>
                <a:sym typeface="Calibri Light" panose="020F0302020204030204" pitchFamily="34" charset="0"/>
              </a:defRPr>
            </a:lvl3pPr>
            <a:lvl4pPr>
              <a:defRPr>
                <a:latin typeface="Calibri Light" panose="020F0302020204030204" pitchFamily="34" charset="0"/>
                <a:cs typeface="Calibri Light" panose="020F0302020204030204" pitchFamily="34" charset="0"/>
                <a:sym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4" name="Text Placeholder 23"/>
          <p:cNvSpPr>
            <a:spLocks noGrp="1"/>
          </p:cNvSpPr>
          <p:nvPr userDrawn="1">
            <p:ph type="body" sz="quarter" idx="15" hasCustomPrompt="1"/>
          </p:nvPr>
        </p:nvSpPr>
        <p:spPr>
          <a:xfrm>
            <a:off x="359025" y="1541381"/>
            <a:ext cx="1739612" cy="135469"/>
          </a:xfrm>
          <a:prstGeom prst="rect">
            <a:avLst/>
          </a:prstGeom>
        </p:spPr>
        <p:txBody>
          <a:bodyPr/>
          <a:lstStyle>
            <a:lvl1pPr>
              <a:lnSpc>
                <a:spcPct val="110000"/>
              </a:lnSpc>
              <a:spcAft>
                <a:spcPts val="0"/>
              </a:spcAft>
              <a:defRPr sz="770">
                <a:latin typeface="Calibri Light" panose="020F0302020204030204" pitchFamily="34" charset="0"/>
                <a:cs typeface="Calibri Light" panose="020F0302020204030204" pitchFamily="34" charset="0"/>
                <a:sym typeface="Calibri Light" panose="020F0302020204030204" pitchFamily="34" charset="0"/>
              </a:defRPr>
            </a:lvl1pPr>
          </a:lstStyle>
          <a:p>
            <a:pPr lvl="0"/>
            <a:r>
              <a:rPr lang="en-US" dirty="0"/>
              <a:t>Team name</a:t>
            </a:r>
            <a:endParaRPr lang="en-GB" dirty="0"/>
          </a:p>
        </p:txBody>
      </p:sp>
      <p:sp>
        <p:nvSpPr>
          <p:cNvPr id="31" name="Text Placeholder 23"/>
          <p:cNvSpPr>
            <a:spLocks noGrp="1"/>
          </p:cNvSpPr>
          <p:nvPr userDrawn="1">
            <p:ph type="body" sz="quarter" idx="17" hasCustomPrompt="1"/>
          </p:nvPr>
        </p:nvSpPr>
        <p:spPr>
          <a:xfrm>
            <a:off x="359361" y="1954142"/>
            <a:ext cx="1739612" cy="846681"/>
          </a:xfrm>
          <a:prstGeom prst="rect">
            <a:avLst/>
          </a:prstGeom>
        </p:spPr>
        <p:txBody>
          <a:bodyPr/>
          <a:lstStyle>
            <a:lvl1pPr>
              <a:spcAft>
                <a:spcPts val="171"/>
              </a:spcAft>
              <a:defRPr sz="684">
                <a:solidFill>
                  <a:srgbClr val="747480"/>
                </a:solidFill>
                <a:latin typeface="Calibri Light" panose="020F0302020204030204" pitchFamily="34" charset="0"/>
                <a:cs typeface="Calibri Light" panose="020F0302020204030204" pitchFamily="34" charset="0"/>
                <a:sym typeface="Calibri Light" panose="020F0302020204030204" pitchFamily="34" charset="0"/>
              </a:defRPr>
            </a:lvl1pPr>
          </a:lstStyle>
          <a:p>
            <a:pPr lvl="0"/>
            <a:r>
              <a:rPr lang="en-US" dirty="0"/>
              <a:t>URL</a:t>
            </a:r>
            <a:endParaRPr lang="en-GB" dirty="0"/>
          </a:p>
        </p:txBody>
      </p:sp>
      <p:sp>
        <p:nvSpPr>
          <p:cNvPr id="19" name="Text Placeholder 23"/>
          <p:cNvSpPr>
            <a:spLocks noGrp="1"/>
          </p:cNvSpPr>
          <p:nvPr userDrawn="1">
            <p:ph type="body" sz="quarter" idx="18" hasCustomPrompt="1"/>
          </p:nvPr>
        </p:nvSpPr>
        <p:spPr>
          <a:xfrm>
            <a:off x="359025" y="1717073"/>
            <a:ext cx="1739612" cy="135469"/>
          </a:xfrm>
          <a:prstGeom prst="rect">
            <a:avLst/>
          </a:prstGeom>
        </p:spPr>
        <p:txBody>
          <a:bodyPr/>
          <a:lstStyle>
            <a:lvl1pPr>
              <a:lnSpc>
                <a:spcPct val="110000"/>
              </a:lnSpc>
              <a:spcAft>
                <a:spcPts val="0"/>
              </a:spcAft>
              <a:defRPr sz="770">
                <a:latin typeface="Calibri Light" panose="020F0302020204030204" pitchFamily="34" charset="0"/>
                <a:cs typeface="Calibri Light" panose="020F0302020204030204" pitchFamily="34" charset="0"/>
                <a:sym typeface="Calibri Light" panose="020F0302020204030204" pitchFamily="34" charset="0"/>
              </a:defRPr>
            </a:lvl1pPr>
          </a:lstStyle>
          <a:p>
            <a:pPr lvl="0"/>
            <a:r>
              <a:rPr lang="en-US" dirty="0"/>
              <a:t>Team name</a:t>
            </a:r>
            <a:endParaRPr lang="en-GB" dirty="0"/>
          </a:p>
        </p:txBody>
      </p:sp>
      <p:sp>
        <p:nvSpPr>
          <p:cNvPr id="12" name="Footer Placeholder 4">
            <a:extLst>
              <a:ext uri="{FF2B5EF4-FFF2-40B4-BE49-F238E27FC236}">
                <a16:creationId xmlns:a16="http://schemas.microsoft.com/office/drawing/2014/main" id="{91457AB2-C06F-4C8B-B324-087AB7E7A00D}"/>
              </a:ext>
            </a:extLst>
          </p:cNvPr>
          <p:cNvSpPr>
            <a:spLocks noGrp="1"/>
          </p:cNvSpPr>
          <p:nvPr>
            <p:ph type="ftr" sz="quarter" idx="11"/>
          </p:nvPr>
        </p:nvSpPr>
        <p:spPr>
          <a:xfrm>
            <a:off x="657665" y="9556608"/>
            <a:ext cx="3121008" cy="237071"/>
          </a:xfrm>
          <a:prstGeom prst="rect">
            <a:avLst/>
          </a:prstGeom>
        </p:spPr>
        <p:txBody>
          <a:bodyPr/>
          <a:lstStyle>
            <a:lvl1pPr>
              <a:defRPr sz="850">
                <a:latin typeface="Calibri Light" panose="020F0302020204030204" pitchFamily="34" charset="0"/>
                <a:cs typeface="Calibri Light" panose="020F0302020204030204" pitchFamily="34" charset="0"/>
                <a:sym typeface="Calibri Light" panose="020F0302020204030204" pitchFamily="34" charset="0"/>
              </a:defRPr>
            </a:lvl1pPr>
          </a:lstStyle>
          <a:p>
            <a:r>
              <a:rPr lang="en-GB"/>
              <a:t>Financial Sector Deepening Moçambique, Strategic Plan 2020-25</a:t>
            </a:r>
            <a:endParaRPr lang="en-GB" dirty="0"/>
          </a:p>
        </p:txBody>
      </p:sp>
    </p:spTree>
  </p:cSld>
  <p:clrMapOvr>
    <a:masterClrMapping/>
  </p:clrMapOvr>
  <p:extLst>
    <p:ext uri="{DCECCB84-F9BA-43D5-87BE-67443E8EF086}">
      <p15:sldGuideLst xmlns:p15="http://schemas.microsoft.com/office/powerpoint/2012/main">
        <p15:guide id="1" orient="horz" pos="990" userDrawn="1">
          <p15:clr>
            <a:srgbClr val="9FCC3B"/>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uthor, Contributors + Tex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F0BFE8B-FA1F-4537-8300-F52D9FB7F141}"/>
              </a:ext>
            </a:extLst>
          </p:cNvPr>
          <p:cNvGraphicFramePr>
            <a:graphicFrameLocks noChangeAspect="1"/>
          </p:cNvGraphicFramePr>
          <p:nvPr userDrawn="1">
            <p:custDataLst>
              <p:tags r:id="rId2"/>
            </p:custDataLst>
            <p:extLst>
              <p:ext uri="{D42A27DB-BD31-4B8C-83A1-F6EECF244321}">
                <p14:modId xmlns:p14="http://schemas.microsoft.com/office/powerpoint/2010/main" val="2718637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8698" name="think-cell Slide" r:id="rId5" imgW="592" imgH="595" progId="TCLayout.ActiveDocument.1">
                  <p:embed/>
                </p:oleObj>
              </mc:Choice>
              <mc:Fallback>
                <p:oleObj name="think-cell Slide" r:id="rId5" imgW="592" imgH="59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14C02933-C6BD-42A8-87E1-B6055BADA1E4}"/>
              </a:ext>
            </a:extLst>
          </p:cNvPr>
          <p:cNvSpPr/>
          <p:nvPr userDrawn="1">
            <p:custDataLst>
              <p:tags r:id="rId3"/>
            </p:custDataLst>
          </p:nvPr>
        </p:nvSpPr>
        <p:spPr>
          <a:xfrm>
            <a:off x="0" y="0"/>
            <a:ext cx="158750" cy="158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l"/>
            <a:endParaRPr lang="en-US" sz="1881" b="0" i="0" baseline="0" dirty="0">
              <a:latin typeface="Calibri Light" panose="020F0302020204030204" pitchFamily="34" charset="0"/>
              <a:ea typeface="+mj-ea"/>
              <a:cs typeface="Calibri Light" panose="020F0302020204030204" pitchFamily="34" charset="0"/>
              <a:sym typeface="Calibri Light" panose="020F0302020204030204" pitchFamily="34" charset="0"/>
            </a:endParaRPr>
          </a:p>
        </p:txBody>
      </p:sp>
      <p:sp>
        <p:nvSpPr>
          <p:cNvPr id="2" name="Title 1"/>
          <p:cNvSpPr>
            <a:spLocks noGrp="1"/>
          </p:cNvSpPr>
          <p:nvPr>
            <p:ph type="title"/>
          </p:nvPr>
        </p:nvSpPr>
        <p:spPr>
          <a:xfrm>
            <a:off x="2191172" y="694278"/>
            <a:ext cx="5218836" cy="609611"/>
          </a:xfrm>
        </p:spPr>
        <p:txBody>
          <a:bodyPr/>
          <a:lstStyle>
            <a:lvl1pPr>
              <a:defRPr>
                <a:latin typeface="Calibri Light" panose="020F0302020204030204" pitchFamily="34" charset="0"/>
                <a:cs typeface="Calibri Light" panose="020F0302020204030204" pitchFamily="34" charset="0"/>
                <a:sym typeface="Calibri Light" panose="020F0302020204030204" pitchFamily="34" charset="0"/>
              </a:defRPr>
            </a:lvl1pPr>
          </a:lstStyle>
          <a:p>
            <a:r>
              <a:rPr lang="en-US"/>
              <a:t>Click to edit Master title style</a:t>
            </a:r>
            <a:endParaRPr lang="en-US" dirty="0"/>
          </a:p>
        </p:txBody>
      </p:sp>
      <p:sp>
        <p:nvSpPr>
          <p:cNvPr id="4" name="Date Placeholder 3"/>
          <p:cNvSpPr>
            <a:spLocks noGrp="1"/>
          </p:cNvSpPr>
          <p:nvPr>
            <p:ph type="dt" sz="half" idx="10"/>
          </p:nvPr>
        </p:nvSpPr>
        <p:spPr>
          <a:xfrm>
            <a:off x="-1819642" y="9556608"/>
            <a:ext cx="814286" cy="237071"/>
          </a:xfrm>
          <a:prstGeom prst="rect">
            <a:avLst/>
          </a:prstGeom>
        </p:spPr>
        <p:txBody>
          <a:bodyPr/>
          <a:lstStyle>
            <a:lvl1pPr>
              <a:defRPr sz="855">
                <a:latin typeface="Calibri Light" panose="020F0302020204030204" pitchFamily="34" charset="0"/>
                <a:cs typeface="Calibri Light" panose="020F0302020204030204" pitchFamily="34" charset="0"/>
                <a:sym typeface="Calibri Light" panose="020F0302020204030204" pitchFamily="34" charset="0"/>
              </a:defRPr>
            </a:lvl1pPr>
          </a:lstStyle>
          <a:p>
            <a:fld id="{385C978E-8CB3-0E48-8774-14F679632CCB}" type="datetime1">
              <a:rPr lang="en-GB" smtClean="0"/>
              <a:pPr/>
              <a:t>17/03/2021</a:t>
            </a:fld>
            <a:endParaRPr lang="en-GB" dirty="0"/>
          </a:p>
        </p:txBody>
      </p:sp>
      <p:sp>
        <p:nvSpPr>
          <p:cNvPr id="6" name="Slide Number Placeholder 5"/>
          <p:cNvSpPr>
            <a:spLocks noGrp="1"/>
          </p:cNvSpPr>
          <p:nvPr>
            <p:ph type="sldNum" sz="quarter" idx="12"/>
          </p:nvPr>
        </p:nvSpPr>
        <p:spPr>
          <a:xfrm>
            <a:off x="360712" y="9556608"/>
            <a:ext cx="222078" cy="237071"/>
          </a:xfrm>
          <a:prstGeom prst="rect">
            <a:avLst/>
          </a:prstGeom>
        </p:spPr>
        <p:txBody>
          <a:bodyPr/>
          <a:lstStyle>
            <a:lvl1pPr>
              <a:defRPr sz="850">
                <a:latin typeface="Calibri Light" panose="020F0302020204030204" pitchFamily="34" charset="0"/>
                <a:cs typeface="Calibri Light" panose="020F0302020204030204" pitchFamily="34" charset="0"/>
                <a:sym typeface="Calibri Light" panose="020F0302020204030204" pitchFamily="34" charset="0"/>
              </a:defRPr>
            </a:lvl1pPr>
          </a:lstStyle>
          <a:p>
            <a:fld id="{B22E28CD-7D23-44D0-95D8-4FC36EC6909F}" type="slidenum">
              <a:rPr lang="en-GB" smtClean="0"/>
              <a:pPr/>
              <a:t>‹#›</a:t>
            </a:fld>
            <a:endParaRPr lang="en-GB" dirty="0"/>
          </a:p>
        </p:txBody>
      </p:sp>
      <p:sp>
        <p:nvSpPr>
          <p:cNvPr id="10" name="Text Placeholder 9"/>
          <p:cNvSpPr>
            <a:spLocks noGrp="1"/>
          </p:cNvSpPr>
          <p:nvPr>
            <p:ph type="body" sz="quarter" idx="13"/>
          </p:nvPr>
        </p:nvSpPr>
        <p:spPr>
          <a:xfrm>
            <a:off x="2191172" y="1524029"/>
            <a:ext cx="5218836" cy="7586266"/>
          </a:xfrm>
          <a:prstGeom prst="rect">
            <a:avLst/>
          </a:prstGeom>
        </p:spPr>
        <p:txBody>
          <a:bodyPr tIns="0"/>
          <a:lstStyle>
            <a:lvl1pPr>
              <a:defRPr>
                <a:latin typeface="Calibri Light" panose="020F0302020204030204" pitchFamily="34" charset="0"/>
                <a:cs typeface="Calibri Light" panose="020F0302020204030204" pitchFamily="34" charset="0"/>
                <a:sym typeface="Calibri Light" panose="020F0302020204030204" pitchFamily="34" charset="0"/>
              </a:defRPr>
            </a:lvl1pPr>
            <a:lvl2pPr>
              <a:defRPr>
                <a:latin typeface="Calibri Light" panose="020F0302020204030204" pitchFamily="34" charset="0"/>
                <a:cs typeface="Calibri Light" panose="020F0302020204030204" pitchFamily="34" charset="0"/>
                <a:sym typeface="Calibri Light" panose="020F0302020204030204" pitchFamily="34" charset="0"/>
              </a:defRPr>
            </a:lvl2pPr>
            <a:lvl3pPr>
              <a:defRPr>
                <a:latin typeface="Calibri Light" panose="020F0302020204030204" pitchFamily="34" charset="0"/>
                <a:cs typeface="Calibri Light" panose="020F0302020204030204" pitchFamily="34" charset="0"/>
                <a:sym typeface="Calibri Light" panose="020F0302020204030204" pitchFamily="34" charset="0"/>
              </a:defRPr>
            </a:lvl3pPr>
            <a:lvl4pPr>
              <a:defRPr>
                <a:latin typeface="Calibri Light" panose="020F0302020204030204" pitchFamily="34" charset="0"/>
                <a:cs typeface="Calibri Light" panose="020F0302020204030204" pitchFamily="34" charset="0"/>
                <a:sym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Picture Placeholder 21"/>
          <p:cNvSpPr>
            <a:spLocks noGrp="1"/>
          </p:cNvSpPr>
          <p:nvPr>
            <p:ph type="pic" sz="quarter" idx="14"/>
          </p:nvPr>
        </p:nvSpPr>
        <p:spPr>
          <a:xfrm>
            <a:off x="359031" y="768228"/>
            <a:ext cx="573701" cy="558360"/>
          </a:xfrm>
          <a:prstGeom prst="ellipse">
            <a:avLst/>
          </a:prstGeom>
          <a:noFill/>
        </p:spPr>
        <p:txBody>
          <a:bodyPr anchor="ctr" anchorCtr="0"/>
          <a:lstStyle>
            <a:lvl1pPr algn="ctr">
              <a:defRPr sz="684">
                <a:latin typeface="Calibri Light" panose="020F0302020204030204" pitchFamily="34" charset="0"/>
                <a:cs typeface="Calibri Light" panose="020F0302020204030204" pitchFamily="34" charset="0"/>
                <a:sym typeface="Calibri Light" panose="020F0302020204030204" pitchFamily="34" charset="0"/>
              </a:defRPr>
            </a:lvl1pPr>
          </a:lstStyle>
          <a:p>
            <a:r>
              <a:rPr lang="en-US" dirty="0"/>
              <a:t>Drag picture to placeholder or click icon to add</a:t>
            </a:r>
            <a:endParaRPr lang="en-GB" dirty="0"/>
          </a:p>
        </p:txBody>
      </p:sp>
      <p:sp>
        <p:nvSpPr>
          <p:cNvPr id="24" name="Text Placeholder 23"/>
          <p:cNvSpPr>
            <a:spLocks noGrp="1"/>
          </p:cNvSpPr>
          <p:nvPr>
            <p:ph type="body" sz="quarter" idx="15" hasCustomPrompt="1"/>
          </p:nvPr>
        </p:nvSpPr>
        <p:spPr>
          <a:xfrm>
            <a:off x="359025" y="1541378"/>
            <a:ext cx="1739612" cy="304806"/>
          </a:xfrm>
          <a:prstGeom prst="rect">
            <a:avLst/>
          </a:prstGeom>
        </p:spPr>
        <p:txBody>
          <a:bodyPr/>
          <a:lstStyle>
            <a:lvl1pPr>
              <a:spcAft>
                <a:spcPts val="171"/>
              </a:spcAft>
              <a:defRPr sz="770">
                <a:latin typeface="Calibri Light" panose="020F0302020204030204" pitchFamily="34" charset="0"/>
                <a:cs typeface="Calibri Light" panose="020F0302020204030204" pitchFamily="34" charset="0"/>
                <a:sym typeface="Calibri Light" panose="020F0302020204030204" pitchFamily="34" charset="0"/>
              </a:defRPr>
            </a:lvl1pPr>
          </a:lstStyle>
          <a:p>
            <a:pPr lvl="0"/>
            <a:r>
              <a:rPr lang="en-US" dirty="0"/>
              <a:t>Authors name</a:t>
            </a:r>
            <a:endParaRPr lang="en-GB" dirty="0"/>
          </a:p>
        </p:txBody>
      </p:sp>
      <p:sp>
        <p:nvSpPr>
          <p:cNvPr id="25" name="Text Placeholder 23"/>
          <p:cNvSpPr>
            <a:spLocks noGrp="1"/>
          </p:cNvSpPr>
          <p:nvPr>
            <p:ph type="body" sz="quarter" idx="16" hasCustomPrompt="1"/>
          </p:nvPr>
        </p:nvSpPr>
        <p:spPr>
          <a:xfrm>
            <a:off x="359361" y="1867665"/>
            <a:ext cx="1739612" cy="169336"/>
          </a:xfrm>
          <a:prstGeom prst="rect">
            <a:avLst/>
          </a:prstGeom>
        </p:spPr>
        <p:txBody>
          <a:bodyPr/>
          <a:lstStyle>
            <a:lvl1pPr>
              <a:spcAft>
                <a:spcPts val="171"/>
              </a:spcAft>
              <a:defRPr sz="770">
                <a:latin typeface="Calibri Light" panose="020F0302020204030204" pitchFamily="34" charset="0"/>
                <a:cs typeface="Calibri Light" panose="020F0302020204030204" pitchFamily="34" charset="0"/>
                <a:sym typeface="Calibri Light" panose="020F0302020204030204" pitchFamily="34" charset="0"/>
              </a:defRPr>
            </a:lvl1pPr>
          </a:lstStyle>
          <a:p>
            <a:pPr lvl="0"/>
            <a:r>
              <a:rPr lang="en-US" dirty="0"/>
              <a:t>Job title</a:t>
            </a:r>
            <a:endParaRPr lang="en-GB" dirty="0"/>
          </a:p>
        </p:txBody>
      </p:sp>
      <p:sp>
        <p:nvSpPr>
          <p:cNvPr id="31" name="Text Placeholder 23"/>
          <p:cNvSpPr>
            <a:spLocks noGrp="1"/>
          </p:cNvSpPr>
          <p:nvPr>
            <p:ph type="body" sz="quarter" idx="17" hasCustomPrompt="1"/>
          </p:nvPr>
        </p:nvSpPr>
        <p:spPr>
          <a:xfrm>
            <a:off x="359361" y="2353775"/>
            <a:ext cx="1739612" cy="169336"/>
          </a:xfrm>
          <a:prstGeom prst="rect">
            <a:avLst/>
          </a:prstGeom>
        </p:spPr>
        <p:txBody>
          <a:bodyPr/>
          <a:lstStyle>
            <a:lvl1pPr>
              <a:spcAft>
                <a:spcPts val="171"/>
              </a:spcAft>
              <a:defRPr sz="770">
                <a:solidFill>
                  <a:srgbClr val="747480"/>
                </a:solidFill>
                <a:latin typeface="Calibri Light" panose="020F0302020204030204" pitchFamily="34" charset="0"/>
                <a:cs typeface="Calibri Light" panose="020F0302020204030204" pitchFamily="34" charset="0"/>
                <a:sym typeface="Calibri Light" panose="020F0302020204030204" pitchFamily="34" charset="0"/>
              </a:defRPr>
            </a:lvl1pPr>
          </a:lstStyle>
          <a:p>
            <a:r>
              <a:rPr lang="en-GB" dirty="0">
                <a:latin typeface="+mn-lt"/>
              </a:rPr>
              <a:t>Contributors</a:t>
            </a:r>
          </a:p>
        </p:txBody>
      </p:sp>
      <p:sp>
        <p:nvSpPr>
          <p:cNvPr id="19" name="Text Placeholder 23"/>
          <p:cNvSpPr>
            <a:spLocks noGrp="1"/>
          </p:cNvSpPr>
          <p:nvPr>
            <p:ph type="body" sz="quarter" idx="20" hasCustomPrompt="1"/>
          </p:nvPr>
        </p:nvSpPr>
        <p:spPr>
          <a:xfrm>
            <a:off x="359025" y="2593077"/>
            <a:ext cx="1739612" cy="1185355"/>
          </a:xfrm>
          <a:prstGeom prst="rect">
            <a:avLst/>
          </a:prstGeom>
        </p:spPr>
        <p:txBody>
          <a:bodyPr/>
          <a:lstStyle>
            <a:lvl1pPr>
              <a:lnSpc>
                <a:spcPct val="110000"/>
              </a:lnSpc>
              <a:spcAft>
                <a:spcPts val="0"/>
              </a:spcAft>
              <a:defRPr sz="770">
                <a:latin typeface="Calibri Light" panose="020F0302020204030204" pitchFamily="34" charset="0"/>
                <a:cs typeface="Calibri Light" panose="020F0302020204030204" pitchFamily="34" charset="0"/>
                <a:sym typeface="Calibri Light" panose="020F0302020204030204" pitchFamily="34" charset="0"/>
              </a:defRPr>
            </a:lvl1pPr>
          </a:lstStyle>
          <a:p>
            <a:pPr lvl="0"/>
            <a:r>
              <a:rPr lang="en-US" dirty="0"/>
              <a:t>Contact</a:t>
            </a:r>
            <a:endParaRPr lang="en-GB" dirty="0"/>
          </a:p>
        </p:txBody>
      </p:sp>
      <p:cxnSp>
        <p:nvCxnSpPr>
          <p:cNvPr id="12" name="Straight Connector 11"/>
          <p:cNvCxnSpPr/>
          <p:nvPr userDrawn="1"/>
        </p:nvCxnSpPr>
        <p:spPr>
          <a:xfrm>
            <a:off x="359030" y="2177377"/>
            <a:ext cx="1554547" cy="0"/>
          </a:xfrm>
          <a:prstGeom prst="line">
            <a:avLst/>
          </a:prstGeom>
          <a:ln>
            <a:solidFill>
              <a:srgbClr val="C4C4CD"/>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5EDE4072-8830-46A4-9D68-569FEC5B84AA}"/>
              </a:ext>
            </a:extLst>
          </p:cNvPr>
          <p:cNvSpPr>
            <a:spLocks noGrp="1"/>
          </p:cNvSpPr>
          <p:nvPr>
            <p:ph type="ftr" sz="quarter" idx="11"/>
          </p:nvPr>
        </p:nvSpPr>
        <p:spPr>
          <a:xfrm>
            <a:off x="657665" y="9556608"/>
            <a:ext cx="3121008" cy="237071"/>
          </a:xfrm>
          <a:prstGeom prst="rect">
            <a:avLst/>
          </a:prstGeom>
        </p:spPr>
        <p:txBody>
          <a:bodyPr/>
          <a:lstStyle>
            <a:lvl1pPr>
              <a:defRPr sz="850">
                <a:latin typeface="Calibri Light" panose="020F0302020204030204" pitchFamily="34" charset="0"/>
                <a:cs typeface="Calibri Light" panose="020F0302020204030204" pitchFamily="34" charset="0"/>
                <a:sym typeface="Calibri Light" panose="020F0302020204030204" pitchFamily="34" charset="0"/>
              </a:defRPr>
            </a:lvl1pPr>
          </a:lstStyle>
          <a:p>
            <a:r>
              <a:rPr lang="en-GB"/>
              <a:t>Financial Sector Deepening Moçambique, Strategic Plan 2020-25</a:t>
            </a:r>
            <a:endParaRPr lang="en-GB" dirty="0"/>
          </a:p>
        </p:txBody>
      </p:sp>
    </p:spTree>
  </p:cSld>
  <p:clrMapOvr>
    <a:masterClrMapping/>
  </p:clrMapOvr>
  <p:extLst>
    <p:ext uri="{DCECCB84-F9BA-43D5-87BE-67443E8EF086}">
      <p15:sldGuideLst xmlns:p15="http://schemas.microsoft.com/office/powerpoint/2012/main">
        <p15:guide id="1" orient="horz" pos="990" userDrawn="1">
          <p15:clr>
            <a:srgbClr val="9FCC3B"/>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4B8AF7F-1E1D-479E-880B-C5A1AFB1123F}"/>
              </a:ext>
            </a:extLst>
          </p:cNvPr>
          <p:cNvGraphicFramePr>
            <a:graphicFrameLocks noChangeAspect="1"/>
          </p:cNvGraphicFramePr>
          <p:nvPr userDrawn="1">
            <p:custDataLst>
              <p:tags r:id="rId2"/>
            </p:custDataLst>
            <p:extLst>
              <p:ext uri="{D42A27DB-BD31-4B8C-83A1-F6EECF244321}">
                <p14:modId xmlns:p14="http://schemas.microsoft.com/office/powerpoint/2010/main" val="14868025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9722" name="think-cell Slide" r:id="rId4" imgW="592" imgH="595" progId="TCLayout.ActiveDocument.1">
                  <p:embed/>
                </p:oleObj>
              </mc:Choice>
              <mc:Fallback>
                <p:oleObj name="think-cell Slide" r:id="rId4" imgW="592" imgH="59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Date Placeholder 2"/>
          <p:cNvSpPr>
            <a:spLocks noGrp="1"/>
          </p:cNvSpPr>
          <p:nvPr>
            <p:ph type="dt" sz="half" idx="10"/>
          </p:nvPr>
        </p:nvSpPr>
        <p:spPr>
          <a:xfrm>
            <a:off x="-1819642" y="9556608"/>
            <a:ext cx="814286" cy="237071"/>
          </a:xfrm>
          <a:prstGeom prst="rect">
            <a:avLst/>
          </a:prstGeom>
        </p:spPr>
        <p:txBody>
          <a:bodyPr/>
          <a:lstStyle>
            <a:lvl1pPr>
              <a:defRPr>
                <a:latin typeface="Calibri Light" panose="020F0302020204030204" pitchFamily="34" charset="0"/>
                <a:cs typeface="Calibri Light" panose="020F0302020204030204" pitchFamily="34" charset="0"/>
                <a:sym typeface="Calibri Light" panose="020F0302020204030204" pitchFamily="34" charset="0"/>
              </a:defRPr>
            </a:lvl1pPr>
          </a:lstStyle>
          <a:p>
            <a:fld id="{A57A7A19-EF11-7C4E-B2F1-E4152F6517C4}" type="datetime1">
              <a:rPr lang="en-GB" smtClean="0"/>
              <a:pPr/>
              <a:t>17/03/2021</a:t>
            </a:fld>
            <a:endParaRPr lang="en-GB" dirty="0"/>
          </a:p>
        </p:txBody>
      </p:sp>
      <p:sp>
        <p:nvSpPr>
          <p:cNvPr id="5" name="Slide Number Placeholder 4"/>
          <p:cNvSpPr>
            <a:spLocks noGrp="1"/>
          </p:cNvSpPr>
          <p:nvPr>
            <p:ph type="sldNum" sz="quarter" idx="12"/>
          </p:nvPr>
        </p:nvSpPr>
        <p:spPr>
          <a:xfrm>
            <a:off x="360712" y="9556608"/>
            <a:ext cx="144000" cy="237071"/>
          </a:xfrm>
          <a:prstGeom prst="rect">
            <a:avLst/>
          </a:prstGeom>
        </p:spPr>
        <p:txBody>
          <a:bodyPr/>
          <a:lstStyle>
            <a:lvl1pPr>
              <a:defRPr>
                <a:latin typeface="Calibri Light" panose="020F0302020204030204" pitchFamily="34" charset="0"/>
                <a:cs typeface="Calibri Light" panose="020F0302020204030204" pitchFamily="34" charset="0"/>
                <a:sym typeface="Calibri Light" panose="020F0302020204030204" pitchFamily="34" charset="0"/>
              </a:defRPr>
            </a:lvl1pPr>
          </a:lstStyle>
          <a:p>
            <a:fld id="{B22E28CD-7D23-44D0-95D8-4FC36EC6909F}" type="slidenum">
              <a:rPr lang="en-GB" smtClean="0"/>
              <a:pPr/>
              <a:t>‹#›</a:t>
            </a:fld>
            <a:endParaRPr lang="en-GB" dirty="0"/>
          </a:p>
        </p:txBody>
      </p:sp>
      <p:sp>
        <p:nvSpPr>
          <p:cNvPr id="6" name="Footer Placeholder 4">
            <a:extLst>
              <a:ext uri="{FF2B5EF4-FFF2-40B4-BE49-F238E27FC236}">
                <a16:creationId xmlns:a16="http://schemas.microsoft.com/office/drawing/2014/main" id="{8BBDDD32-56B6-4565-85AC-A42DB9580BD6}"/>
              </a:ext>
            </a:extLst>
          </p:cNvPr>
          <p:cNvSpPr>
            <a:spLocks noGrp="1"/>
          </p:cNvSpPr>
          <p:nvPr>
            <p:ph type="ftr" sz="quarter" idx="11"/>
          </p:nvPr>
        </p:nvSpPr>
        <p:spPr>
          <a:xfrm>
            <a:off x="657665" y="9556608"/>
            <a:ext cx="3121008" cy="237071"/>
          </a:xfrm>
          <a:prstGeom prst="rect">
            <a:avLst/>
          </a:prstGeom>
        </p:spPr>
        <p:txBody>
          <a:bodyPr/>
          <a:lstStyle>
            <a:lvl1pPr>
              <a:defRPr sz="850">
                <a:latin typeface="Calibri Light" panose="020F0302020204030204" pitchFamily="34" charset="0"/>
                <a:cs typeface="Calibri Light" panose="020F0302020204030204" pitchFamily="34" charset="0"/>
                <a:sym typeface="Calibri Light" panose="020F0302020204030204" pitchFamily="34" charset="0"/>
              </a:defRPr>
            </a:lvl1pPr>
          </a:lstStyle>
          <a:p>
            <a:r>
              <a:rPr lang="en-GB"/>
              <a:t>Financial Sector Deepening Moçambique, Strategic Plan 2020-25</a:t>
            </a:r>
            <a:endParaRPr lang="en-GB" dirty="0"/>
          </a:p>
        </p:txBody>
      </p:sp>
      <p:sp>
        <p:nvSpPr>
          <p:cNvPr id="8" name="Rectangle 240">
            <a:extLst>
              <a:ext uri="{FF2B5EF4-FFF2-40B4-BE49-F238E27FC236}">
                <a16:creationId xmlns:a16="http://schemas.microsoft.com/office/drawing/2014/main" id="{08302C2B-00D4-40BF-8BDD-9589723C4833}"/>
              </a:ext>
            </a:extLst>
          </p:cNvPr>
          <p:cNvSpPr/>
          <p:nvPr userDrawn="1"/>
        </p:nvSpPr>
        <p:spPr>
          <a:xfrm>
            <a:off x="361355" y="508009"/>
            <a:ext cx="2500043" cy="1163075"/>
          </a:xfrm>
          <a:prstGeom prst="rect">
            <a:avLst/>
          </a:prstGeom>
        </p:spPr>
        <p:txBody>
          <a:bodyPr wrap="none" lIns="0" tIns="0" rIns="0" bIns="0">
            <a:spAutoFit/>
          </a:bodyPr>
          <a:lstStyle/>
          <a:p>
            <a:pPr lvl="0"/>
            <a:r>
              <a:rPr lang="en-US" sz="1600" dirty="0">
                <a:latin typeface="Calibri Light" panose="020F0302020204030204" pitchFamily="34" charset="0"/>
                <a:cs typeface="Calibri Light" panose="020F0302020204030204" pitchFamily="34" charset="0"/>
                <a:sym typeface="Calibri Light" panose="020F0302020204030204" pitchFamily="34" charset="0"/>
              </a:rPr>
              <a:t>Click to edit Master text styles</a:t>
            </a:r>
          </a:p>
          <a:p>
            <a:pPr lvl="1"/>
            <a:r>
              <a:rPr lang="en-US" sz="1600" dirty="0">
                <a:latin typeface="Calibri Light" panose="020F0302020204030204" pitchFamily="34" charset="0"/>
                <a:cs typeface="Calibri Light" panose="020F0302020204030204" pitchFamily="34" charset="0"/>
                <a:sym typeface="Calibri Light" panose="020F0302020204030204" pitchFamily="34" charset="0"/>
              </a:rPr>
              <a:t>Second level</a:t>
            </a:r>
          </a:p>
          <a:p>
            <a:pPr lvl="2"/>
            <a:r>
              <a:rPr lang="en-US" sz="1600" dirty="0">
                <a:latin typeface="Calibri Light" panose="020F0302020204030204" pitchFamily="34" charset="0"/>
                <a:cs typeface="Calibri Light" panose="020F0302020204030204" pitchFamily="34" charset="0"/>
                <a:sym typeface="Calibri Light" panose="020F0302020204030204" pitchFamily="34" charset="0"/>
              </a:rPr>
              <a:t>Third level</a:t>
            </a:r>
          </a:p>
          <a:p>
            <a:pPr lvl="3"/>
            <a:r>
              <a:rPr lang="en-US" sz="1600" dirty="0">
                <a:latin typeface="Calibri Light" panose="020F0302020204030204" pitchFamily="34" charset="0"/>
                <a:cs typeface="Calibri Light" panose="020F0302020204030204" pitchFamily="34" charset="0"/>
                <a:sym typeface="Calibri Light" panose="020F0302020204030204" pitchFamily="34" charset="0"/>
              </a:rPr>
              <a:t>Fourth level</a:t>
            </a:r>
          </a:p>
          <a:p>
            <a:pPr marL="0">
              <a:lnSpc>
                <a:spcPts val="1500"/>
              </a:lnSpc>
            </a:pPr>
            <a:endParaRPr lang="en-US" sz="1100" b="0" i="0" spc="0" baseline="0" dirty="0">
              <a:solidFill>
                <a:srgbClr val="0D334A"/>
              </a:solidFill>
              <a:latin typeface="EYInterstate Light" panose="02000506000000020004" pitchFamily="2" charset="0"/>
            </a:endParaRPr>
          </a:p>
        </p:txBody>
      </p:sp>
      <p:sp>
        <p:nvSpPr>
          <p:cNvPr id="10" name="Rectangle 240">
            <a:extLst>
              <a:ext uri="{FF2B5EF4-FFF2-40B4-BE49-F238E27FC236}">
                <a16:creationId xmlns:a16="http://schemas.microsoft.com/office/drawing/2014/main" id="{00063398-E9CC-49C4-9C86-2AA2D371F860}"/>
              </a:ext>
            </a:extLst>
          </p:cNvPr>
          <p:cNvSpPr/>
          <p:nvPr userDrawn="1"/>
        </p:nvSpPr>
        <p:spPr>
          <a:xfrm>
            <a:off x="3987590" y="508009"/>
            <a:ext cx="3420000" cy="1161472"/>
          </a:xfrm>
          <a:prstGeom prst="rect">
            <a:avLst/>
          </a:prstGeom>
        </p:spPr>
        <p:txBody>
          <a:bodyPr wrap="square" lIns="0" tIns="0" rIns="0" bIns="0">
            <a:spAutoFit/>
          </a:bodyPr>
          <a:lstStyle/>
          <a:p>
            <a:pPr lvl="0"/>
            <a:r>
              <a:rPr lang="en-US" sz="1600" dirty="0">
                <a:latin typeface="Calibri Light" panose="020F0302020204030204" pitchFamily="34" charset="0"/>
                <a:cs typeface="Calibri Light" panose="020F0302020204030204" pitchFamily="34" charset="0"/>
                <a:sym typeface="Calibri Light" panose="020F0302020204030204" pitchFamily="34" charset="0"/>
              </a:rPr>
              <a:t>Click to edit Master text styles</a:t>
            </a:r>
          </a:p>
          <a:p>
            <a:pPr lvl="1"/>
            <a:r>
              <a:rPr lang="en-US" sz="1600" dirty="0">
                <a:latin typeface="Calibri Light" panose="020F0302020204030204" pitchFamily="34" charset="0"/>
                <a:cs typeface="Calibri Light" panose="020F0302020204030204" pitchFamily="34" charset="0"/>
                <a:sym typeface="Calibri Light" panose="020F0302020204030204" pitchFamily="34" charset="0"/>
              </a:rPr>
              <a:t>Second level</a:t>
            </a:r>
          </a:p>
          <a:p>
            <a:pPr lvl="2"/>
            <a:r>
              <a:rPr lang="en-US" sz="1600" dirty="0">
                <a:latin typeface="Calibri Light" panose="020F0302020204030204" pitchFamily="34" charset="0"/>
                <a:cs typeface="Calibri Light" panose="020F0302020204030204" pitchFamily="34" charset="0"/>
                <a:sym typeface="Calibri Light" panose="020F0302020204030204" pitchFamily="34" charset="0"/>
              </a:rPr>
              <a:t>Third level</a:t>
            </a:r>
          </a:p>
          <a:p>
            <a:pPr lvl="3"/>
            <a:r>
              <a:rPr lang="en-US" sz="1600" dirty="0">
                <a:latin typeface="Calibri Light" panose="020F0302020204030204" pitchFamily="34" charset="0"/>
                <a:cs typeface="Calibri Light" panose="020F0302020204030204" pitchFamily="34" charset="0"/>
                <a:sym typeface="Calibri Light" panose="020F0302020204030204" pitchFamily="34" charset="0"/>
              </a:rPr>
              <a:t>Fourth level</a:t>
            </a:r>
          </a:p>
          <a:p>
            <a:pPr marL="0">
              <a:lnSpc>
                <a:spcPts val="1500"/>
              </a:lnSpc>
            </a:pPr>
            <a:endParaRPr lang="en-US" sz="1100" b="0" i="0" spc="0" baseline="0" dirty="0">
              <a:solidFill>
                <a:srgbClr val="0D334A"/>
              </a:solidFill>
              <a:latin typeface="EYInterstate Light" panose="02000506000000020004" pitchFamily="2" charset="0"/>
            </a:endParaRPr>
          </a:p>
        </p:txBody>
      </p:sp>
    </p:spTree>
    <p:extLst>
      <p:ext uri="{BB962C8B-B14F-4D97-AF65-F5344CB8AC3E}">
        <p14:creationId xmlns:p14="http://schemas.microsoft.com/office/powerpoint/2010/main" val="895947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Footnot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22FF8F8-1553-4CC5-AEE9-34ED42A57524}"/>
              </a:ext>
            </a:extLst>
          </p:cNvPr>
          <p:cNvGraphicFramePr>
            <a:graphicFrameLocks noChangeAspect="1"/>
          </p:cNvGraphicFramePr>
          <p:nvPr userDrawn="1">
            <p:custDataLst>
              <p:tags r:id="rId2"/>
            </p:custDataLst>
            <p:extLst>
              <p:ext uri="{D42A27DB-BD31-4B8C-83A1-F6EECF244321}">
                <p14:modId xmlns:p14="http://schemas.microsoft.com/office/powerpoint/2010/main" val="6030625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0746" name="think-cell Slide" r:id="rId4" imgW="592" imgH="595" progId="TCLayout.ActiveDocument.1">
                  <p:embed/>
                </p:oleObj>
              </mc:Choice>
              <mc:Fallback>
                <p:oleObj name="think-cell Slide" r:id="rId4" imgW="592" imgH="59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Date Placeholder 2"/>
          <p:cNvSpPr>
            <a:spLocks noGrp="1"/>
          </p:cNvSpPr>
          <p:nvPr>
            <p:ph type="dt" sz="half" idx="10"/>
          </p:nvPr>
        </p:nvSpPr>
        <p:spPr>
          <a:xfrm>
            <a:off x="-1819642" y="9556608"/>
            <a:ext cx="814286" cy="237071"/>
          </a:xfrm>
          <a:prstGeom prst="rect">
            <a:avLst/>
          </a:prstGeom>
        </p:spPr>
        <p:txBody>
          <a:bodyPr/>
          <a:lstStyle>
            <a:lvl1pPr>
              <a:defRPr>
                <a:latin typeface="Calibri Light" panose="020F0302020204030204" pitchFamily="34" charset="0"/>
                <a:cs typeface="Calibri Light" panose="020F0302020204030204" pitchFamily="34" charset="0"/>
                <a:sym typeface="Calibri Light" panose="020F0302020204030204" pitchFamily="34" charset="0"/>
              </a:defRPr>
            </a:lvl1pPr>
          </a:lstStyle>
          <a:p>
            <a:fld id="{A57A7A19-EF11-7C4E-B2F1-E4152F6517C4}" type="datetime1">
              <a:rPr lang="en-GB" smtClean="0"/>
              <a:pPr/>
              <a:t>17/03/2021</a:t>
            </a:fld>
            <a:endParaRPr lang="en-GB" dirty="0"/>
          </a:p>
        </p:txBody>
      </p:sp>
      <p:sp>
        <p:nvSpPr>
          <p:cNvPr id="5" name="Slide Number Placeholder 4"/>
          <p:cNvSpPr>
            <a:spLocks noGrp="1"/>
          </p:cNvSpPr>
          <p:nvPr>
            <p:ph type="sldNum" sz="quarter" idx="12"/>
          </p:nvPr>
        </p:nvSpPr>
        <p:spPr>
          <a:xfrm>
            <a:off x="360712" y="9556608"/>
            <a:ext cx="144000" cy="237071"/>
          </a:xfrm>
          <a:prstGeom prst="rect">
            <a:avLst/>
          </a:prstGeom>
        </p:spPr>
        <p:txBody>
          <a:bodyPr/>
          <a:lstStyle>
            <a:lvl1pPr>
              <a:defRPr>
                <a:latin typeface="Calibri Light" panose="020F0302020204030204" pitchFamily="34" charset="0"/>
                <a:cs typeface="Calibri Light" panose="020F0302020204030204" pitchFamily="34" charset="0"/>
                <a:sym typeface="Calibri Light" panose="020F0302020204030204" pitchFamily="34" charset="0"/>
              </a:defRPr>
            </a:lvl1pPr>
          </a:lstStyle>
          <a:p>
            <a:fld id="{B22E28CD-7D23-44D0-95D8-4FC36EC6909F}" type="slidenum">
              <a:rPr lang="en-GB" smtClean="0"/>
              <a:pPr/>
              <a:t>‹#›</a:t>
            </a:fld>
            <a:endParaRPr lang="en-GB" dirty="0"/>
          </a:p>
        </p:txBody>
      </p:sp>
      <p:sp>
        <p:nvSpPr>
          <p:cNvPr id="7" name="Text Placeholder 6"/>
          <p:cNvSpPr>
            <a:spLocks noGrp="1"/>
          </p:cNvSpPr>
          <p:nvPr>
            <p:ph type="body" sz="quarter" idx="13"/>
          </p:nvPr>
        </p:nvSpPr>
        <p:spPr>
          <a:xfrm>
            <a:off x="2191172" y="508009"/>
            <a:ext cx="5218836" cy="7906524"/>
          </a:xfrm>
          <a:prstGeom prst="rect">
            <a:avLst/>
          </a:prstGeom>
        </p:spPr>
        <p:txBody>
          <a:bodyPr/>
          <a:lstStyle>
            <a:lvl1pPr>
              <a:defRPr>
                <a:latin typeface="Calibri Light" panose="020F0302020204030204" pitchFamily="34" charset="0"/>
                <a:cs typeface="Calibri Light" panose="020F0302020204030204" pitchFamily="34" charset="0"/>
                <a:sym typeface="Calibri Light" panose="020F0302020204030204" pitchFamily="34" charset="0"/>
              </a:defRPr>
            </a:lvl1pPr>
            <a:lvl2pPr>
              <a:defRPr>
                <a:latin typeface="Calibri Light" panose="020F0302020204030204" pitchFamily="34" charset="0"/>
                <a:cs typeface="Calibri Light" panose="020F0302020204030204" pitchFamily="34" charset="0"/>
                <a:sym typeface="Calibri Light" panose="020F0302020204030204" pitchFamily="34" charset="0"/>
              </a:defRPr>
            </a:lvl2pPr>
            <a:lvl3pPr>
              <a:defRPr>
                <a:latin typeface="Calibri Light" panose="020F0302020204030204" pitchFamily="34" charset="0"/>
                <a:cs typeface="Calibri Light" panose="020F0302020204030204" pitchFamily="34" charset="0"/>
                <a:sym typeface="Calibri Light" panose="020F0302020204030204" pitchFamily="34" charset="0"/>
              </a:defRPr>
            </a:lvl3pPr>
            <a:lvl4pPr>
              <a:defRPr>
                <a:latin typeface="Calibri Light" panose="020F0302020204030204" pitchFamily="34" charset="0"/>
                <a:cs typeface="Calibri Light" panose="020F0302020204030204" pitchFamily="34" charset="0"/>
                <a:sym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8" name="Straight Connector 7">
            <a:extLst>
              <a:ext uri="{FF2B5EF4-FFF2-40B4-BE49-F238E27FC236}">
                <a16:creationId xmlns:a16="http://schemas.microsoft.com/office/drawing/2014/main" id="{53197753-D75C-AA4A-913D-A8E2102F8C70}"/>
              </a:ext>
            </a:extLst>
          </p:cNvPr>
          <p:cNvCxnSpPr/>
          <p:nvPr userDrawn="1"/>
        </p:nvCxnSpPr>
        <p:spPr>
          <a:xfrm>
            <a:off x="2193641" y="8651603"/>
            <a:ext cx="5120122" cy="0"/>
          </a:xfrm>
          <a:prstGeom prst="line">
            <a:avLst/>
          </a:prstGeom>
          <a:ln w="6350">
            <a:solidFill>
              <a:srgbClr val="C4C4CD"/>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F7883C5B-8BDD-DC45-8CC7-A82C47E1779F}"/>
              </a:ext>
            </a:extLst>
          </p:cNvPr>
          <p:cNvSpPr>
            <a:spLocks noGrp="1"/>
          </p:cNvSpPr>
          <p:nvPr>
            <p:ph type="body" sz="quarter" idx="14" hasCustomPrompt="1"/>
          </p:nvPr>
        </p:nvSpPr>
        <p:spPr>
          <a:xfrm>
            <a:off x="2193641" y="8811721"/>
            <a:ext cx="5120122" cy="574980"/>
          </a:xfrm>
        </p:spPr>
        <p:txBody>
          <a:bodyPr/>
          <a:lstStyle>
            <a:lvl1pPr>
              <a:defRPr sz="770">
                <a:solidFill>
                  <a:srgbClr val="747480"/>
                </a:solidFill>
                <a:latin typeface="Calibri Light" panose="020F0302020204030204" pitchFamily="34" charset="0"/>
                <a:cs typeface="Calibri Light" panose="020F0302020204030204" pitchFamily="34" charset="0"/>
                <a:sym typeface="Calibri Light" panose="020F0302020204030204" pitchFamily="34" charset="0"/>
              </a:defRPr>
            </a:lvl1pPr>
          </a:lstStyle>
          <a:p>
            <a:pPr lvl="0"/>
            <a:r>
              <a:rPr lang="en-US" dirty="0"/>
              <a:t>Footnotes, EY interstate Light 9pt -</a:t>
            </a:r>
          </a:p>
        </p:txBody>
      </p:sp>
      <p:sp>
        <p:nvSpPr>
          <p:cNvPr id="10" name="Footer Placeholder 4">
            <a:extLst>
              <a:ext uri="{FF2B5EF4-FFF2-40B4-BE49-F238E27FC236}">
                <a16:creationId xmlns:a16="http://schemas.microsoft.com/office/drawing/2014/main" id="{BE7A5DD8-B2EC-4F13-8AE5-E3EFB00379D1}"/>
              </a:ext>
            </a:extLst>
          </p:cNvPr>
          <p:cNvSpPr>
            <a:spLocks noGrp="1"/>
          </p:cNvSpPr>
          <p:nvPr>
            <p:ph type="ftr" sz="quarter" idx="11"/>
          </p:nvPr>
        </p:nvSpPr>
        <p:spPr>
          <a:xfrm>
            <a:off x="657665" y="9556608"/>
            <a:ext cx="3121008" cy="237071"/>
          </a:xfrm>
          <a:prstGeom prst="rect">
            <a:avLst/>
          </a:prstGeom>
        </p:spPr>
        <p:txBody>
          <a:bodyPr/>
          <a:lstStyle>
            <a:lvl1pPr>
              <a:defRPr sz="850">
                <a:latin typeface="Calibri Light" panose="020F0302020204030204" pitchFamily="34" charset="0"/>
                <a:cs typeface="Calibri Light" panose="020F0302020204030204" pitchFamily="34" charset="0"/>
                <a:sym typeface="Calibri Light" panose="020F0302020204030204" pitchFamily="34" charset="0"/>
              </a:defRPr>
            </a:lvl1pPr>
          </a:lstStyle>
          <a:p>
            <a:r>
              <a:rPr lang="en-GB"/>
              <a:t>Financial Sector Deepening Moçambique, Strategic Plan 2020-25</a:t>
            </a:r>
            <a:endParaRPr lang="en-GB" dirty="0"/>
          </a:p>
        </p:txBody>
      </p:sp>
    </p:spTree>
    <p:extLst>
      <p:ext uri="{BB962C8B-B14F-4D97-AF65-F5344CB8AC3E}">
        <p14:creationId xmlns:p14="http://schemas.microsoft.com/office/powerpoint/2010/main" val="1703934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ext and Numbered Lists">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05860ED-DADA-4B52-B7C0-E04B36139742}"/>
              </a:ext>
            </a:extLst>
          </p:cNvPr>
          <p:cNvGraphicFramePr>
            <a:graphicFrameLocks noChangeAspect="1"/>
          </p:cNvGraphicFramePr>
          <p:nvPr userDrawn="1">
            <p:custDataLst>
              <p:tags r:id="rId2"/>
            </p:custDataLst>
            <p:extLst>
              <p:ext uri="{D42A27DB-BD31-4B8C-83A1-F6EECF244321}">
                <p14:modId xmlns:p14="http://schemas.microsoft.com/office/powerpoint/2010/main" val="27989420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1770" name="think-cell Slide" r:id="rId4" imgW="592" imgH="595" progId="TCLayout.ActiveDocument.1">
                  <p:embed/>
                </p:oleObj>
              </mc:Choice>
              <mc:Fallback>
                <p:oleObj name="think-cell Slide" r:id="rId4" imgW="592" imgH="59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ext Placeholder 6">
            <a:extLst>
              <a:ext uri="{FF2B5EF4-FFF2-40B4-BE49-F238E27FC236}">
                <a16:creationId xmlns:a16="http://schemas.microsoft.com/office/drawing/2014/main" id="{B99241BA-C4C9-0F45-8697-45D13965DB28}"/>
              </a:ext>
            </a:extLst>
          </p:cNvPr>
          <p:cNvSpPr>
            <a:spLocks noGrp="1"/>
          </p:cNvSpPr>
          <p:nvPr>
            <p:ph type="body" sz="quarter" idx="14"/>
          </p:nvPr>
        </p:nvSpPr>
        <p:spPr>
          <a:xfrm>
            <a:off x="2185904" y="1797690"/>
            <a:ext cx="5222525" cy="3230764"/>
          </a:xfrm>
          <a:prstGeom prst="rect">
            <a:avLst/>
          </a:prstGeom>
        </p:spPr>
        <p:txBody>
          <a:bodyPr/>
          <a:lstStyle>
            <a:lvl1pPr>
              <a:defRPr>
                <a:latin typeface="Calibri Light" panose="020F0302020204030204" pitchFamily="34" charset="0"/>
                <a:cs typeface="Calibri Light" panose="020F0302020204030204" pitchFamily="34" charset="0"/>
                <a:sym typeface="Calibri Light" panose="020F0302020204030204" pitchFamily="34" charset="0"/>
              </a:defRPr>
            </a:lvl1pPr>
            <a:lvl2pPr>
              <a:defRPr>
                <a:latin typeface="Calibri Light" panose="020F0302020204030204" pitchFamily="34" charset="0"/>
                <a:cs typeface="Calibri Light" panose="020F0302020204030204" pitchFamily="34" charset="0"/>
                <a:sym typeface="Calibri Light" panose="020F0302020204030204" pitchFamily="34" charset="0"/>
              </a:defRPr>
            </a:lvl2pPr>
            <a:lvl3pPr>
              <a:defRPr>
                <a:latin typeface="Calibri Light" panose="020F0302020204030204" pitchFamily="34" charset="0"/>
                <a:cs typeface="Calibri Light" panose="020F0302020204030204" pitchFamily="34" charset="0"/>
                <a:sym typeface="Calibri Light" panose="020F0302020204030204" pitchFamily="34" charset="0"/>
              </a:defRPr>
            </a:lvl3pPr>
            <a:lvl4pPr marL="293251" indent="-293251">
              <a:spcAft>
                <a:spcPts val="684"/>
              </a:spcAft>
              <a:buFont typeface="+mj-lt"/>
              <a:buAutoNum type="arabicPeriod"/>
              <a:defRPr>
                <a:latin typeface="Calibri Light" panose="020F0302020204030204" pitchFamily="34" charset="0"/>
                <a:cs typeface="Calibri Light" panose="020F0302020204030204" pitchFamily="34" charset="0"/>
                <a:sym typeface="Calibri Light" panose="020F030202020403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3" name="Date Placeholder 2"/>
          <p:cNvSpPr>
            <a:spLocks noGrp="1"/>
          </p:cNvSpPr>
          <p:nvPr>
            <p:ph type="dt" sz="half" idx="10"/>
          </p:nvPr>
        </p:nvSpPr>
        <p:spPr>
          <a:xfrm>
            <a:off x="-1819642" y="9556608"/>
            <a:ext cx="814286" cy="237071"/>
          </a:xfrm>
          <a:prstGeom prst="rect">
            <a:avLst/>
          </a:prstGeom>
        </p:spPr>
        <p:txBody>
          <a:bodyPr/>
          <a:lstStyle>
            <a:lvl1pPr>
              <a:defRPr>
                <a:latin typeface="Calibri Light" panose="020F0302020204030204" pitchFamily="34" charset="0"/>
                <a:cs typeface="Calibri Light" panose="020F0302020204030204" pitchFamily="34" charset="0"/>
                <a:sym typeface="Calibri Light" panose="020F0302020204030204" pitchFamily="34" charset="0"/>
              </a:defRPr>
            </a:lvl1pPr>
          </a:lstStyle>
          <a:p>
            <a:fld id="{A57A7A19-EF11-7C4E-B2F1-E4152F6517C4}" type="datetime1">
              <a:rPr lang="en-GB" smtClean="0"/>
              <a:pPr/>
              <a:t>17/03/2021</a:t>
            </a:fld>
            <a:endParaRPr lang="en-GB" dirty="0"/>
          </a:p>
        </p:txBody>
      </p:sp>
      <p:sp>
        <p:nvSpPr>
          <p:cNvPr id="5" name="Slide Number Placeholder 4"/>
          <p:cNvSpPr>
            <a:spLocks noGrp="1"/>
          </p:cNvSpPr>
          <p:nvPr>
            <p:ph type="sldNum" sz="quarter" idx="12"/>
          </p:nvPr>
        </p:nvSpPr>
        <p:spPr>
          <a:xfrm>
            <a:off x="360712" y="9556608"/>
            <a:ext cx="144000" cy="237071"/>
          </a:xfrm>
          <a:prstGeom prst="rect">
            <a:avLst/>
          </a:prstGeom>
        </p:spPr>
        <p:txBody>
          <a:bodyPr/>
          <a:lstStyle>
            <a:lvl1pPr>
              <a:defRPr>
                <a:latin typeface="Calibri Light" panose="020F0302020204030204" pitchFamily="34" charset="0"/>
                <a:cs typeface="Calibri Light" panose="020F0302020204030204" pitchFamily="34" charset="0"/>
                <a:sym typeface="Calibri Light" panose="020F0302020204030204" pitchFamily="34" charset="0"/>
              </a:defRPr>
            </a:lvl1pPr>
          </a:lstStyle>
          <a:p>
            <a:fld id="{B22E28CD-7D23-44D0-95D8-4FC36EC6909F}" type="slidenum">
              <a:rPr lang="en-GB" smtClean="0"/>
              <a:pPr/>
              <a:t>‹#›</a:t>
            </a:fld>
            <a:endParaRPr lang="en-GB" dirty="0"/>
          </a:p>
        </p:txBody>
      </p:sp>
      <p:sp>
        <p:nvSpPr>
          <p:cNvPr id="7" name="Text Placeholder 6"/>
          <p:cNvSpPr>
            <a:spLocks noGrp="1"/>
          </p:cNvSpPr>
          <p:nvPr>
            <p:ph type="body" sz="quarter" idx="13"/>
          </p:nvPr>
        </p:nvSpPr>
        <p:spPr>
          <a:xfrm>
            <a:off x="2191172" y="508012"/>
            <a:ext cx="5218836" cy="1140763"/>
          </a:xfrm>
          <a:prstGeom prst="rect">
            <a:avLst/>
          </a:prstGeom>
        </p:spPr>
        <p:txBody>
          <a:bodyPr/>
          <a:lstStyle>
            <a:lvl1pPr>
              <a:defRPr>
                <a:latin typeface="Calibri Light" panose="020F0302020204030204" pitchFamily="34" charset="0"/>
                <a:cs typeface="Calibri Light" panose="020F0302020204030204" pitchFamily="34" charset="0"/>
                <a:sym typeface="Calibri Light" panose="020F0302020204030204" pitchFamily="34" charset="0"/>
              </a:defRPr>
            </a:lvl1pPr>
            <a:lvl2pPr>
              <a:defRPr>
                <a:latin typeface="Calibri Light" panose="020F0302020204030204" pitchFamily="34" charset="0"/>
                <a:cs typeface="Calibri Light" panose="020F0302020204030204" pitchFamily="34" charset="0"/>
                <a:sym typeface="Calibri Light" panose="020F0302020204030204" pitchFamily="34" charset="0"/>
              </a:defRPr>
            </a:lvl2pPr>
            <a:lvl3pPr>
              <a:defRPr>
                <a:latin typeface="Calibri Light" panose="020F0302020204030204" pitchFamily="34" charset="0"/>
                <a:cs typeface="Calibri Light" panose="020F0302020204030204" pitchFamily="34" charset="0"/>
                <a:sym typeface="Calibri Light" panose="020F0302020204030204" pitchFamily="34" charset="0"/>
              </a:defRPr>
            </a:lvl3pPr>
            <a:lvl4pPr>
              <a:defRPr>
                <a:latin typeface="Calibri Light" panose="020F0302020204030204" pitchFamily="34" charset="0"/>
                <a:cs typeface="Calibri Light" panose="020F0302020204030204" pitchFamily="34" charset="0"/>
                <a:sym typeface="Calibri Light" panose="020F030202020403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Footer Placeholder 4">
            <a:extLst>
              <a:ext uri="{FF2B5EF4-FFF2-40B4-BE49-F238E27FC236}">
                <a16:creationId xmlns:a16="http://schemas.microsoft.com/office/drawing/2014/main" id="{8044096D-B04B-407F-96FE-6ABA6CA9AEA5}"/>
              </a:ext>
            </a:extLst>
          </p:cNvPr>
          <p:cNvSpPr>
            <a:spLocks noGrp="1"/>
          </p:cNvSpPr>
          <p:nvPr>
            <p:ph type="ftr" sz="quarter" idx="11"/>
          </p:nvPr>
        </p:nvSpPr>
        <p:spPr>
          <a:xfrm>
            <a:off x="657665" y="9556608"/>
            <a:ext cx="3121008" cy="237071"/>
          </a:xfrm>
          <a:prstGeom prst="rect">
            <a:avLst/>
          </a:prstGeom>
        </p:spPr>
        <p:txBody>
          <a:bodyPr/>
          <a:lstStyle>
            <a:lvl1pPr>
              <a:defRPr sz="850">
                <a:latin typeface="Calibri Light" panose="020F0302020204030204" pitchFamily="34" charset="0"/>
                <a:cs typeface="Calibri Light" panose="020F0302020204030204" pitchFamily="34" charset="0"/>
                <a:sym typeface="Calibri Light" panose="020F0302020204030204" pitchFamily="34" charset="0"/>
              </a:defRPr>
            </a:lvl1pPr>
          </a:lstStyle>
          <a:p>
            <a:r>
              <a:rPr lang="en-GB"/>
              <a:t>Financial Sector Deepening Moçambique, Strategic Plan 2020-25</a:t>
            </a:r>
            <a:endParaRPr lang="en-GB" dirty="0"/>
          </a:p>
        </p:txBody>
      </p:sp>
    </p:spTree>
    <p:extLst>
      <p:ext uri="{BB962C8B-B14F-4D97-AF65-F5344CB8AC3E}">
        <p14:creationId xmlns:p14="http://schemas.microsoft.com/office/powerpoint/2010/main" val="3620090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plit Content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427728E-E79B-4A2B-A6DF-10810A1F3627}"/>
              </a:ext>
            </a:extLst>
          </p:cNvPr>
          <p:cNvGraphicFramePr>
            <a:graphicFrameLocks noChangeAspect="1"/>
          </p:cNvGraphicFramePr>
          <p:nvPr userDrawn="1">
            <p:custDataLst>
              <p:tags r:id="rId2"/>
            </p:custDataLst>
            <p:extLst>
              <p:ext uri="{D42A27DB-BD31-4B8C-83A1-F6EECF244321}">
                <p14:modId xmlns:p14="http://schemas.microsoft.com/office/powerpoint/2010/main" val="2024488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2794" name="think-cell Slide" r:id="rId4" imgW="592" imgH="595" progId="TCLayout.ActiveDocument.1">
                  <p:embed/>
                </p:oleObj>
              </mc:Choice>
              <mc:Fallback>
                <p:oleObj name="think-cell Slide" r:id="rId4" imgW="592" imgH="59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ext Placeholder 9"/>
          <p:cNvSpPr>
            <a:spLocks noGrp="1"/>
          </p:cNvSpPr>
          <p:nvPr>
            <p:ph type="body" sz="quarter" idx="13"/>
          </p:nvPr>
        </p:nvSpPr>
        <p:spPr>
          <a:xfrm>
            <a:off x="2191172" y="508009"/>
            <a:ext cx="5218836" cy="1286956"/>
          </a:xfrm>
          <a:prstGeom prst="rect">
            <a:avLst/>
          </a:prstGeom>
        </p:spPr>
        <p:txBody>
          <a:bodyPr/>
          <a:lstStyle>
            <a:lvl1pPr>
              <a:defRPr>
                <a:latin typeface="Calibri Light" panose="020F0302020204030204" pitchFamily="34" charset="0"/>
                <a:cs typeface="Calibri Light" panose="020F0302020204030204" pitchFamily="34" charset="0"/>
                <a:sym typeface="Calibri Light" panose="020F0302020204030204" pitchFamily="34" charset="0"/>
              </a:defRPr>
            </a:lvl1pPr>
            <a:lvl2pPr>
              <a:defRPr>
                <a:latin typeface="Calibri Light" panose="020F0302020204030204" pitchFamily="34" charset="0"/>
                <a:cs typeface="Calibri Light" panose="020F0302020204030204" pitchFamily="34" charset="0"/>
                <a:sym typeface="Calibri Light" panose="020F0302020204030204" pitchFamily="34" charset="0"/>
              </a:defRPr>
            </a:lvl2pPr>
            <a:lvl3pPr>
              <a:defRPr>
                <a:latin typeface="Calibri Light" panose="020F0302020204030204" pitchFamily="34" charset="0"/>
                <a:cs typeface="Calibri Light" panose="020F0302020204030204" pitchFamily="34" charset="0"/>
                <a:sym typeface="Calibri Light" panose="020F0302020204030204" pitchFamily="34" charset="0"/>
              </a:defRPr>
            </a:lvl3pPr>
            <a:lvl4pPr>
              <a:defRPr>
                <a:latin typeface="Calibri Light" panose="020F0302020204030204" pitchFamily="34" charset="0"/>
                <a:cs typeface="Calibri Light" panose="020F0302020204030204" pitchFamily="34" charset="0"/>
                <a:sym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a:xfrm>
            <a:off x="360712" y="9556608"/>
            <a:ext cx="222078" cy="237071"/>
          </a:xfrm>
          <a:prstGeom prst="rect">
            <a:avLst/>
          </a:prstGeom>
        </p:spPr>
        <p:txBody>
          <a:bodyPr/>
          <a:lstStyle>
            <a:lvl1pPr>
              <a:defRPr sz="850">
                <a:latin typeface="Calibri Light" panose="020F0302020204030204" pitchFamily="34" charset="0"/>
                <a:cs typeface="Calibri Light" panose="020F0302020204030204" pitchFamily="34" charset="0"/>
                <a:sym typeface="Calibri Light" panose="020F0302020204030204" pitchFamily="34" charset="0"/>
              </a:defRPr>
            </a:lvl1pPr>
          </a:lstStyle>
          <a:p>
            <a:fld id="{B22E28CD-7D23-44D0-95D8-4FC36EC6909F}" type="slidenum">
              <a:rPr lang="en-GB" smtClean="0"/>
              <a:pPr/>
              <a:t>‹#›</a:t>
            </a:fld>
            <a:endParaRPr lang="en-GB" dirty="0"/>
          </a:p>
        </p:txBody>
      </p:sp>
      <p:sp>
        <p:nvSpPr>
          <p:cNvPr id="3" name="Text Placeholder 2"/>
          <p:cNvSpPr>
            <a:spLocks noGrp="1"/>
          </p:cNvSpPr>
          <p:nvPr>
            <p:ph type="body" sz="quarter" idx="14"/>
          </p:nvPr>
        </p:nvSpPr>
        <p:spPr>
          <a:xfrm>
            <a:off x="2191172" y="5215556"/>
            <a:ext cx="5218836" cy="3894735"/>
          </a:xfrm>
          <a:prstGeom prst="rect">
            <a:avLst/>
          </a:prstGeom>
        </p:spPr>
        <p:txBody>
          <a:bodyPr/>
          <a:lstStyle>
            <a:lvl1pPr>
              <a:defRPr>
                <a:latin typeface="Calibri Light" panose="020F0302020204030204" pitchFamily="34" charset="0"/>
                <a:cs typeface="Calibri Light" panose="020F0302020204030204" pitchFamily="34" charset="0"/>
                <a:sym typeface="Calibri Light" panose="020F0302020204030204" pitchFamily="34" charset="0"/>
              </a:defRPr>
            </a:lvl1pPr>
            <a:lvl2pPr>
              <a:defRPr>
                <a:latin typeface="Calibri Light" panose="020F0302020204030204" pitchFamily="34" charset="0"/>
                <a:cs typeface="Calibri Light" panose="020F0302020204030204" pitchFamily="34" charset="0"/>
                <a:sym typeface="Calibri Light" panose="020F0302020204030204" pitchFamily="34" charset="0"/>
              </a:defRPr>
            </a:lvl2pPr>
            <a:lvl3pPr>
              <a:defRPr>
                <a:latin typeface="Calibri Light" panose="020F0302020204030204" pitchFamily="34" charset="0"/>
                <a:cs typeface="Calibri Light" panose="020F0302020204030204" pitchFamily="34" charset="0"/>
                <a:sym typeface="Calibri Light" panose="020F0302020204030204" pitchFamily="34" charset="0"/>
              </a:defRPr>
            </a:lvl3pPr>
            <a:lvl4pPr>
              <a:defRPr>
                <a:latin typeface="Calibri Light" panose="020F0302020204030204" pitchFamily="34" charset="0"/>
                <a:cs typeface="Calibri Light" panose="020F0302020204030204" pitchFamily="34" charset="0"/>
                <a:sym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8"/>
          <p:cNvSpPr>
            <a:spLocks noGrp="1"/>
          </p:cNvSpPr>
          <p:nvPr>
            <p:ph type="body" sz="quarter" idx="15" hasCustomPrompt="1"/>
          </p:nvPr>
        </p:nvSpPr>
        <p:spPr>
          <a:xfrm>
            <a:off x="2191172" y="2044668"/>
            <a:ext cx="2590911" cy="338672"/>
          </a:xfrm>
          <a:prstGeom prst="rect">
            <a:avLst/>
          </a:prstGeom>
        </p:spPr>
        <p:txBody>
          <a:bodyPr anchor="b" anchorCtr="0"/>
          <a:lstStyle>
            <a:lvl1pPr>
              <a:defRPr sz="1197">
                <a:latin typeface="Calibri Light" panose="020F0302020204030204" pitchFamily="34" charset="0"/>
                <a:cs typeface="Calibri Light" panose="020F0302020204030204" pitchFamily="34" charset="0"/>
                <a:sym typeface="Calibri Light" panose="020F0302020204030204" pitchFamily="34" charset="0"/>
              </a:defRPr>
            </a:lvl1pPr>
          </a:lstStyle>
          <a:p>
            <a:pPr lvl="0"/>
            <a:r>
              <a:rPr lang="en-US" dirty="0"/>
              <a:t>Click to edit text</a:t>
            </a:r>
            <a:endParaRPr lang="en-GB" dirty="0"/>
          </a:p>
        </p:txBody>
      </p:sp>
      <p:sp>
        <p:nvSpPr>
          <p:cNvPr id="16" name="Text Placeholder 15"/>
          <p:cNvSpPr>
            <a:spLocks noGrp="1"/>
          </p:cNvSpPr>
          <p:nvPr>
            <p:ph type="body" sz="quarter" idx="16" hasCustomPrompt="1"/>
          </p:nvPr>
        </p:nvSpPr>
        <p:spPr>
          <a:xfrm>
            <a:off x="2191171" y="4709990"/>
            <a:ext cx="2961042" cy="304806"/>
          </a:xfrm>
        </p:spPr>
        <p:txBody>
          <a:bodyPr bIns="90000" anchor="b" anchorCtr="0"/>
          <a:lstStyle>
            <a:lvl1pPr marL="0" marR="0" indent="0" algn="l" defTabSz="646482" rtl="0" eaLnBrk="1" fontAlgn="auto" latinLnBrk="0" hangingPunct="1">
              <a:lnSpc>
                <a:spcPct val="100000"/>
              </a:lnSpc>
              <a:spcBef>
                <a:spcPts val="0"/>
              </a:spcBef>
              <a:spcAft>
                <a:spcPts val="0"/>
              </a:spcAft>
              <a:buClrTx/>
              <a:buSzTx/>
              <a:buFont typeface="Arial" panose="020B0604020202020204" pitchFamily="34" charset="0"/>
              <a:buNone/>
              <a:tabLst/>
              <a:defRPr sz="684">
                <a:solidFill>
                  <a:srgbClr val="747480"/>
                </a:solidFill>
                <a:latin typeface="Calibri Light" panose="020F0302020204030204" pitchFamily="34" charset="0"/>
                <a:cs typeface="Calibri Light" panose="020F0302020204030204" pitchFamily="34" charset="0"/>
                <a:sym typeface="Calibri Light" panose="020F0302020204030204" pitchFamily="34" charset="0"/>
              </a:defRPr>
            </a:lvl1pPr>
          </a:lstStyle>
          <a:p>
            <a:pPr lvl="0"/>
            <a:r>
              <a:rPr lang="en-US" dirty="0"/>
              <a:t>Source</a:t>
            </a:r>
          </a:p>
        </p:txBody>
      </p:sp>
      <p:sp>
        <p:nvSpPr>
          <p:cNvPr id="8" name="Footer Placeholder 4">
            <a:extLst>
              <a:ext uri="{FF2B5EF4-FFF2-40B4-BE49-F238E27FC236}">
                <a16:creationId xmlns:a16="http://schemas.microsoft.com/office/drawing/2014/main" id="{F17AB1C5-E8F4-4CBC-ACF3-4CC2F4CED5AF}"/>
              </a:ext>
            </a:extLst>
          </p:cNvPr>
          <p:cNvSpPr>
            <a:spLocks noGrp="1"/>
          </p:cNvSpPr>
          <p:nvPr>
            <p:ph type="ftr" sz="quarter" idx="11"/>
          </p:nvPr>
        </p:nvSpPr>
        <p:spPr>
          <a:xfrm>
            <a:off x="657665" y="9556608"/>
            <a:ext cx="3121008" cy="237071"/>
          </a:xfrm>
          <a:prstGeom prst="rect">
            <a:avLst/>
          </a:prstGeom>
        </p:spPr>
        <p:txBody>
          <a:bodyPr/>
          <a:lstStyle>
            <a:lvl1pPr>
              <a:defRPr sz="850">
                <a:latin typeface="Calibri Light" panose="020F0302020204030204" pitchFamily="34" charset="0"/>
                <a:cs typeface="Calibri Light" panose="020F0302020204030204" pitchFamily="34" charset="0"/>
                <a:sym typeface="Calibri Light" panose="020F0302020204030204" pitchFamily="34" charset="0"/>
              </a:defRPr>
            </a:lvl1pPr>
          </a:lstStyle>
          <a:p>
            <a:r>
              <a:rPr lang="en-GB"/>
              <a:t>Financial Sector Deepening Moçambique, Strategic Plan 2020-25</a:t>
            </a:r>
            <a:endParaRPr lang="en-GB"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plit Content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F7A9DB9-0C7A-4F23-8EF2-A8734FBA35A2}"/>
              </a:ext>
            </a:extLst>
          </p:cNvPr>
          <p:cNvGraphicFramePr>
            <a:graphicFrameLocks noChangeAspect="1"/>
          </p:cNvGraphicFramePr>
          <p:nvPr userDrawn="1">
            <p:custDataLst>
              <p:tags r:id="rId2"/>
            </p:custDataLst>
            <p:extLst>
              <p:ext uri="{D42A27DB-BD31-4B8C-83A1-F6EECF244321}">
                <p14:modId xmlns:p14="http://schemas.microsoft.com/office/powerpoint/2010/main" val="745663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3818" name="think-cell Slide" r:id="rId4" imgW="592" imgH="595" progId="TCLayout.ActiveDocument.1">
                  <p:embed/>
                </p:oleObj>
              </mc:Choice>
              <mc:Fallback>
                <p:oleObj name="think-cell Slide" r:id="rId4" imgW="592" imgH="59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ext Placeholder 9"/>
          <p:cNvSpPr>
            <a:spLocks noGrp="1"/>
          </p:cNvSpPr>
          <p:nvPr>
            <p:ph type="body" sz="quarter" idx="13"/>
          </p:nvPr>
        </p:nvSpPr>
        <p:spPr>
          <a:xfrm>
            <a:off x="2191172" y="508009"/>
            <a:ext cx="5218836" cy="1286956"/>
          </a:xfrm>
          <a:prstGeom prst="rect">
            <a:avLst/>
          </a:prstGeom>
        </p:spPr>
        <p:txBody>
          <a:bodyPr/>
          <a:lstStyle>
            <a:lvl1pPr>
              <a:defRPr>
                <a:latin typeface="Calibri Light" panose="020F0302020204030204" pitchFamily="34" charset="0"/>
                <a:cs typeface="Calibri Light" panose="020F0302020204030204" pitchFamily="34" charset="0"/>
                <a:sym typeface="Calibri Light" panose="020F0302020204030204" pitchFamily="34" charset="0"/>
              </a:defRPr>
            </a:lvl1pPr>
            <a:lvl2pPr>
              <a:defRPr>
                <a:latin typeface="Calibri Light" panose="020F0302020204030204" pitchFamily="34" charset="0"/>
                <a:cs typeface="Calibri Light" panose="020F0302020204030204" pitchFamily="34" charset="0"/>
                <a:sym typeface="Calibri Light" panose="020F0302020204030204" pitchFamily="34" charset="0"/>
              </a:defRPr>
            </a:lvl2pPr>
            <a:lvl3pPr>
              <a:defRPr>
                <a:latin typeface="Calibri Light" panose="020F0302020204030204" pitchFamily="34" charset="0"/>
                <a:cs typeface="Calibri Light" panose="020F0302020204030204" pitchFamily="34" charset="0"/>
                <a:sym typeface="Calibri Light" panose="020F0302020204030204" pitchFamily="34" charset="0"/>
              </a:defRPr>
            </a:lvl3pPr>
            <a:lvl4pPr>
              <a:defRPr>
                <a:latin typeface="Calibri Light" panose="020F0302020204030204" pitchFamily="34" charset="0"/>
                <a:cs typeface="Calibri Light" panose="020F0302020204030204" pitchFamily="34" charset="0"/>
                <a:sym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p:cNvSpPr>
            <a:spLocks noGrp="1"/>
          </p:cNvSpPr>
          <p:nvPr>
            <p:ph type="dt" sz="half" idx="10"/>
          </p:nvPr>
        </p:nvSpPr>
        <p:spPr>
          <a:xfrm>
            <a:off x="-1819642" y="9556608"/>
            <a:ext cx="814286" cy="237071"/>
          </a:xfrm>
          <a:prstGeom prst="rect">
            <a:avLst/>
          </a:prstGeom>
        </p:spPr>
        <p:txBody>
          <a:bodyPr/>
          <a:lstStyle>
            <a:lvl1pPr>
              <a:defRPr sz="855">
                <a:latin typeface="Calibri Light" panose="020F0302020204030204" pitchFamily="34" charset="0"/>
                <a:cs typeface="Calibri Light" panose="020F0302020204030204" pitchFamily="34" charset="0"/>
                <a:sym typeface="Calibri Light" panose="020F0302020204030204" pitchFamily="34" charset="0"/>
              </a:defRPr>
            </a:lvl1pPr>
          </a:lstStyle>
          <a:p>
            <a:fld id="{0EF40540-A9B0-154D-B27F-E61D8261BB2B}" type="datetime1">
              <a:rPr lang="en-GB" smtClean="0"/>
              <a:pPr/>
              <a:t>17/03/2021</a:t>
            </a:fld>
            <a:endParaRPr lang="en-GB" dirty="0"/>
          </a:p>
        </p:txBody>
      </p:sp>
      <p:sp>
        <p:nvSpPr>
          <p:cNvPr id="6" name="Slide Number Placeholder 5"/>
          <p:cNvSpPr>
            <a:spLocks noGrp="1"/>
          </p:cNvSpPr>
          <p:nvPr>
            <p:ph type="sldNum" sz="quarter" idx="12"/>
          </p:nvPr>
        </p:nvSpPr>
        <p:spPr>
          <a:xfrm>
            <a:off x="360712" y="9556608"/>
            <a:ext cx="222078" cy="237071"/>
          </a:xfrm>
          <a:prstGeom prst="rect">
            <a:avLst/>
          </a:prstGeom>
        </p:spPr>
        <p:txBody>
          <a:bodyPr/>
          <a:lstStyle>
            <a:lvl1pPr>
              <a:defRPr sz="850">
                <a:latin typeface="Calibri Light" panose="020F0302020204030204" pitchFamily="34" charset="0"/>
                <a:cs typeface="Calibri Light" panose="020F0302020204030204" pitchFamily="34" charset="0"/>
                <a:sym typeface="Calibri Light" panose="020F0302020204030204" pitchFamily="34" charset="0"/>
              </a:defRPr>
            </a:lvl1pPr>
          </a:lstStyle>
          <a:p>
            <a:fld id="{B22E28CD-7D23-44D0-95D8-4FC36EC6909F}" type="slidenum">
              <a:rPr lang="en-GB" smtClean="0"/>
              <a:pPr/>
              <a:t>‹#›</a:t>
            </a:fld>
            <a:endParaRPr lang="en-GB" dirty="0"/>
          </a:p>
        </p:txBody>
      </p:sp>
      <p:sp>
        <p:nvSpPr>
          <p:cNvPr id="3" name="Text Placeholder 2"/>
          <p:cNvSpPr>
            <a:spLocks noGrp="1"/>
          </p:cNvSpPr>
          <p:nvPr>
            <p:ph type="body" sz="quarter" idx="14"/>
          </p:nvPr>
        </p:nvSpPr>
        <p:spPr>
          <a:xfrm>
            <a:off x="2191172" y="5215556"/>
            <a:ext cx="5218836" cy="3894735"/>
          </a:xfrm>
          <a:prstGeom prst="rect">
            <a:avLst/>
          </a:prstGeom>
        </p:spPr>
        <p:txBody>
          <a:bodyPr/>
          <a:lstStyle>
            <a:lvl1pPr>
              <a:defRPr>
                <a:latin typeface="Calibri Light" panose="020F0302020204030204" pitchFamily="34" charset="0"/>
                <a:cs typeface="Calibri Light" panose="020F0302020204030204" pitchFamily="34" charset="0"/>
                <a:sym typeface="Calibri Light" panose="020F0302020204030204" pitchFamily="34" charset="0"/>
              </a:defRPr>
            </a:lvl1pPr>
            <a:lvl2pPr>
              <a:defRPr>
                <a:latin typeface="Calibri Light" panose="020F0302020204030204" pitchFamily="34" charset="0"/>
                <a:cs typeface="Calibri Light" panose="020F0302020204030204" pitchFamily="34" charset="0"/>
                <a:sym typeface="Calibri Light" panose="020F0302020204030204" pitchFamily="34" charset="0"/>
              </a:defRPr>
            </a:lvl2pPr>
            <a:lvl3pPr>
              <a:defRPr>
                <a:latin typeface="Calibri Light" panose="020F0302020204030204" pitchFamily="34" charset="0"/>
                <a:cs typeface="Calibri Light" panose="020F0302020204030204" pitchFamily="34" charset="0"/>
                <a:sym typeface="Calibri Light" panose="020F0302020204030204" pitchFamily="34" charset="0"/>
              </a:defRPr>
            </a:lvl3pPr>
            <a:lvl4pPr>
              <a:defRPr>
                <a:latin typeface="Calibri Light" panose="020F0302020204030204" pitchFamily="34" charset="0"/>
                <a:cs typeface="Calibri Light" panose="020F0302020204030204" pitchFamily="34" charset="0"/>
                <a:sym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8"/>
          <p:cNvSpPr>
            <a:spLocks noGrp="1"/>
          </p:cNvSpPr>
          <p:nvPr>
            <p:ph type="body" sz="quarter" idx="15" hasCustomPrompt="1"/>
          </p:nvPr>
        </p:nvSpPr>
        <p:spPr>
          <a:xfrm>
            <a:off x="360712" y="2044668"/>
            <a:ext cx="3331172" cy="338672"/>
          </a:xfrm>
          <a:prstGeom prst="rect">
            <a:avLst/>
          </a:prstGeom>
        </p:spPr>
        <p:txBody>
          <a:bodyPr anchor="b" anchorCtr="0"/>
          <a:lstStyle>
            <a:lvl1pPr>
              <a:defRPr sz="1197">
                <a:latin typeface="Calibri Light" panose="020F0302020204030204" pitchFamily="34" charset="0"/>
                <a:cs typeface="Calibri Light" panose="020F0302020204030204" pitchFamily="34" charset="0"/>
                <a:sym typeface="Calibri Light" panose="020F0302020204030204" pitchFamily="34" charset="0"/>
              </a:defRPr>
            </a:lvl1pPr>
          </a:lstStyle>
          <a:p>
            <a:pPr lvl="0"/>
            <a:r>
              <a:rPr lang="en-US" dirty="0"/>
              <a:t>Click to edit text</a:t>
            </a:r>
            <a:endParaRPr lang="en-GB" dirty="0"/>
          </a:p>
        </p:txBody>
      </p:sp>
      <p:sp>
        <p:nvSpPr>
          <p:cNvPr id="16" name="Text Placeholder 15"/>
          <p:cNvSpPr>
            <a:spLocks noGrp="1"/>
          </p:cNvSpPr>
          <p:nvPr>
            <p:ph type="body" sz="quarter" idx="16" hasCustomPrompt="1"/>
          </p:nvPr>
        </p:nvSpPr>
        <p:spPr>
          <a:xfrm>
            <a:off x="360709" y="4709990"/>
            <a:ext cx="2961042" cy="304806"/>
          </a:xfrm>
        </p:spPr>
        <p:txBody>
          <a:bodyPr bIns="90000" anchor="b" anchorCtr="0"/>
          <a:lstStyle>
            <a:lvl1pPr marL="0" marR="0" indent="0" algn="l" defTabSz="646482" rtl="0" eaLnBrk="1" fontAlgn="auto" latinLnBrk="0" hangingPunct="1">
              <a:lnSpc>
                <a:spcPct val="100000"/>
              </a:lnSpc>
              <a:spcBef>
                <a:spcPts val="0"/>
              </a:spcBef>
              <a:spcAft>
                <a:spcPts val="0"/>
              </a:spcAft>
              <a:buClrTx/>
              <a:buSzTx/>
              <a:buFont typeface="Arial" panose="020B0604020202020204" pitchFamily="34" charset="0"/>
              <a:buNone/>
              <a:tabLst/>
              <a:defRPr sz="684">
                <a:solidFill>
                  <a:srgbClr val="747480"/>
                </a:solidFill>
                <a:latin typeface="Calibri Light" panose="020F0302020204030204" pitchFamily="34" charset="0"/>
                <a:cs typeface="Calibri Light" panose="020F0302020204030204" pitchFamily="34" charset="0"/>
                <a:sym typeface="Calibri Light" panose="020F0302020204030204" pitchFamily="34" charset="0"/>
              </a:defRPr>
            </a:lvl1pPr>
          </a:lstStyle>
          <a:p>
            <a:pPr lvl="0"/>
            <a:r>
              <a:rPr lang="en-US" dirty="0"/>
              <a:t>Source</a:t>
            </a:r>
          </a:p>
        </p:txBody>
      </p:sp>
      <p:sp>
        <p:nvSpPr>
          <p:cNvPr id="13" name="Text Placeholder 8"/>
          <p:cNvSpPr>
            <a:spLocks noGrp="1"/>
          </p:cNvSpPr>
          <p:nvPr>
            <p:ph type="body" sz="quarter" idx="17" hasCustomPrompt="1"/>
          </p:nvPr>
        </p:nvSpPr>
        <p:spPr>
          <a:xfrm>
            <a:off x="4078836" y="2044668"/>
            <a:ext cx="3331172" cy="338672"/>
          </a:xfrm>
          <a:prstGeom prst="rect">
            <a:avLst/>
          </a:prstGeom>
        </p:spPr>
        <p:txBody>
          <a:bodyPr anchor="b" anchorCtr="0"/>
          <a:lstStyle>
            <a:lvl1pPr>
              <a:defRPr sz="1197">
                <a:latin typeface="Calibri Light" panose="020F0302020204030204" pitchFamily="34" charset="0"/>
                <a:cs typeface="Calibri Light" panose="020F0302020204030204" pitchFamily="34" charset="0"/>
                <a:sym typeface="Calibri Light" panose="020F0302020204030204" pitchFamily="34" charset="0"/>
              </a:defRPr>
            </a:lvl1pPr>
          </a:lstStyle>
          <a:p>
            <a:pPr lvl="0"/>
            <a:r>
              <a:rPr lang="en-US" dirty="0"/>
              <a:t>Click to edit text</a:t>
            </a:r>
            <a:endParaRPr lang="en-GB" dirty="0"/>
          </a:p>
        </p:txBody>
      </p:sp>
      <p:sp>
        <p:nvSpPr>
          <p:cNvPr id="11" name="Footer Placeholder 4">
            <a:extLst>
              <a:ext uri="{FF2B5EF4-FFF2-40B4-BE49-F238E27FC236}">
                <a16:creationId xmlns:a16="http://schemas.microsoft.com/office/drawing/2014/main" id="{442C8C0A-9EC2-440A-94D1-315D0521FD3A}"/>
              </a:ext>
            </a:extLst>
          </p:cNvPr>
          <p:cNvSpPr>
            <a:spLocks noGrp="1"/>
          </p:cNvSpPr>
          <p:nvPr>
            <p:ph type="ftr" sz="quarter" idx="11"/>
          </p:nvPr>
        </p:nvSpPr>
        <p:spPr>
          <a:xfrm>
            <a:off x="657665" y="9556608"/>
            <a:ext cx="3121008" cy="237071"/>
          </a:xfrm>
          <a:prstGeom prst="rect">
            <a:avLst/>
          </a:prstGeom>
        </p:spPr>
        <p:txBody>
          <a:bodyPr/>
          <a:lstStyle>
            <a:lvl1pPr>
              <a:defRPr sz="850">
                <a:latin typeface="Calibri Light" panose="020F0302020204030204" pitchFamily="34" charset="0"/>
                <a:cs typeface="Calibri Light" panose="020F0302020204030204" pitchFamily="34" charset="0"/>
                <a:sym typeface="Calibri Light" panose="020F0302020204030204" pitchFamily="34" charset="0"/>
              </a:defRPr>
            </a:lvl1pPr>
          </a:lstStyle>
          <a:p>
            <a:r>
              <a:rPr lang="en-GB"/>
              <a:t>Financial Sector Deepening Moçambique, Strategic Plan 2020-25</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8339391-F8D0-474D-A84D-E7906252C873}"/>
              </a:ext>
            </a:extLst>
          </p:cNvPr>
          <p:cNvGraphicFramePr>
            <a:graphicFrameLocks noChangeAspect="1"/>
          </p:cNvGraphicFramePr>
          <p:nvPr userDrawn="1">
            <p:custDataLst>
              <p:tags r:id="rId2"/>
            </p:custDataLst>
            <p:extLst>
              <p:ext uri="{D42A27DB-BD31-4B8C-83A1-F6EECF244321}">
                <p14:modId xmlns:p14="http://schemas.microsoft.com/office/powerpoint/2010/main" val="13081576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5183" name="think-cell Slide" r:id="rId5" imgW="592" imgH="595" progId="TCLayout.ActiveDocument.1">
                  <p:embed/>
                </p:oleObj>
              </mc:Choice>
              <mc:Fallback>
                <p:oleObj name="think-cell Slide" r:id="rId5" imgW="592" imgH="59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BFB6320-C57A-4B23-AC94-B1E36D31E5CE}"/>
              </a:ext>
            </a:extLst>
          </p:cNvPr>
          <p:cNvSpPr/>
          <p:nvPr userDrawn="1">
            <p:custDataLst>
              <p:tags r:id="rId3"/>
            </p:custDataLst>
          </p:nvPr>
        </p:nvSpPr>
        <p:spPr>
          <a:xfrm>
            <a:off x="0" y="0"/>
            <a:ext cx="158750" cy="158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l"/>
            <a:endParaRPr lang="en-US" sz="2395" b="0" i="0" baseline="0" dirty="0">
              <a:latin typeface="Calibri Light" panose="020F0302020204030204" pitchFamily="34" charset="0"/>
              <a:ea typeface="+mj-ea"/>
              <a:cs typeface="Calibri Light" panose="020F0302020204030204" pitchFamily="34" charset="0"/>
              <a:sym typeface="Calibri Light" panose="020F0302020204030204" pitchFamily="34" charset="0"/>
            </a:endParaRPr>
          </a:p>
        </p:txBody>
      </p:sp>
      <p:sp>
        <p:nvSpPr>
          <p:cNvPr id="9" name="Title 8"/>
          <p:cNvSpPr>
            <a:spLocks noGrp="1"/>
          </p:cNvSpPr>
          <p:nvPr>
            <p:ph type="title"/>
          </p:nvPr>
        </p:nvSpPr>
        <p:spPr>
          <a:xfrm>
            <a:off x="636626" y="862950"/>
            <a:ext cx="6771803" cy="812814"/>
          </a:xfrm>
        </p:spPr>
        <p:txBody>
          <a:bodyPr/>
          <a:lstStyle>
            <a:lvl1pPr>
              <a:defRPr sz="2395">
                <a:solidFill>
                  <a:schemeClr val="bg2"/>
                </a:solidFill>
                <a:latin typeface="Calibri Light" panose="020F0302020204030204" pitchFamily="34" charset="0"/>
                <a:cs typeface="Calibri Light" panose="020F0302020204030204" pitchFamily="34" charset="0"/>
                <a:sym typeface="Calibri Light" panose="020F0302020204030204" pitchFamily="34" charset="0"/>
              </a:defRPr>
            </a:lvl1pPr>
          </a:lstStyle>
          <a:p>
            <a:r>
              <a:rPr lang="en-US" dirty="0"/>
              <a:t>Click to edit Master title style</a:t>
            </a:r>
            <a:endParaRPr lang="en-GB" dirty="0"/>
          </a:p>
        </p:txBody>
      </p:sp>
      <p:sp>
        <p:nvSpPr>
          <p:cNvPr id="13" name="Text Placeholder 12"/>
          <p:cNvSpPr>
            <a:spLocks noGrp="1"/>
          </p:cNvSpPr>
          <p:nvPr>
            <p:ph type="body" sz="quarter" idx="20" hasCustomPrompt="1"/>
          </p:nvPr>
        </p:nvSpPr>
        <p:spPr>
          <a:xfrm>
            <a:off x="0" y="-539173"/>
            <a:ext cx="3516237" cy="2575237"/>
          </a:xfrm>
          <a:prstGeom prst="rect">
            <a:avLst/>
          </a:prstGeom>
        </p:spPr>
        <p:txBody>
          <a:bodyPr/>
          <a:lstStyle>
            <a:lvl1pPr>
              <a:defRPr sz="20000" b="1">
                <a:solidFill>
                  <a:schemeClr val="bg2">
                    <a:lumMod val="60000"/>
                    <a:lumOff val="40000"/>
                    <a:alpha val="20000"/>
                  </a:schemeClr>
                </a:solidFill>
                <a:latin typeface="Calibri Light" panose="020F0302020204030204" pitchFamily="34" charset="0"/>
                <a:cs typeface="Calibri Light" panose="020F0302020204030204" pitchFamily="34" charset="0"/>
                <a:sym typeface="Calibri Light" panose="020F0302020204030204" pitchFamily="34" charset="0"/>
              </a:defRPr>
            </a:lvl1pPr>
          </a:lstStyle>
          <a:p>
            <a:pPr lvl="0"/>
            <a:r>
              <a:rPr lang="en-US" dirty="0"/>
              <a:t>1</a:t>
            </a:r>
            <a:endParaRPr lang="en-GB" dirty="0"/>
          </a:p>
        </p:txBody>
      </p:sp>
      <p:sp>
        <p:nvSpPr>
          <p:cNvPr id="10" name="Text Placeholder 9"/>
          <p:cNvSpPr>
            <a:spLocks noGrp="1"/>
          </p:cNvSpPr>
          <p:nvPr>
            <p:ph type="body" sz="quarter" idx="13"/>
          </p:nvPr>
        </p:nvSpPr>
        <p:spPr>
          <a:xfrm>
            <a:off x="457596" y="2682240"/>
            <a:ext cx="6857208" cy="6631623"/>
          </a:xfrm>
          <a:prstGeom prst="rect">
            <a:avLst/>
          </a:prstGeom>
        </p:spPr>
        <p:txBody>
          <a:bodyPr/>
          <a:lstStyle>
            <a:lvl1pPr>
              <a:defRPr>
                <a:latin typeface="Calibri Light" panose="020F0302020204030204" pitchFamily="34" charset="0"/>
                <a:cs typeface="Calibri Light" panose="020F0302020204030204" pitchFamily="34" charset="0"/>
                <a:sym typeface="Calibri Light" panose="020F0302020204030204" pitchFamily="34" charset="0"/>
              </a:defRPr>
            </a:lvl1pPr>
            <a:lvl2pPr>
              <a:defRPr>
                <a:latin typeface="Calibri Light" panose="020F0302020204030204" pitchFamily="34" charset="0"/>
                <a:cs typeface="Calibri Light" panose="020F0302020204030204" pitchFamily="34" charset="0"/>
                <a:sym typeface="Calibri Light" panose="020F0302020204030204" pitchFamily="34" charset="0"/>
              </a:defRPr>
            </a:lvl2pPr>
            <a:lvl3pPr>
              <a:defRPr>
                <a:latin typeface="Calibri Light" panose="020F0302020204030204" pitchFamily="34" charset="0"/>
                <a:cs typeface="Calibri Light" panose="020F0302020204030204" pitchFamily="34" charset="0"/>
                <a:sym typeface="Calibri Light" panose="020F0302020204030204" pitchFamily="34" charset="0"/>
              </a:defRPr>
            </a:lvl3pPr>
            <a:lvl4pPr>
              <a:defRPr>
                <a:latin typeface="Calibri Light" panose="020F0302020204030204" pitchFamily="34" charset="0"/>
                <a:cs typeface="Calibri Light" panose="020F0302020204030204" pitchFamily="34" charset="0"/>
                <a:sym typeface="Calibri Light" panose="020F030202020403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9" name="Slide Number Placeholder 5">
            <a:extLst>
              <a:ext uri="{FF2B5EF4-FFF2-40B4-BE49-F238E27FC236}">
                <a16:creationId xmlns:a16="http://schemas.microsoft.com/office/drawing/2014/main" id="{E2779A07-F7C9-4E87-A8E4-8BAC66F6D2CB}"/>
              </a:ext>
            </a:extLst>
          </p:cNvPr>
          <p:cNvSpPr>
            <a:spLocks noGrp="1"/>
          </p:cNvSpPr>
          <p:nvPr>
            <p:ph type="sldNum" sz="quarter" idx="4"/>
          </p:nvPr>
        </p:nvSpPr>
        <p:spPr>
          <a:xfrm>
            <a:off x="360712" y="9556608"/>
            <a:ext cx="144000" cy="237071"/>
          </a:xfrm>
          <a:prstGeom prst="rect">
            <a:avLst/>
          </a:prstGeom>
        </p:spPr>
        <p:txBody>
          <a:bodyPr vert="horz" lIns="0" tIns="0" rIns="0" bIns="0" rtlCol="0" anchor="ctr">
            <a:noAutofit/>
          </a:bodyPr>
          <a:lstStyle>
            <a:lvl1pPr algn="l">
              <a:defRPr sz="848">
                <a:solidFill>
                  <a:schemeClr val="bg2"/>
                </a:solidFill>
                <a:latin typeface="Calibri Light" panose="020F0302020204030204" pitchFamily="34" charset="0"/>
                <a:cs typeface="Calibri Light" panose="020F0302020204030204" pitchFamily="34" charset="0"/>
                <a:sym typeface="Calibri Light" panose="020F0302020204030204" pitchFamily="34" charset="0"/>
              </a:defRPr>
            </a:lvl1pPr>
          </a:lstStyle>
          <a:p>
            <a:fld id="{B22E28CD-7D23-44D0-95D8-4FC36EC6909F}" type="slidenum">
              <a:rPr lang="en-GB" smtClean="0"/>
              <a:pPr/>
              <a:t>‹#›</a:t>
            </a:fld>
            <a:endParaRPr lang="en-GB" dirty="0"/>
          </a:p>
        </p:txBody>
      </p:sp>
      <p:cxnSp>
        <p:nvCxnSpPr>
          <p:cNvPr id="20" name="Straight Connector 19">
            <a:extLst>
              <a:ext uri="{FF2B5EF4-FFF2-40B4-BE49-F238E27FC236}">
                <a16:creationId xmlns:a16="http://schemas.microsoft.com/office/drawing/2014/main" id="{B38F39BE-A849-472C-8F5F-EEDA9BD04848}"/>
              </a:ext>
            </a:extLst>
          </p:cNvPr>
          <p:cNvCxnSpPr/>
          <p:nvPr userDrawn="1"/>
        </p:nvCxnSpPr>
        <p:spPr>
          <a:xfrm>
            <a:off x="554201" y="9590475"/>
            <a:ext cx="0" cy="169336"/>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BE28DC5C-F66B-435F-B757-8E6CFCA2223C}"/>
              </a:ext>
            </a:extLst>
          </p:cNvPr>
          <p:cNvSpPr>
            <a:spLocks noGrp="1"/>
          </p:cNvSpPr>
          <p:nvPr>
            <p:ph type="ftr" sz="quarter" idx="3"/>
          </p:nvPr>
        </p:nvSpPr>
        <p:spPr>
          <a:xfrm>
            <a:off x="603690" y="9556608"/>
            <a:ext cx="3121008" cy="237071"/>
          </a:xfrm>
          <a:prstGeom prst="rect">
            <a:avLst/>
          </a:prstGeom>
        </p:spPr>
        <p:txBody>
          <a:bodyPr lIns="0"/>
          <a:lstStyle>
            <a:lvl1pPr>
              <a:defRPr sz="800">
                <a:latin typeface="Calibri Light" panose="020F0302020204030204" pitchFamily="34" charset="0"/>
                <a:cs typeface="Calibri Light" panose="020F0302020204030204" pitchFamily="34" charset="0"/>
                <a:sym typeface="Calibri Light" panose="020F0302020204030204" pitchFamily="34" charset="0"/>
              </a:defRPr>
            </a:lvl1pPr>
          </a:lstStyle>
          <a:p>
            <a:r>
              <a:rPr lang="en-GB"/>
              <a:t>Financial Sector Deepening Moçambique, Strategic Plan 2020-25</a:t>
            </a:r>
            <a:endParaRPr lang="en-GB" dirty="0"/>
          </a:p>
        </p:txBody>
      </p:sp>
      <p:grpSp>
        <p:nvGrpSpPr>
          <p:cNvPr id="32" name="Group 31">
            <a:extLst>
              <a:ext uri="{FF2B5EF4-FFF2-40B4-BE49-F238E27FC236}">
                <a16:creationId xmlns:a16="http://schemas.microsoft.com/office/drawing/2014/main" id="{C7B423C5-D7CA-46DF-8A8F-10E1242EF739}"/>
              </a:ext>
            </a:extLst>
          </p:cNvPr>
          <p:cNvGrpSpPr/>
          <p:nvPr userDrawn="1"/>
        </p:nvGrpSpPr>
        <p:grpSpPr>
          <a:xfrm>
            <a:off x="6866032" y="9605297"/>
            <a:ext cx="543974" cy="138126"/>
            <a:chOff x="6489912" y="10136931"/>
            <a:chExt cx="298086" cy="75690"/>
          </a:xfrm>
        </p:grpSpPr>
        <p:sp>
          <p:nvSpPr>
            <p:cNvPr id="33" name="Freeform 172">
              <a:extLst>
                <a:ext uri="{FF2B5EF4-FFF2-40B4-BE49-F238E27FC236}">
                  <a16:creationId xmlns:a16="http://schemas.microsoft.com/office/drawing/2014/main" id="{5F5835F6-EE7D-44E5-B29F-889D3E7DD624}"/>
                </a:ext>
              </a:extLst>
            </p:cNvPr>
            <p:cNvSpPr/>
            <p:nvPr/>
          </p:nvSpPr>
          <p:spPr>
            <a:xfrm>
              <a:off x="6489912" y="10138673"/>
              <a:ext cx="36340" cy="57321"/>
            </a:xfrm>
            <a:custGeom>
              <a:avLst/>
              <a:gdLst/>
              <a:ahLst/>
              <a:cxnLst/>
              <a:rect l="0" t="0" r="0" b="0"/>
              <a:pathLst>
                <a:path w="5829300" h="9194800">
                  <a:moveTo>
                    <a:pt x="0" y="9194800"/>
                  </a:moveTo>
                  <a:lnTo>
                    <a:pt x="2019300" y="9194800"/>
                  </a:lnTo>
                  <a:lnTo>
                    <a:pt x="2019300" y="5422900"/>
                  </a:lnTo>
                  <a:lnTo>
                    <a:pt x="5295900" y="5422900"/>
                  </a:lnTo>
                  <a:lnTo>
                    <a:pt x="5295900" y="3746500"/>
                  </a:lnTo>
                  <a:lnTo>
                    <a:pt x="2019300" y="3746500"/>
                  </a:lnTo>
                  <a:lnTo>
                    <a:pt x="2019300" y="1765300"/>
                  </a:lnTo>
                  <a:lnTo>
                    <a:pt x="5829300" y="1765300"/>
                  </a:lnTo>
                  <a:lnTo>
                    <a:pt x="5829300" y="0"/>
                  </a:lnTo>
                  <a:lnTo>
                    <a:pt x="0" y="0"/>
                  </a:lnTo>
                  <a:close/>
                </a:path>
              </a:pathLst>
            </a:custGeom>
            <a:solidFill>
              <a:srgbClr val="8FC740"/>
            </a:solidFill>
            <a:ln w="79">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4" name="Freeform 173">
              <a:extLst>
                <a:ext uri="{FF2B5EF4-FFF2-40B4-BE49-F238E27FC236}">
                  <a16:creationId xmlns:a16="http://schemas.microsoft.com/office/drawing/2014/main" id="{D9DC42C1-5916-4FB4-8DF8-53759EF7A695}"/>
                </a:ext>
              </a:extLst>
            </p:cNvPr>
            <p:cNvSpPr/>
            <p:nvPr/>
          </p:nvSpPr>
          <p:spPr>
            <a:xfrm>
              <a:off x="6532507" y="10136931"/>
              <a:ext cx="40457" cy="59063"/>
            </a:xfrm>
            <a:custGeom>
              <a:avLst/>
              <a:gdLst/>
              <a:ahLst/>
              <a:cxnLst/>
              <a:rect l="0" t="0" r="0" b="0"/>
              <a:pathLst>
                <a:path w="6489700" h="9474200">
                  <a:moveTo>
                    <a:pt x="292100" y="8826500"/>
                  </a:moveTo>
                  <a:cubicBezTo>
                    <a:pt x="1130300" y="9245600"/>
                    <a:pt x="2235200" y="9474200"/>
                    <a:pt x="3149600" y="9474200"/>
                  </a:cubicBezTo>
                  <a:cubicBezTo>
                    <a:pt x="5130800" y="9474200"/>
                    <a:pt x="6489700" y="8394700"/>
                    <a:pt x="6489700" y="6604000"/>
                  </a:cubicBezTo>
                  <a:cubicBezTo>
                    <a:pt x="6489700" y="4978400"/>
                    <a:pt x="5372100" y="4330700"/>
                    <a:pt x="3987800" y="3873500"/>
                  </a:cubicBezTo>
                  <a:cubicBezTo>
                    <a:pt x="2882900" y="3505200"/>
                    <a:pt x="2032000" y="3441700"/>
                    <a:pt x="2032000" y="2628900"/>
                  </a:cubicBezTo>
                  <a:cubicBezTo>
                    <a:pt x="2032000" y="2019300"/>
                    <a:pt x="2527300" y="1765300"/>
                    <a:pt x="3213100" y="1765300"/>
                  </a:cubicBezTo>
                  <a:cubicBezTo>
                    <a:pt x="3924300" y="1765300"/>
                    <a:pt x="5054600" y="2044700"/>
                    <a:pt x="6032500" y="2654300"/>
                  </a:cubicBezTo>
                  <a:lnTo>
                    <a:pt x="6032500" y="660400"/>
                  </a:lnTo>
                  <a:cubicBezTo>
                    <a:pt x="5232400" y="228600"/>
                    <a:pt x="4127500" y="0"/>
                    <a:pt x="3225800" y="0"/>
                  </a:cubicBezTo>
                  <a:cubicBezTo>
                    <a:pt x="1295400" y="0"/>
                    <a:pt x="0" y="1066800"/>
                    <a:pt x="0" y="2781300"/>
                  </a:cubicBezTo>
                  <a:cubicBezTo>
                    <a:pt x="0" y="4381500"/>
                    <a:pt x="1143000" y="5003800"/>
                    <a:pt x="2413000" y="5422900"/>
                  </a:cubicBezTo>
                  <a:cubicBezTo>
                    <a:pt x="3594100" y="5803900"/>
                    <a:pt x="4457700" y="5880100"/>
                    <a:pt x="4457700" y="6731000"/>
                  </a:cubicBezTo>
                  <a:cubicBezTo>
                    <a:pt x="4457700" y="7416800"/>
                    <a:pt x="3911600" y="7708900"/>
                    <a:pt x="3175000" y="7708900"/>
                  </a:cubicBezTo>
                  <a:cubicBezTo>
                    <a:pt x="2451100" y="7708900"/>
                    <a:pt x="1282700" y="7429500"/>
                    <a:pt x="292100" y="6794500"/>
                  </a:cubicBezTo>
                  <a:close/>
                </a:path>
              </a:pathLst>
            </a:custGeom>
            <a:solidFill>
              <a:srgbClr val="8FC740"/>
            </a:solidFill>
            <a:ln w="79">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5" name="Freeform 174">
              <a:extLst>
                <a:ext uri="{FF2B5EF4-FFF2-40B4-BE49-F238E27FC236}">
                  <a16:creationId xmlns:a16="http://schemas.microsoft.com/office/drawing/2014/main" id="{0B9D5DD2-398F-465A-8AD0-8F78A8EFF6F2}"/>
                </a:ext>
              </a:extLst>
            </p:cNvPr>
            <p:cNvSpPr/>
            <p:nvPr/>
          </p:nvSpPr>
          <p:spPr>
            <a:xfrm>
              <a:off x="6580327" y="10138673"/>
              <a:ext cx="51145" cy="57321"/>
            </a:xfrm>
            <a:custGeom>
              <a:avLst/>
              <a:gdLst/>
              <a:ahLst/>
              <a:cxnLst/>
              <a:rect l="0" t="0" r="0" b="0"/>
              <a:pathLst>
                <a:path w="8204200" h="9194800">
                  <a:moveTo>
                    <a:pt x="0" y="9194800"/>
                  </a:moveTo>
                  <a:lnTo>
                    <a:pt x="2489200" y="9194800"/>
                  </a:lnTo>
                  <a:cubicBezTo>
                    <a:pt x="6426200" y="9194800"/>
                    <a:pt x="8204200" y="7404100"/>
                    <a:pt x="8204200" y="4584700"/>
                  </a:cubicBezTo>
                  <a:cubicBezTo>
                    <a:pt x="8204200" y="1638300"/>
                    <a:pt x="6235700" y="0"/>
                    <a:pt x="2578100" y="0"/>
                  </a:cubicBezTo>
                  <a:lnTo>
                    <a:pt x="0" y="0"/>
                  </a:lnTo>
                  <a:close/>
                  <a:moveTo>
                    <a:pt x="2019300" y="7429500"/>
                  </a:moveTo>
                  <a:lnTo>
                    <a:pt x="2019300" y="1765300"/>
                  </a:lnTo>
                  <a:lnTo>
                    <a:pt x="2565400" y="1765300"/>
                  </a:lnTo>
                  <a:cubicBezTo>
                    <a:pt x="3594100" y="1765300"/>
                    <a:pt x="4470400" y="1866900"/>
                    <a:pt x="5118100" y="2324100"/>
                  </a:cubicBezTo>
                  <a:cubicBezTo>
                    <a:pt x="5803900" y="2806700"/>
                    <a:pt x="6184900" y="3619500"/>
                    <a:pt x="6184900" y="4584700"/>
                  </a:cubicBezTo>
                  <a:cubicBezTo>
                    <a:pt x="6184900" y="6400800"/>
                    <a:pt x="5118100" y="7429500"/>
                    <a:pt x="2578100" y="7429500"/>
                  </a:cubicBezTo>
                  <a:close/>
                </a:path>
              </a:pathLst>
            </a:custGeom>
            <a:solidFill>
              <a:srgbClr val="8FC740"/>
            </a:solidFill>
            <a:ln w="79">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6" name="Freeform 175">
              <a:extLst>
                <a:ext uri="{FF2B5EF4-FFF2-40B4-BE49-F238E27FC236}">
                  <a16:creationId xmlns:a16="http://schemas.microsoft.com/office/drawing/2014/main" id="{F391A881-A6A2-4BE4-895C-63F54C283A65}"/>
                </a:ext>
              </a:extLst>
            </p:cNvPr>
            <p:cNvSpPr/>
            <p:nvPr/>
          </p:nvSpPr>
          <p:spPr>
            <a:xfrm>
              <a:off x="6639153" y="10137802"/>
              <a:ext cx="58113" cy="57321"/>
            </a:xfrm>
            <a:custGeom>
              <a:avLst/>
              <a:gdLst/>
              <a:ahLst/>
              <a:cxnLst/>
              <a:rect l="0" t="0" r="0" b="0"/>
              <a:pathLst>
                <a:path w="9321800" h="9194800">
                  <a:moveTo>
                    <a:pt x="4622800" y="7073900"/>
                  </a:moveTo>
                  <a:lnTo>
                    <a:pt x="5956300" y="5181600"/>
                  </a:lnTo>
                  <a:cubicBezTo>
                    <a:pt x="6413500" y="4533900"/>
                    <a:pt x="6870700" y="3860800"/>
                    <a:pt x="7302500" y="3213100"/>
                  </a:cubicBezTo>
                  <a:lnTo>
                    <a:pt x="7327900" y="3225800"/>
                  </a:lnTo>
                  <a:cubicBezTo>
                    <a:pt x="7315200" y="3886200"/>
                    <a:pt x="7302500" y="4749800"/>
                    <a:pt x="7302500" y="5511800"/>
                  </a:cubicBezTo>
                  <a:lnTo>
                    <a:pt x="7302500" y="9194800"/>
                  </a:lnTo>
                  <a:lnTo>
                    <a:pt x="9321800" y="9194800"/>
                  </a:lnTo>
                  <a:lnTo>
                    <a:pt x="9321800" y="0"/>
                  </a:lnTo>
                  <a:lnTo>
                    <a:pt x="7404100" y="0"/>
                  </a:lnTo>
                  <a:lnTo>
                    <a:pt x="4673600" y="3886200"/>
                  </a:lnTo>
                  <a:lnTo>
                    <a:pt x="1943100" y="0"/>
                  </a:lnTo>
                  <a:lnTo>
                    <a:pt x="0" y="0"/>
                  </a:lnTo>
                  <a:lnTo>
                    <a:pt x="0" y="9194800"/>
                  </a:lnTo>
                  <a:lnTo>
                    <a:pt x="1943100" y="9194800"/>
                  </a:lnTo>
                  <a:lnTo>
                    <a:pt x="1943100" y="5511800"/>
                  </a:lnTo>
                  <a:cubicBezTo>
                    <a:pt x="1943100" y="4749800"/>
                    <a:pt x="1930400" y="3886200"/>
                    <a:pt x="1917700" y="3225800"/>
                  </a:cubicBezTo>
                  <a:lnTo>
                    <a:pt x="1943100" y="3213100"/>
                  </a:lnTo>
                  <a:cubicBezTo>
                    <a:pt x="2374900" y="3860800"/>
                    <a:pt x="2832100" y="4533900"/>
                    <a:pt x="3289300" y="5181600"/>
                  </a:cubicBezTo>
                  <a:close/>
                </a:path>
              </a:pathLst>
            </a:custGeom>
            <a:solidFill>
              <a:srgbClr val="4D4D4F">
                <a:alpha val="100000"/>
              </a:srgbClr>
            </a:solidFill>
            <a:ln w="79">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7" name="Freeform 176">
              <a:extLst>
                <a:ext uri="{FF2B5EF4-FFF2-40B4-BE49-F238E27FC236}">
                  <a16:creationId xmlns:a16="http://schemas.microsoft.com/office/drawing/2014/main" id="{BC2C9A00-8CB2-48BF-A6B4-5647C7CAF52B}"/>
                </a:ext>
              </a:extLst>
            </p:cNvPr>
            <p:cNvSpPr/>
            <p:nvPr/>
          </p:nvSpPr>
          <p:spPr>
            <a:xfrm>
              <a:off x="6705025" y="10155300"/>
              <a:ext cx="43386" cy="40694"/>
            </a:xfrm>
            <a:custGeom>
              <a:avLst/>
              <a:gdLst/>
              <a:ahLst/>
              <a:cxnLst/>
              <a:rect l="0" t="0" r="0" b="0"/>
              <a:pathLst>
                <a:path w="6959600" h="6527800">
                  <a:moveTo>
                    <a:pt x="1930400" y="3263900"/>
                  </a:moveTo>
                  <a:cubicBezTo>
                    <a:pt x="1930400" y="2374900"/>
                    <a:pt x="2603500" y="1663700"/>
                    <a:pt x="3479800" y="1663700"/>
                  </a:cubicBezTo>
                  <a:cubicBezTo>
                    <a:pt x="4356100" y="1663700"/>
                    <a:pt x="5029200" y="2374900"/>
                    <a:pt x="5029200" y="3263900"/>
                  </a:cubicBezTo>
                  <a:cubicBezTo>
                    <a:pt x="5029200" y="4152900"/>
                    <a:pt x="4356100" y="4864100"/>
                    <a:pt x="3479800" y="4864100"/>
                  </a:cubicBezTo>
                  <a:cubicBezTo>
                    <a:pt x="2603500" y="4864100"/>
                    <a:pt x="1930400" y="4152900"/>
                    <a:pt x="1930400" y="3263900"/>
                  </a:cubicBezTo>
                  <a:close/>
                  <a:moveTo>
                    <a:pt x="0" y="3263900"/>
                  </a:moveTo>
                  <a:cubicBezTo>
                    <a:pt x="0" y="5105400"/>
                    <a:pt x="1485900" y="6527800"/>
                    <a:pt x="3479800" y="6527800"/>
                  </a:cubicBezTo>
                  <a:cubicBezTo>
                    <a:pt x="5473700" y="6527800"/>
                    <a:pt x="6959600" y="5105400"/>
                    <a:pt x="6959600" y="3263900"/>
                  </a:cubicBezTo>
                  <a:cubicBezTo>
                    <a:pt x="6959600" y="1422400"/>
                    <a:pt x="5473700" y="0"/>
                    <a:pt x="3479800" y="0"/>
                  </a:cubicBezTo>
                  <a:cubicBezTo>
                    <a:pt x="1485900" y="0"/>
                    <a:pt x="0" y="1422400"/>
                    <a:pt x="0" y="3263900"/>
                  </a:cubicBezTo>
                  <a:close/>
                </a:path>
              </a:pathLst>
            </a:custGeom>
            <a:solidFill>
              <a:srgbClr val="4D4D4F">
                <a:alpha val="100000"/>
              </a:srgbClr>
            </a:solidFill>
            <a:ln w="79">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8" name="Freeform 177">
              <a:extLst>
                <a:ext uri="{FF2B5EF4-FFF2-40B4-BE49-F238E27FC236}">
                  <a16:creationId xmlns:a16="http://schemas.microsoft.com/office/drawing/2014/main" id="{652A09C8-3AEF-4EE7-B2BD-1F434237BE8D}"/>
                </a:ext>
              </a:extLst>
            </p:cNvPr>
            <p:cNvSpPr/>
            <p:nvPr/>
          </p:nvSpPr>
          <p:spPr>
            <a:xfrm>
              <a:off x="6753558" y="10155300"/>
              <a:ext cx="34440" cy="57321"/>
            </a:xfrm>
            <a:custGeom>
              <a:avLst/>
              <a:gdLst/>
              <a:ahLst/>
              <a:cxnLst/>
              <a:rect l="0" t="0" r="0" b="0"/>
              <a:pathLst>
                <a:path w="5524500" h="9194800">
                  <a:moveTo>
                    <a:pt x="2438400" y="7493000"/>
                  </a:moveTo>
                  <a:cubicBezTo>
                    <a:pt x="2819400" y="7518400"/>
                    <a:pt x="3568700" y="7607300"/>
                    <a:pt x="3568700" y="8026400"/>
                  </a:cubicBezTo>
                  <a:cubicBezTo>
                    <a:pt x="3568700" y="8255000"/>
                    <a:pt x="3327400" y="8356600"/>
                    <a:pt x="3073400" y="8356600"/>
                  </a:cubicBezTo>
                  <a:cubicBezTo>
                    <a:pt x="2819400" y="8356600"/>
                    <a:pt x="2514600" y="8255000"/>
                    <a:pt x="2247900" y="8115300"/>
                  </a:cubicBezTo>
                  <a:lnTo>
                    <a:pt x="1981200" y="8953500"/>
                  </a:lnTo>
                  <a:cubicBezTo>
                    <a:pt x="2260600" y="9080500"/>
                    <a:pt x="2654300" y="9194800"/>
                    <a:pt x="3086100" y="9194800"/>
                  </a:cubicBezTo>
                  <a:cubicBezTo>
                    <a:pt x="3949700" y="9194800"/>
                    <a:pt x="4521200" y="8724900"/>
                    <a:pt x="4521200" y="8013700"/>
                  </a:cubicBezTo>
                  <a:cubicBezTo>
                    <a:pt x="4521200" y="7404100"/>
                    <a:pt x="4102100" y="6997700"/>
                    <a:pt x="3403600" y="6858000"/>
                  </a:cubicBezTo>
                  <a:lnTo>
                    <a:pt x="3505200" y="6527800"/>
                  </a:lnTo>
                  <a:cubicBezTo>
                    <a:pt x="4203700" y="6515100"/>
                    <a:pt x="4927600" y="6375400"/>
                    <a:pt x="5524500" y="6045200"/>
                  </a:cubicBezTo>
                  <a:lnTo>
                    <a:pt x="5524500" y="4267200"/>
                  </a:lnTo>
                  <a:cubicBezTo>
                    <a:pt x="5003800" y="4660900"/>
                    <a:pt x="4305300" y="4889500"/>
                    <a:pt x="3695700" y="4889500"/>
                  </a:cubicBezTo>
                  <a:cubicBezTo>
                    <a:pt x="2654300" y="4889500"/>
                    <a:pt x="1930400" y="4216400"/>
                    <a:pt x="1930400" y="3263900"/>
                  </a:cubicBezTo>
                  <a:cubicBezTo>
                    <a:pt x="1930400" y="2324100"/>
                    <a:pt x="2641600" y="1625600"/>
                    <a:pt x="3670300" y="1625600"/>
                  </a:cubicBezTo>
                  <a:cubicBezTo>
                    <a:pt x="4267200" y="1625600"/>
                    <a:pt x="4876800" y="1854200"/>
                    <a:pt x="5435600" y="2209800"/>
                  </a:cubicBezTo>
                  <a:lnTo>
                    <a:pt x="5435600" y="419100"/>
                  </a:lnTo>
                  <a:cubicBezTo>
                    <a:pt x="4927600" y="165100"/>
                    <a:pt x="4279900" y="0"/>
                    <a:pt x="3581400" y="0"/>
                  </a:cubicBezTo>
                  <a:cubicBezTo>
                    <a:pt x="1625600" y="0"/>
                    <a:pt x="0" y="1308100"/>
                    <a:pt x="0" y="3276600"/>
                  </a:cubicBezTo>
                  <a:cubicBezTo>
                    <a:pt x="0" y="4927600"/>
                    <a:pt x="1130300" y="6184900"/>
                    <a:pt x="2768600" y="6464300"/>
                  </a:cubicBezTo>
                  <a:close/>
                </a:path>
              </a:pathLst>
            </a:custGeom>
            <a:solidFill>
              <a:srgbClr val="4D4D4F">
                <a:alpha val="100000"/>
              </a:srgbClr>
            </a:solidFill>
            <a:ln w="79">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dirty="0">
                <a:latin typeface="Calibri Light" panose="020F0302020204030204" pitchFamily="34" charset="0"/>
                <a:cs typeface="Calibri Light" panose="020F0302020204030204" pitchFamily="34" charset="0"/>
                <a:sym typeface="Calibri Light" panose="020F0302020204030204" pitchFamily="34" charset="0"/>
              </a:endParaRPr>
            </a:p>
          </p:txBody>
        </p:sp>
      </p:grpSp>
    </p:spTree>
  </p:cSld>
  <p:clrMapOvr>
    <a:masterClrMapping/>
  </p:clrMapOvr>
  <p:extLst>
    <p:ext uri="{DCECCB84-F9BA-43D5-87BE-67443E8EF086}">
      <p15:sldGuideLst xmlns:p15="http://schemas.microsoft.com/office/powerpoint/2012/main">
        <p15:guide id="1" orient="horz" pos="2089" userDrawn="1">
          <p15:clr>
            <a:srgbClr val="9FCC3B"/>
          </p15:clr>
        </p15:guide>
        <p15:guide id="2" orient="horz" pos="2256" userDrawn="1">
          <p15:clr>
            <a:srgbClr val="9FCC3B"/>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plit content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71EABA4-BC0A-461B-BB73-77FDFF8893D2}"/>
              </a:ext>
            </a:extLst>
          </p:cNvPr>
          <p:cNvGraphicFramePr>
            <a:graphicFrameLocks noChangeAspect="1"/>
          </p:cNvGraphicFramePr>
          <p:nvPr userDrawn="1">
            <p:custDataLst>
              <p:tags r:id="rId2"/>
            </p:custDataLst>
            <p:extLst>
              <p:ext uri="{D42A27DB-BD31-4B8C-83A1-F6EECF244321}">
                <p14:modId xmlns:p14="http://schemas.microsoft.com/office/powerpoint/2010/main" val="25262442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4842" name="think-cell Slide" r:id="rId4" imgW="592" imgH="595" progId="TCLayout.ActiveDocument.1">
                  <p:embed/>
                </p:oleObj>
              </mc:Choice>
              <mc:Fallback>
                <p:oleObj name="think-cell Slide" r:id="rId4" imgW="592" imgH="59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ext Placeholder 9"/>
          <p:cNvSpPr>
            <a:spLocks noGrp="1"/>
          </p:cNvSpPr>
          <p:nvPr>
            <p:ph type="body" sz="quarter" idx="13"/>
          </p:nvPr>
        </p:nvSpPr>
        <p:spPr>
          <a:xfrm>
            <a:off x="2191172" y="508010"/>
            <a:ext cx="5218836" cy="2844850"/>
          </a:xfrm>
          <a:prstGeom prst="rect">
            <a:avLst/>
          </a:prstGeom>
        </p:spPr>
        <p:txBody>
          <a:bodyPr/>
          <a:lstStyle>
            <a:lvl1pPr>
              <a:defRPr>
                <a:latin typeface="Calibri Light" panose="020F0302020204030204" pitchFamily="34" charset="0"/>
                <a:cs typeface="Calibri Light" panose="020F0302020204030204" pitchFamily="34" charset="0"/>
                <a:sym typeface="Calibri Light" panose="020F0302020204030204" pitchFamily="34" charset="0"/>
              </a:defRPr>
            </a:lvl1pPr>
            <a:lvl2pPr>
              <a:defRPr>
                <a:latin typeface="Calibri Light" panose="020F0302020204030204" pitchFamily="34" charset="0"/>
                <a:cs typeface="Calibri Light" panose="020F0302020204030204" pitchFamily="34" charset="0"/>
                <a:sym typeface="Calibri Light" panose="020F0302020204030204" pitchFamily="34" charset="0"/>
              </a:defRPr>
            </a:lvl2pPr>
            <a:lvl3pPr>
              <a:defRPr>
                <a:latin typeface="Calibri Light" panose="020F0302020204030204" pitchFamily="34" charset="0"/>
                <a:cs typeface="Calibri Light" panose="020F0302020204030204" pitchFamily="34" charset="0"/>
                <a:sym typeface="Calibri Light" panose="020F0302020204030204" pitchFamily="34" charset="0"/>
              </a:defRPr>
            </a:lvl3pPr>
            <a:lvl4pPr>
              <a:defRPr>
                <a:latin typeface="Calibri Light" panose="020F0302020204030204" pitchFamily="34" charset="0"/>
                <a:cs typeface="Calibri Light" panose="020F0302020204030204" pitchFamily="34" charset="0"/>
                <a:sym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p:cNvSpPr>
            <a:spLocks noGrp="1"/>
          </p:cNvSpPr>
          <p:nvPr>
            <p:ph type="dt" sz="half" idx="10"/>
          </p:nvPr>
        </p:nvSpPr>
        <p:spPr>
          <a:xfrm>
            <a:off x="-1819642" y="9556608"/>
            <a:ext cx="814286" cy="237071"/>
          </a:xfrm>
          <a:prstGeom prst="rect">
            <a:avLst/>
          </a:prstGeom>
        </p:spPr>
        <p:txBody>
          <a:bodyPr/>
          <a:lstStyle>
            <a:lvl1pPr>
              <a:defRPr sz="855">
                <a:latin typeface="Calibri Light" panose="020F0302020204030204" pitchFamily="34" charset="0"/>
                <a:cs typeface="Calibri Light" panose="020F0302020204030204" pitchFamily="34" charset="0"/>
                <a:sym typeface="Calibri Light" panose="020F0302020204030204" pitchFamily="34" charset="0"/>
              </a:defRPr>
            </a:lvl1pPr>
          </a:lstStyle>
          <a:p>
            <a:fld id="{0EF40540-A9B0-154D-B27F-E61D8261BB2B}" type="datetime1">
              <a:rPr lang="en-GB" smtClean="0"/>
              <a:pPr/>
              <a:t>17/03/2021</a:t>
            </a:fld>
            <a:endParaRPr lang="en-GB" dirty="0"/>
          </a:p>
        </p:txBody>
      </p:sp>
      <p:sp>
        <p:nvSpPr>
          <p:cNvPr id="6" name="Slide Number Placeholder 5"/>
          <p:cNvSpPr>
            <a:spLocks noGrp="1"/>
          </p:cNvSpPr>
          <p:nvPr>
            <p:ph type="sldNum" sz="quarter" idx="12"/>
          </p:nvPr>
        </p:nvSpPr>
        <p:spPr>
          <a:xfrm>
            <a:off x="360712" y="9556608"/>
            <a:ext cx="222078" cy="237071"/>
          </a:xfrm>
          <a:prstGeom prst="rect">
            <a:avLst/>
          </a:prstGeom>
        </p:spPr>
        <p:txBody>
          <a:bodyPr/>
          <a:lstStyle>
            <a:lvl1pPr>
              <a:defRPr sz="850">
                <a:latin typeface="Calibri Light" panose="020F0302020204030204" pitchFamily="34" charset="0"/>
                <a:cs typeface="Calibri Light" panose="020F0302020204030204" pitchFamily="34" charset="0"/>
                <a:sym typeface="Calibri Light" panose="020F0302020204030204" pitchFamily="34" charset="0"/>
              </a:defRPr>
            </a:lvl1pPr>
          </a:lstStyle>
          <a:p>
            <a:fld id="{B22E28CD-7D23-44D0-95D8-4FC36EC6909F}" type="slidenum">
              <a:rPr lang="en-GB" smtClean="0"/>
              <a:pPr/>
              <a:t>‹#›</a:t>
            </a:fld>
            <a:endParaRPr lang="en-GB" dirty="0"/>
          </a:p>
        </p:txBody>
      </p:sp>
      <p:sp>
        <p:nvSpPr>
          <p:cNvPr id="18" name="Text Placeholder 17"/>
          <p:cNvSpPr>
            <a:spLocks noGrp="1"/>
          </p:cNvSpPr>
          <p:nvPr>
            <p:ph type="body" sz="quarter" idx="20" hasCustomPrompt="1"/>
          </p:nvPr>
        </p:nvSpPr>
        <p:spPr>
          <a:xfrm>
            <a:off x="2191172" y="8297478"/>
            <a:ext cx="5218836" cy="812814"/>
          </a:xfrm>
          <a:prstGeom prst="rect">
            <a:avLst/>
          </a:prstGeom>
        </p:spPr>
        <p:txBody>
          <a:bodyPr/>
          <a:lstStyle>
            <a:lvl2pPr>
              <a:defRPr>
                <a:latin typeface="Calibri Light" panose="020F0302020204030204" pitchFamily="34" charset="0"/>
                <a:cs typeface="Calibri Light" panose="020F0302020204030204" pitchFamily="34" charset="0"/>
                <a:sym typeface="Calibri Light" panose="020F0302020204030204" pitchFamily="34" charset="0"/>
              </a:defRPr>
            </a:lvl2pPr>
            <a:lvl3pPr>
              <a:defRPr>
                <a:latin typeface="Calibri Light" panose="020F0302020204030204" pitchFamily="34" charset="0"/>
                <a:cs typeface="Calibri Light" panose="020F0302020204030204" pitchFamily="34" charset="0"/>
                <a:sym typeface="Calibri Light" panose="020F0302020204030204" pitchFamily="34" charset="0"/>
              </a:defRPr>
            </a:lvl3pPr>
            <a:lvl4pPr>
              <a:defRPr>
                <a:latin typeface="Calibri Light" panose="020F0302020204030204" pitchFamily="34" charset="0"/>
                <a:cs typeface="Calibri Light" panose="020F0302020204030204" pitchFamily="34" charset="0"/>
                <a:sym typeface="Calibri Light" panose="020F0302020204030204" pitchFamily="34" charset="0"/>
              </a:defRPr>
            </a:lvl4pPr>
          </a:lstStyle>
          <a:p>
            <a:pPr lvl="1"/>
            <a:r>
              <a:rPr lang="en-US" dirty="0"/>
              <a:t>Second level</a:t>
            </a:r>
          </a:p>
          <a:p>
            <a:pPr lvl="2"/>
            <a:r>
              <a:rPr lang="en-US" dirty="0"/>
              <a:t>Third level</a:t>
            </a:r>
          </a:p>
          <a:p>
            <a:pPr lvl="3"/>
            <a:r>
              <a:rPr lang="en-US" dirty="0"/>
              <a:t>Fourth level</a:t>
            </a:r>
            <a:endParaRPr lang="en-GB" dirty="0"/>
          </a:p>
        </p:txBody>
      </p:sp>
      <p:sp>
        <p:nvSpPr>
          <p:cNvPr id="21" name="Content Placeholder 20"/>
          <p:cNvSpPr>
            <a:spLocks noGrp="1"/>
          </p:cNvSpPr>
          <p:nvPr>
            <p:ph sz="quarter" idx="21"/>
          </p:nvPr>
        </p:nvSpPr>
        <p:spPr>
          <a:xfrm>
            <a:off x="2191172" y="3725400"/>
            <a:ext cx="5218836" cy="4444514"/>
          </a:xfrm>
          <a:prstGeom prst="rect">
            <a:avLst/>
          </a:prstGeom>
        </p:spPr>
        <p:txBody>
          <a:bodyPr/>
          <a:lstStyle>
            <a:lvl1pPr>
              <a:defRPr>
                <a:latin typeface="Calibri Light" panose="020F0302020204030204" pitchFamily="34" charset="0"/>
                <a:cs typeface="Calibri Light" panose="020F0302020204030204" pitchFamily="34" charset="0"/>
                <a:sym typeface="Calibri Light" panose="020F0302020204030204" pitchFamily="34" charset="0"/>
              </a:defRPr>
            </a:lvl1pPr>
            <a:lvl2pPr>
              <a:defRPr>
                <a:latin typeface="Calibri Light" panose="020F0302020204030204" pitchFamily="34" charset="0"/>
                <a:cs typeface="Calibri Light" panose="020F0302020204030204" pitchFamily="34" charset="0"/>
                <a:sym typeface="Calibri Light" panose="020F0302020204030204" pitchFamily="34" charset="0"/>
              </a:defRPr>
            </a:lvl2pPr>
            <a:lvl3pPr>
              <a:defRPr>
                <a:latin typeface="Calibri Light" panose="020F0302020204030204" pitchFamily="34" charset="0"/>
                <a:cs typeface="Calibri Light" panose="020F0302020204030204" pitchFamily="34" charset="0"/>
                <a:sym typeface="Calibri Light" panose="020F0302020204030204" pitchFamily="34" charset="0"/>
              </a:defRPr>
            </a:lvl3pPr>
            <a:lvl4pPr>
              <a:defRPr>
                <a:latin typeface="Calibri Light" panose="020F0302020204030204" pitchFamily="34" charset="0"/>
                <a:cs typeface="Calibri Light" panose="020F0302020204030204" pitchFamily="34" charset="0"/>
                <a:sym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Footer Placeholder 4">
            <a:extLst>
              <a:ext uri="{FF2B5EF4-FFF2-40B4-BE49-F238E27FC236}">
                <a16:creationId xmlns:a16="http://schemas.microsoft.com/office/drawing/2014/main" id="{514C49E2-A837-4DE6-9723-B0782B0F4F0A}"/>
              </a:ext>
            </a:extLst>
          </p:cNvPr>
          <p:cNvSpPr>
            <a:spLocks noGrp="1"/>
          </p:cNvSpPr>
          <p:nvPr>
            <p:ph type="ftr" sz="quarter" idx="11"/>
          </p:nvPr>
        </p:nvSpPr>
        <p:spPr>
          <a:xfrm>
            <a:off x="657665" y="9556608"/>
            <a:ext cx="3121008" cy="237071"/>
          </a:xfrm>
          <a:prstGeom prst="rect">
            <a:avLst/>
          </a:prstGeom>
        </p:spPr>
        <p:txBody>
          <a:bodyPr/>
          <a:lstStyle>
            <a:lvl1pPr>
              <a:defRPr sz="850">
                <a:latin typeface="Calibri Light" panose="020F0302020204030204" pitchFamily="34" charset="0"/>
                <a:cs typeface="Calibri Light" panose="020F0302020204030204" pitchFamily="34" charset="0"/>
                <a:sym typeface="Calibri Light" panose="020F0302020204030204" pitchFamily="34" charset="0"/>
              </a:defRPr>
            </a:lvl1pPr>
          </a:lstStyle>
          <a:p>
            <a:r>
              <a:rPr lang="en-GB"/>
              <a:t>Financial Sector Deepening Moçambique, Strategic Plan 2020-25</a:t>
            </a:r>
            <a:endParaRPr lang="en-GB"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plit Content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13C74BD-0D2F-4C32-8B8E-D47A59D1063A}"/>
              </a:ext>
            </a:extLst>
          </p:cNvPr>
          <p:cNvGraphicFramePr>
            <a:graphicFrameLocks noChangeAspect="1"/>
          </p:cNvGraphicFramePr>
          <p:nvPr userDrawn="1">
            <p:custDataLst>
              <p:tags r:id="rId2"/>
            </p:custDataLst>
            <p:extLst>
              <p:ext uri="{D42A27DB-BD31-4B8C-83A1-F6EECF244321}">
                <p14:modId xmlns:p14="http://schemas.microsoft.com/office/powerpoint/2010/main" val="22867571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5866" name="think-cell Slide" r:id="rId4" imgW="592" imgH="595" progId="TCLayout.ActiveDocument.1">
                  <p:embed/>
                </p:oleObj>
              </mc:Choice>
              <mc:Fallback>
                <p:oleObj name="think-cell Slide" r:id="rId4" imgW="592" imgH="59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ext Placeholder 9"/>
          <p:cNvSpPr>
            <a:spLocks noGrp="1"/>
          </p:cNvSpPr>
          <p:nvPr>
            <p:ph type="body" sz="quarter" idx="13"/>
          </p:nvPr>
        </p:nvSpPr>
        <p:spPr>
          <a:xfrm>
            <a:off x="2191172" y="508012"/>
            <a:ext cx="5218836" cy="1185355"/>
          </a:xfrm>
          <a:prstGeom prst="rect">
            <a:avLst/>
          </a:prstGeom>
        </p:spPr>
        <p:txBody>
          <a:bodyPr/>
          <a:lstStyle>
            <a:lvl1pPr>
              <a:defRPr>
                <a:latin typeface="Calibri Light" panose="020F0302020204030204" pitchFamily="34" charset="0"/>
                <a:cs typeface="Calibri Light" panose="020F0302020204030204" pitchFamily="34" charset="0"/>
                <a:sym typeface="Calibri Light" panose="020F0302020204030204" pitchFamily="34" charset="0"/>
              </a:defRPr>
            </a:lvl1pPr>
            <a:lvl2pPr>
              <a:defRPr>
                <a:latin typeface="Calibri Light" panose="020F0302020204030204" pitchFamily="34" charset="0"/>
                <a:cs typeface="Calibri Light" panose="020F0302020204030204" pitchFamily="34" charset="0"/>
                <a:sym typeface="Calibri Light" panose="020F0302020204030204" pitchFamily="34" charset="0"/>
              </a:defRPr>
            </a:lvl2pPr>
            <a:lvl3pPr>
              <a:defRPr>
                <a:latin typeface="Calibri Light" panose="020F0302020204030204" pitchFamily="34" charset="0"/>
                <a:cs typeface="Calibri Light" panose="020F0302020204030204" pitchFamily="34" charset="0"/>
                <a:sym typeface="Calibri Light" panose="020F0302020204030204" pitchFamily="34" charset="0"/>
              </a:defRPr>
            </a:lvl3pPr>
            <a:lvl4pPr>
              <a:defRPr>
                <a:latin typeface="Calibri Light" panose="020F0302020204030204" pitchFamily="34" charset="0"/>
                <a:cs typeface="Calibri Light" panose="020F0302020204030204" pitchFamily="34" charset="0"/>
                <a:sym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p:cNvSpPr>
            <a:spLocks noGrp="1"/>
          </p:cNvSpPr>
          <p:nvPr>
            <p:ph type="dt" sz="half" idx="10"/>
          </p:nvPr>
        </p:nvSpPr>
        <p:spPr>
          <a:xfrm>
            <a:off x="-1819642" y="9556608"/>
            <a:ext cx="814286" cy="237071"/>
          </a:xfrm>
          <a:prstGeom prst="rect">
            <a:avLst/>
          </a:prstGeom>
        </p:spPr>
        <p:txBody>
          <a:bodyPr/>
          <a:lstStyle>
            <a:lvl1pPr>
              <a:defRPr sz="855">
                <a:latin typeface="Calibri Light" panose="020F0302020204030204" pitchFamily="34" charset="0"/>
                <a:cs typeface="Calibri Light" panose="020F0302020204030204" pitchFamily="34" charset="0"/>
                <a:sym typeface="Calibri Light" panose="020F0302020204030204" pitchFamily="34" charset="0"/>
              </a:defRPr>
            </a:lvl1pPr>
          </a:lstStyle>
          <a:p>
            <a:fld id="{0EF40540-A9B0-154D-B27F-E61D8261BB2B}" type="datetime1">
              <a:rPr lang="en-GB" smtClean="0"/>
              <a:pPr/>
              <a:t>17/03/2021</a:t>
            </a:fld>
            <a:endParaRPr lang="en-GB" dirty="0"/>
          </a:p>
        </p:txBody>
      </p:sp>
      <p:sp>
        <p:nvSpPr>
          <p:cNvPr id="6" name="Slide Number Placeholder 5"/>
          <p:cNvSpPr>
            <a:spLocks noGrp="1"/>
          </p:cNvSpPr>
          <p:nvPr>
            <p:ph type="sldNum" sz="quarter" idx="12"/>
          </p:nvPr>
        </p:nvSpPr>
        <p:spPr>
          <a:xfrm>
            <a:off x="360712" y="9556608"/>
            <a:ext cx="222078" cy="237071"/>
          </a:xfrm>
          <a:prstGeom prst="rect">
            <a:avLst/>
          </a:prstGeom>
        </p:spPr>
        <p:txBody>
          <a:bodyPr/>
          <a:lstStyle>
            <a:lvl1pPr>
              <a:defRPr sz="850">
                <a:latin typeface="Calibri Light" panose="020F0302020204030204" pitchFamily="34" charset="0"/>
                <a:cs typeface="Calibri Light" panose="020F0302020204030204" pitchFamily="34" charset="0"/>
                <a:sym typeface="Calibri Light" panose="020F0302020204030204" pitchFamily="34" charset="0"/>
              </a:defRPr>
            </a:lvl1pPr>
          </a:lstStyle>
          <a:p>
            <a:fld id="{B22E28CD-7D23-44D0-95D8-4FC36EC6909F}" type="slidenum">
              <a:rPr lang="en-GB" smtClean="0"/>
              <a:pPr/>
              <a:t>‹#›</a:t>
            </a:fld>
            <a:endParaRPr lang="en-GB" dirty="0"/>
          </a:p>
        </p:txBody>
      </p:sp>
      <p:sp>
        <p:nvSpPr>
          <p:cNvPr id="3" name="Text Placeholder 2"/>
          <p:cNvSpPr>
            <a:spLocks noGrp="1"/>
          </p:cNvSpPr>
          <p:nvPr>
            <p:ph type="body" sz="quarter" idx="14"/>
          </p:nvPr>
        </p:nvSpPr>
        <p:spPr>
          <a:xfrm>
            <a:off x="2191172" y="3977732"/>
            <a:ext cx="5218836" cy="5130890"/>
          </a:xfrm>
          <a:prstGeom prst="rect">
            <a:avLst/>
          </a:prstGeom>
        </p:spPr>
        <p:txBody>
          <a:bodyPr/>
          <a:lstStyle>
            <a:lvl1pPr>
              <a:defRPr>
                <a:latin typeface="Calibri Light" panose="020F0302020204030204" pitchFamily="34" charset="0"/>
                <a:cs typeface="Calibri Light" panose="020F0302020204030204" pitchFamily="34" charset="0"/>
                <a:sym typeface="Calibri Light" panose="020F0302020204030204" pitchFamily="34" charset="0"/>
              </a:defRPr>
            </a:lvl1pPr>
            <a:lvl2pPr>
              <a:defRPr>
                <a:latin typeface="Calibri Light" panose="020F0302020204030204" pitchFamily="34" charset="0"/>
                <a:cs typeface="Calibri Light" panose="020F0302020204030204" pitchFamily="34" charset="0"/>
                <a:sym typeface="Calibri Light" panose="020F0302020204030204" pitchFamily="34" charset="0"/>
              </a:defRPr>
            </a:lvl2pPr>
            <a:lvl3pPr>
              <a:defRPr>
                <a:latin typeface="Calibri Light" panose="020F0302020204030204" pitchFamily="34" charset="0"/>
                <a:cs typeface="Calibri Light" panose="020F0302020204030204" pitchFamily="34" charset="0"/>
                <a:sym typeface="Calibri Light" panose="020F0302020204030204" pitchFamily="34" charset="0"/>
              </a:defRPr>
            </a:lvl3pPr>
            <a:lvl4pPr>
              <a:defRPr>
                <a:latin typeface="Calibri Light" panose="020F0302020204030204" pitchFamily="34" charset="0"/>
                <a:cs typeface="Calibri Light" panose="020F0302020204030204" pitchFamily="34" charset="0"/>
                <a:sym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Footer Placeholder 4">
            <a:extLst>
              <a:ext uri="{FF2B5EF4-FFF2-40B4-BE49-F238E27FC236}">
                <a16:creationId xmlns:a16="http://schemas.microsoft.com/office/drawing/2014/main" id="{D8D5CFC3-1DF7-45AA-B7BA-5E7A42381FDA}"/>
              </a:ext>
            </a:extLst>
          </p:cNvPr>
          <p:cNvSpPr>
            <a:spLocks noGrp="1"/>
          </p:cNvSpPr>
          <p:nvPr>
            <p:ph type="ftr" sz="quarter" idx="11"/>
          </p:nvPr>
        </p:nvSpPr>
        <p:spPr>
          <a:xfrm>
            <a:off x="657665" y="9556608"/>
            <a:ext cx="3121008" cy="237071"/>
          </a:xfrm>
          <a:prstGeom prst="rect">
            <a:avLst/>
          </a:prstGeom>
        </p:spPr>
        <p:txBody>
          <a:bodyPr/>
          <a:lstStyle>
            <a:lvl1pPr>
              <a:defRPr sz="850">
                <a:latin typeface="Calibri Light" panose="020F0302020204030204" pitchFamily="34" charset="0"/>
                <a:cs typeface="Calibri Light" panose="020F0302020204030204" pitchFamily="34" charset="0"/>
                <a:sym typeface="Calibri Light" panose="020F0302020204030204" pitchFamily="34" charset="0"/>
              </a:defRPr>
            </a:lvl1pPr>
          </a:lstStyle>
          <a:p>
            <a:r>
              <a:rPr lang="en-GB"/>
              <a:t>Financial Sector Deepening Moçambique, Strategic Plan 2020-25</a:t>
            </a:r>
            <a:endParaRPr lang="en-GB"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rts + Infographics">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34CB448-F1A7-4735-BFD7-6954C12FEE11}"/>
              </a:ext>
            </a:extLst>
          </p:cNvPr>
          <p:cNvGraphicFramePr>
            <a:graphicFrameLocks noChangeAspect="1"/>
          </p:cNvGraphicFramePr>
          <p:nvPr userDrawn="1">
            <p:custDataLst>
              <p:tags r:id="rId2"/>
            </p:custDataLst>
            <p:extLst>
              <p:ext uri="{D42A27DB-BD31-4B8C-83A1-F6EECF244321}">
                <p14:modId xmlns:p14="http://schemas.microsoft.com/office/powerpoint/2010/main" val="2028360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890" name="think-cell Slide" r:id="rId4" imgW="592" imgH="595" progId="TCLayout.ActiveDocument.1">
                  <p:embed/>
                </p:oleObj>
              </mc:Choice>
              <mc:Fallback>
                <p:oleObj name="think-cell Slide" r:id="rId4" imgW="592" imgH="59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 name="Content Placeholder 6"/>
          <p:cNvSpPr>
            <a:spLocks noGrp="1"/>
          </p:cNvSpPr>
          <p:nvPr>
            <p:ph sz="quarter" idx="22"/>
          </p:nvPr>
        </p:nvSpPr>
        <p:spPr>
          <a:xfrm>
            <a:off x="360711" y="5994506"/>
            <a:ext cx="7050980" cy="2607779"/>
          </a:xfrm>
        </p:spPr>
        <p:txBody>
          <a:bodyPr/>
          <a:lstStyle>
            <a:lvl1pPr>
              <a:defRPr>
                <a:latin typeface="Calibri Light" panose="020F0302020204030204" pitchFamily="34" charset="0"/>
                <a:cs typeface="Calibri Light" panose="020F0302020204030204" pitchFamily="34" charset="0"/>
                <a:sym typeface="Calibri Light" panose="020F0302020204030204" pitchFamily="34" charset="0"/>
              </a:defRPr>
            </a:lvl1pPr>
            <a:lvl2pPr>
              <a:defRPr>
                <a:latin typeface="Calibri Light" panose="020F0302020204030204" pitchFamily="34" charset="0"/>
                <a:cs typeface="Calibri Light" panose="020F0302020204030204" pitchFamily="34" charset="0"/>
                <a:sym typeface="Calibri Light" panose="020F0302020204030204" pitchFamily="34" charset="0"/>
              </a:defRPr>
            </a:lvl2pPr>
            <a:lvl3pPr>
              <a:defRPr>
                <a:latin typeface="Calibri Light" panose="020F0302020204030204" pitchFamily="34" charset="0"/>
                <a:cs typeface="Calibri Light" panose="020F0302020204030204" pitchFamily="34" charset="0"/>
                <a:sym typeface="Calibri Light" panose="020F0302020204030204" pitchFamily="34" charset="0"/>
              </a:defRPr>
            </a:lvl3pPr>
            <a:lvl4pPr>
              <a:defRPr>
                <a:latin typeface="Calibri Light" panose="020F0302020204030204" pitchFamily="34" charset="0"/>
                <a:cs typeface="Calibri Light" panose="020F0302020204030204" pitchFamily="34" charset="0"/>
                <a:sym typeface="Calibri Light" panose="020F0302020204030204" pitchFamily="34" charset="0"/>
              </a:defRPr>
            </a:lvl4pPr>
            <a:lvl5pPr>
              <a:defRPr>
                <a:latin typeface="Calibri Light" panose="020F0302020204030204" pitchFamily="34" charset="0"/>
                <a:cs typeface="Calibri Light" panose="020F0302020204030204" pitchFamily="34" charset="0"/>
                <a:sym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21"/>
          </p:nvPr>
        </p:nvSpPr>
        <p:spPr>
          <a:xfrm>
            <a:off x="360711" y="1991397"/>
            <a:ext cx="7050980" cy="2607779"/>
          </a:xfrm>
        </p:spPr>
        <p:txBody>
          <a:bodyPr/>
          <a:lstStyle>
            <a:lvl1pPr>
              <a:defRPr>
                <a:latin typeface="Calibri Light" panose="020F0302020204030204" pitchFamily="34" charset="0"/>
                <a:cs typeface="Calibri Light" panose="020F0302020204030204" pitchFamily="34" charset="0"/>
                <a:sym typeface="Calibri Light" panose="020F0302020204030204" pitchFamily="34" charset="0"/>
              </a:defRPr>
            </a:lvl1pPr>
            <a:lvl2pPr>
              <a:defRPr>
                <a:latin typeface="Calibri Light" panose="020F0302020204030204" pitchFamily="34" charset="0"/>
                <a:cs typeface="Calibri Light" panose="020F0302020204030204" pitchFamily="34" charset="0"/>
                <a:sym typeface="Calibri Light" panose="020F0302020204030204" pitchFamily="34" charset="0"/>
              </a:defRPr>
            </a:lvl2pPr>
            <a:lvl3pPr>
              <a:defRPr>
                <a:latin typeface="Calibri Light" panose="020F0302020204030204" pitchFamily="34" charset="0"/>
                <a:cs typeface="Calibri Light" panose="020F0302020204030204" pitchFamily="34" charset="0"/>
                <a:sym typeface="Calibri Light" panose="020F0302020204030204" pitchFamily="34" charset="0"/>
              </a:defRPr>
            </a:lvl3pPr>
            <a:lvl4pPr>
              <a:defRPr>
                <a:latin typeface="Calibri Light" panose="020F0302020204030204" pitchFamily="34" charset="0"/>
                <a:cs typeface="Calibri Light" panose="020F0302020204030204" pitchFamily="34" charset="0"/>
                <a:sym typeface="Calibri Light" panose="020F0302020204030204" pitchFamily="34" charset="0"/>
              </a:defRPr>
            </a:lvl4pPr>
            <a:lvl5pPr>
              <a:defRPr>
                <a:latin typeface="Calibri Light" panose="020F0302020204030204" pitchFamily="34" charset="0"/>
                <a:cs typeface="Calibri Light" panose="020F0302020204030204" pitchFamily="34" charset="0"/>
                <a:sym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9"/>
          <p:cNvSpPr>
            <a:spLocks noGrp="1"/>
          </p:cNvSpPr>
          <p:nvPr>
            <p:ph type="body" sz="quarter" idx="13"/>
          </p:nvPr>
        </p:nvSpPr>
        <p:spPr>
          <a:xfrm>
            <a:off x="2191172" y="508012"/>
            <a:ext cx="5218836" cy="677345"/>
          </a:xfrm>
          <a:prstGeom prst="rect">
            <a:avLst/>
          </a:prstGeom>
        </p:spPr>
        <p:txBody>
          <a:bodyPr/>
          <a:lstStyle>
            <a:lvl1pPr>
              <a:defRPr>
                <a:latin typeface="Calibri Light" panose="020F0302020204030204" pitchFamily="34" charset="0"/>
                <a:cs typeface="Calibri Light" panose="020F0302020204030204" pitchFamily="34" charset="0"/>
                <a:sym typeface="Calibri Light" panose="020F0302020204030204" pitchFamily="34" charset="0"/>
              </a:defRPr>
            </a:lvl1pPr>
            <a:lvl2pPr>
              <a:defRPr>
                <a:latin typeface="Calibri Light" panose="020F0302020204030204" pitchFamily="34" charset="0"/>
                <a:cs typeface="Calibri Light" panose="020F0302020204030204" pitchFamily="34" charset="0"/>
                <a:sym typeface="Calibri Light" panose="020F0302020204030204" pitchFamily="34" charset="0"/>
              </a:defRPr>
            </a:lvl2pPr>
            <a:lvl3pPr>
              <a:defRPr>
                <a:latin typeface="Calibri Light" panose="020F0302020204030204" pitchFamily="34" charset="0"/>
                <a:cs typeface="Calibri Light" panose="020F0302020204030204" pitchFamily="34" charset="0"/>
                <a:sym typeface="Calibri Light" panose="020F0302020204030204" pitchFamily="34" charset="0"/>
              </a:defRPr>
            </a:lvl3pPr>
            <a:lvl4pPr>
              <a:defRPr>
                <a:latin typeface="Calibri Light" panose="020F0302020204030204" pitchFamily="34" charset="0"/>
                <a:cs typeface="Calibri Light" panose="020F0302020204030204" pitchFamily="34" charset="0"/>
                <a:sym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p:cNvSpPr>
            <a:spLocks noGrp="1"/>
          </p:cNvSpPr>
          <p:nvPr>
            <p:ph type="dt" sz="half" idx="10"/>
          </p:nvPr>
        </p:nvSpPr>
        <p:spPr>
          <a:xfrm>
            <a:off x="-1819642" y="9556608"/>
            <a:ext cx="814286" cy="237071"/>
          </a:xfrm>
          <a:prstGeom prst="rect">
            <a:avLst/>
          </a:prstGeom>
        </p:spPr>
        <p:txBody>
          <a:bodyPr/>
          <a:lstStyle>
            <a:lvl1pPr>
              <a:defRPr sz="855">
                <a:latin typeface="Calibri Light" panose="020F0302020204030204" pitchFamily="34" charset="0"/>
                <a:cs typeface="Calibri Light" panose="020F0302020204030204" pitchFamily="34" charset="0"/>
                <a:sym typeface="Calibri Light" panose="020F0302020204030204" pitchFamily="34" charset="0"/>
              </a:defRPr>
            </a:lvl1pPr>
          </a:lstStyle>
          <a:p>
            <a:fld id="{0EF40540-A9B0-154D-B27F-E61D8261BB2B}" type="datetime1">
              <a:rPr lang="en-GB" smtClean="0"/>
              <a:pPr/>
              <a:t>17/03/2021</a:t>
            </a:fld>
            <a:endParaRPr lang="en-GB" dirty="0"/>
          </a:p>
        </p:txBody>
      </p:sp>
      <p:sp>
        <p:nvSpPr>
          <p:cNvPr id="6" name="Slide Number Placeholder 5"/>
          <p:cNvSpPr>
            <a:spLocks noGrp="1"/>
          </p:cNvSpPr>
          <p:nvPr>
            <p:ph type="sldNum" sz="quarter" idx="12"/>
          </p:nvPr>
        </p:nvSpPr>
        <p:spPr>
          <a:xfrm>
            <a:off x="360712" y="9556608"/>
            <a:ext cx="222078" cy="237071"/>
          </a:xfrm>
          <a:prstGeom prst="rect">
            <a:avLst/>
          </a:prstGeom>
        </p:spPr>
        <p:txBody>
          <a:bodyPr/>
          <a:lstStyle>
            <a:lvl1pPr>
              <a:defRPr sz="850">
                <a:latin typeface="Calibri Light" panose="020F0302020204030204" pitchFamily="34" charset="0"/>
                <a:cs typeface="Calibri Light" panose="020F0302020204030204" pitchFamily="34" charset="0"/>
                <a:sym typeface="Calibri Light" panose="020F0302020204030204" pitchFamily="34" charset="0"/>
              </a:defRPr>
            </a:lvl1pPr>
          </a:lstStyle>
          <a:p>
            <a:fld id="{B22E28CD-7D23-44D0-95D8-4FC36EC6909F}" type="slidenum">
              <a:rPr lang="en-GB" smtClean="0"/>
              <a:pPr/>
              <a:t>‹#›</a:t>
            </a:fld>
            <a:endParaRPr lang="en-GB" dirty="0"/>
          </a:p>
        </p:txBody>
      </p:sp>
      <p:sp>
        <p:nvSpPr>
          <p:cNvPr id="12" name="Text Placeholder 8"/>
          <p:cNvSpPr>
            <a:spLocks noGrp="1"/>
          </p:cNvSpPr>
          <p:nvPr>
            <p:ph type="body" sz="quarter" idx="15" hasCustomPrompt="1"/>
          </p:nvPr>
        </p:nvSpPr>
        <p:spPr>
          <a:xfrm>
            <a:off x="360712" y="1456292"/>
            <a:ext cx="3331172" cy="338672"/>
          </a:xfrm>
          <a:prstGeom prst="rect">
            <a:avLst/>
          </a:prstGeom>
        </p:spPr>
        <p:txBody>
          <a:bodyPr anchor="b" anchorCtr="0"/>
          <a:lstStyle>
            <a:lvl1pPr>
              <a:defRPr sz="1197">
                <a:latin typeface="Calibri Light" panose="020F0302020204030204" pitchFamily="34" charset="0"/>
                <a:cs typeface="Calibri Light" panose="020F0302020204030204" pitchFamily="34" charset="0"/>
                <a:sym typeface="Calibri Light" panose="020F0302020204030204" pitchFamily="34" charset="0"/>
              </a:defRPr>
            </a:lvl1pPr>
          </a:lstStyle>
          <a:p>
            <a:pPr lvl="0"/>
            <a:r>
              <a:rPr lang="en-US" dirty="0"/>
              <a:t>Click to edit text</a:t>
            </a:r>
            <a:endParaRPr lang="en-GB" dirty="0"/>
          </a:p>
        </p:txBody>
      </p:sp>
      <p:sp>
        <p:nvSpPr>
          <p:cNvPr id="16" name="Text Placeholder 15"/>
          <p:cNvSpPr>
            <a:spLocks noGrp="1"/>
          </p:cNvSpPr>
          <p:nvPr>
            <p:ph type="body" sz="quarter" idx="16" hasCustomPrompt="1"/>
          </p:nvPr>
        </p:nvSpPr>
        <p:spPr>
          <a:xfrm>
            <a:off x="360709" y="4815924"/>
            <a:ext cx="2961042" cy="304806"/>
          </a:xfrm>
        </p:spPr>
        <p:txBody>
          <a:bodyPr bIns="90000" anchor="b" anchorCtr="0"/>
          <a:lstStyle>
            <a:lvl1pPr marL="0" marR="0" indent="0" algn="l" defTabSz="646482" rtl="0" eaLnBrk="1" fontAlgn="auto" latinLnBrk="0" hangingPunct="1">
              <a:lnSpc>
                <a:spcPct val="100000"/>
              </a:lnSpc>
              <a:spcBef>
                <a:spcPts val="0"/>
              </a:spcBef>
              <a:spcAft>
                <a:spcPts val="0"/>
              </a:spcAft>
              <a:buClrTx/>
              <a:buSzTx/>
              <a:buFont typeface="Arial" panose="020B0604020202020204" pitchFamily="34" charset="0"/>
              <a:buNone/>
              <a:tabLst/>
              <a:defRPr sz="684">
                <a:solidFill>
                  <a:srgbClr val="747480"/>
                </a:solidFill>
                <a:latin typeface="Calibri Light" panose="020F0302020204030204" pitchFamily="34" charset="0"/>
                <a:cs typeface="Calibri Light" panose="020F0302020204030204" pitchFamily="34" charset="0"/>
                <a:sym typeface="Calibri Light" panose="020F0302020204030204" pitchFamily="34" charset="0"/>
              </a:defRPr>
            </a:lvl1pPr>
          </a:lstStyle>
          <a:p>
            <a:pPr lvl="0"/>
            <a:r>
              <a:rPr lang="en-US"/>
              <a:t>Source</a:t>
            </a:r>
            <a:endParaRPr lang="en-US" dirty="0"/>
          </a:p>
        </p:txBody>
      </p:sp>
      <p:sp>
        <p:nvSpPr>
          <p:cNvPr id="15" name="Text Placeholder 8"/>
          <p:cNvSpPr>
            <a:spLocks noGrp="1"/>
          </p:cNvSpPr>
          <p:nvPr>
            <p:ph type="body" sz="quarter" idx="18" hasCustomPrompt="1"/>
          </p:nvPr>
        </p:nvSpPr>
        <p:spPr>
          <a:xfrm>
            <a:off x="360712" y="5452629"/>
            <a:ext cx="3331172" cy="338672"/>
          </a:xfrm>
          <a:prstGeom prst="rect">
            <a:avLst/>
          </a:prstGeom>
        </p:spPr>
        <p:txBody>
          <a:bodyPr anchor="b" anchorCtr="0"/>
          <a:lstStyle>
            <a:lvl1pPr>
              <a:defRPr sz="1197">
                <a:latin typeface="Calibri Light" panose="020F0302020204030204" pitchFamily="34" charset="0"/>
                <a:cs typeface="Calibri Light" panose="020F0302020204030204" pitchFamily="34" charset="0"/>
                <a:sym typeface="Calibri Light" panose="020F0302020204030204" pitchFamily="34" charset="0"/>
              </a:defRPr>
            </a:lvl1pPr>
          </a:lstStyle>
          <a:p>
            <a:pPr lvl="0"/>
            <a:r>
              <a:rPr lang="en-US" dirty="0"/>
              <a:t>Click to edit text</a:t>
            </a:r>
            <a:endParaRPr lang="en-GB" dirty="0"/>
          </a:p>
        </p:txBody>
      </p:sp>
      <p:sp>
        <p:nvSpPr>
          <p:cNvPr id="17" name="Text Placeholder 15"/>
          <p:cNvSpPr>
            <a:spLocks noGrp="1"/>
          </p:cNvSpPr>
          <p:nvPr>
            <p:ph type="body" sz="quarter" idx="19" hasCustomPrompt="1"/>
          </p:nvPr>
        </p:nvSpPr>
        <p:spPr>
          <a:xfrm>
            <a:off x="360709" y="8812260"/>
            <a:ext cx="2961042" cy="304806"/>
          </a:xfrm>
        </p:spPr>
        <p:txBody>
          <a:bodyPr bIns="90000" anchor="b" anchorCtr="0"/>
          <a:lstStyle>
            <a:lvl1pPr marL="0" marR="0" indent="0" algn="l" defTabSz="646482" rtl="0" eaLnBrk="1" fontAlgn="auto" latinLnBrk="0" hangingPunct="1">
              <a:lnSpc>
                <a:spcPct val="100000"/>
              </a:lnSpc>
              <a:spcBef>
                <a:spcPts val="0"/>
              </a:spcBef>
              <a:spcAft>
                <a:spcPts val="0"/>
              </a:spcAft>
              <a:buClrTx/>
              <a:buSzTx/>
              <a:buFont typeface="Arial" panose="020B0604020202020204" pitchFamily="34" charset="0"/>
              <a:buNone/>
              <a:tabLst/>
              <a:defRPr sz="684">
                <a:solidFill>
                  <a:srgbClr val="747480"/>
                </a:solidFill>
                <a:latin typeface="Calibri Light" panose="020F0302020204030204" pitchFamily="34" charset="0"/>
                <a:cs typeface="Calibri Light" panose="020F0302020204030204" pitchFamily="34" charset="0"/>
                <a:sym typeface="Calibri Light" panose="020F0302020204030204" pitchFamily="34" charset="0"/>
              </a:defRPr>
            </a:lvl1pPr>
          </a:lstStyle>
          <a:p>
            <a:pPr lvl="0"/>
            <a:r>
              <a:rPr lang="en-US" dirty="0"/>
              <a:t>Source</a:t>
            </a:r>
          </a:p>
        </p:txBody>
      </p:sp>
      <p:sp>
        <p:nvSpPr>
          <p:cNvPr id="13" name="Footer Placeholder 4">
            <a:extLst>
              <a:ext uri="{FF2B5EF4-FFF2-40B4-BE49-F238E27FC236}">
                <a16:creationId xmlns:a16="http://schemas.microsoft.com/office/drawing/2014/main" id="{AF4DB6B6-7A01-4A2E-9513-34A199BCE240}"/>
              </a:ext>
            </a:extLst>
          </p:cNvPr>
          <p:cNvSpPr>
            <a:spLocks noGrp="1"/>
          </p:cNvSpPr>
          <p:nvPr>
            <p:ph type="ftr" sz="quarter" idx="11"/>
          </p:nvPr>
        </p:nvSpPr>
        <p:spPr>
          <a:xfrm>
            <a:off x="657665" y="9556608"/>
            <a:ext cx="3121008" cy="237071"/>
          </a:xfrm>
          <a:prstGeom prst="rect">
            <a:avLst/>
          </a:prstGeom>
        </p:spPr>
        <p:txBody>
          <a:bodyPr/>
          <a:lstStyle>
            <a:lvl1pPr>
              <a:defRPr sz="850">
                <a:latin typeface="Calibri Light" panose="020F0302020204030204" pitchFamily="34" charset="0"/>
                <a:cs typeface="Calibri Light" panose="020F0302020204030204" pitchFamily="34" charset="0"/>
                <a:sym typeface="Calibri Light" panose="020F0302020204030204" pitchFamily="34" charset="0"/>
              </a:defRPr>
            </a:lvl1pPr>
          </a:lstStyle>
          <a:p>
            <a:r>
              <a:rPr lang="en-GB"/>
              <a:t>Financial Sector Deepening Moçambique, Strategic Plan 2020-25</a:t>
            </a:r>
            <a:endParaRPr lang="en-GB" dirty="0"/>
          </a:p>
        </p:txBody>
      </p:sp>
    </p:spTree>
  </p:cSld>
  <p:clrMapOvr>
    <a:masterClrMapping/>
  </p:clrMapOvr>
  <p:extLst>
    <p:ext uri="{DCECCB84-F9BA-43D5-87BE-67443E8EF086}">
      <p15:sldGuideLst xmlns:p15="http://schemas.microsoft.com/office/powerpoint/2012/main">
        <p15:guide id="1" orient="horz" pos="1257" userDrawn="1">
          <p15:clr>
            <a:srgbClr val="9FCC3B"/>
          </p15:clr>
        </p15:guide>
        <p15:guide id="2" orient="horz" pos="3772" userDrawn="1">
          <p15:clr>
            <a:srgbClr val="9FCC3B"/>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Single Imag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8B6B00-87DB-4433-A7EC-5487C7226F54}"/>
              </a:ext>
            </a:extLst>
          </p:cNvPr>
          <p:cNvGraphicFramePr>
            <a:graphicFrameLocks noChangeAspect="1"/>
          </p:cNvGraphicFramePr>
          <p:nvPr userDrawn="1">
            <p:custDataLst>
              <p:tags r:id="rId2"/>
            </p:custDataLst>
            <p:extLst>
              <p:ext uri="{D42A27DB-BD31-4B8C-83A1-F6EECF244321}">
                <p14:modId xmlns:p14="http://schemas.microsoft.com/office/powerpoint/2010/main" val="13596707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7914" name="think-cell Slide" r:id="rId4" imgW="592" imgH="595" progId="TCLayout.ActiveDocument.1">
                  <p:embed/>
                </p:oleObj>
              </mc:Choice>
              <mc:Fallback>
                <p:oleObj name="think-cell Slide" r:id="rId4" imgW="592" imgH="59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ext Placeholder 9"/>
          <p:cNvSpPr>
            <a:spLocks noGrp="1"/>
          </p:cNvSpPr>
          <p:nvPr>
            <p:ph type="body" sz="quarter" idx="13"/>
          </p:nvPr>
        </p:nvSpPr>
        <p:spPr>
          <a:xfrm>
            <a:off x="2191172" y="508012"/>
            <a:ext cx="5218836" cy="1185355"/>
          </a:xfrm>
          <a:prstGeom prst="rect">
            <a:avLst/>
          </a:prstGeom>
        </p:spPr>
        <p:txBody>
          <a:bodyPr/>
          <a:lstStyle>
            <a:lvl1pPr>
              <a:defRPr>
                <a:latin typeface="Calibri Light" panose="020F0302020204030204" pitchFamily="34" charset="0"/>
                <a:cs typeface="Calibri Light" panose="020F0302020204030204" pitchFamily="34" charset="0"/>
                <a:sym typeface="Calibri Light" panose="020F0302020204030204" pitchFamily="34" charset="0"/>
              </a:defRPr>
            </a:lvl1pPr>
            <a:lvl2pPr>
              <a:defRPr>
                <a:latin typeface="Calibri Light" panose="020F0302020204030204" pitchFamily="34" charset="0"/>
                <a:cs typeface="Calibri Light" panose="020F0302020204030204" pitchFamily="34" charset="0"/>
                <a:sym typeface="Calibri Light" panose="020F0302020204030204" pitchFamily="34" charset="0"/>
              </a:defRPr>
            </a:lvl2pPr>
            <a:lvl3pPr>
              <a:defRPr>
                <a:latin typeface="Calibri Light" panose="020F0302020204030204" pitchFamily="34" charset="0"/>
                <a:cs typeface="Calibri Light" panose="020F0302020204030204" pitchFamily="34" charset="0"/>
                <a:sym typeface="Calibri Light" panose="020F0302020204030204" pitchFamily="34" charset="0"/>
              </a:defRPr>
            </a:lvl3pPr>
            <a:lvl4pPr>
              <a:defRPr>
                <a:latin typeface="Calibri Light" panose="020F0302020204030204" pitchFamily="34" charset="0"/>
                <a:cs typeface="Calibri Light" panose="020F0302020204030204" pitchFamily="34" charset="0"/>
                <a:sym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p:cNvSpPr>
            <a:spLocks noGrp="1"/>
          </p:cNvSpPr>
          <p:nvPr>
            <p:ph type="dt" sz="half" idx="10"/>
          </p:nvPr>
        </p:nvSpPr>
        <p:spPr>
          <a:xfrm>
            <a:off x="-1819642" y="9556608"/>
            <a:ext cx="814286" cy="237071"/>
          </a:xfrm>
          <a:prstGeom prst="rect">
            <a:avLst/>
          </a:prstGeom>
        </p:spPr>
        <p:txBody>
          <a:bodyPr/>
          <a:lstStyle>
            <a:lvl1pPr>
              <a:defRPr sz="855">
                <a:latin typeface="Calibri Light" panose="020F0302020204030204" pitchFamily="34" charset="0"/>
                <a:cs typeface="Calibri Light" panose="020F0302020204030204" pitchFamily="34" charset="0"/>
                <a:sym typeface="Calibri Light" panose="020F0302020204030204" pitchFamily="34" charset="0"/>
              </a:defRPr>
            </a:lvl1pPr>
          </a:lstStyle>
          <a:p>
            <a:fld id="{0EF40540-A9B0-154D-B27F-E61D8261BB2B}" type="datetime1">
              <a:rPr lang="en-GB" smtClean="0"/>
              <a:pPr/>
              <a:t>17/03/2021</a:t>
            </a:fld>
            <a:endParaRPr lang="en-GB" dirty="0"/>
          </a:p>
        </p:txBody>
      </p:sp>
      <p:sp>
        <p:nvSpPr>
          <p:cNvPr id="6" name="Slide Number Placeholder 5"/>
          <p:cNvSpPr>
            <a:spLocks noGrp="1"/>
          </p:cNvSpPr>
          <p:nvPr>
            <p:ph type="sldNum" sz="quarter" idx="12"/>
          </p:nvPr>
        </p:nvSpPr>
        <p:spPr>
          <a:xfrm>
            <a:off x="360712" y="9556608"/>
            <a:ext cx="222078" cy="237071"/>
          </a:xfrm>
          <a:prstGeom prst="rect">
            <a:avLst/>
          </a:prstGeom>
        </p:spPr>
        <p:txBody>
          <a:bodyPr/>
          <a:lstStyle>
            <a:lvl1pPr>
              <a:defRPr sz="850">
                <a:latin typeface="Calibri Light" panose="020F0302020204030204" pitchFamily="34" charset="0"/>
                <a:cs typeface="Calibri Light" panose="020F0302020204030204" pitchFamily="34" charset="0"/>
                <a:sym typeface="Calibri Light" panose="020F0302020204030204" pitchFamily="34" charset="0"/>
              </a:defRPr>
            </a:lvl1pPr>
          </a:lstStyle>
          <a:p>
            <a:fld id="{B22E28CD-7D23-44D0-95D8-4FC36EC6909F}" type="slidenum">
              <a:rPr lang="en-GB" smtClean="0"/>
              <a:pPr/>
              <a:t>‹#›</a:t>
            </a:fld>
            <a:endParaRPr lang="en-GB" dirty="0"/>
          </a:p>
        </p:txBody>
      </p:sp>
      <p:sp>
        <p:nvSpPr>
          <p:cNvPr id="3" name="Text Placeholder 2"/>
          <p:cNvSpPr>
            <a:spLocks noGrp="1"/>
          </p:cNvSpPr>
          <p:nvPr>
            <p:ph type="body" sz="quarter" idx="14"/>
          </p:nvPr>
        </p:nvSpPr>
        <p:spPr>
          <a:xfrm>
            <a:off x="2191172" y="5107185"/>
            <a:ext cx="5218836" cy="4003110"/>
          </a:xfrm>
          <a:prstGeom prst="rect">
            <a:avLst/>
          </a:prstGeom>
        </p:spPr>
        <p:txBody>
          <a:bodyPr/>
          <a:lstStyle>
            <a:lvl1pPr>
              <a:defRPr>
                <a:latin typeface="Calibri Light" panose="020F0302020204030204" pitchFamily="34" charset="0"/>
                <a:cs typeface="Calibri Light" panose="020F0302020204030204" pitchFamily="34" charset="0"/>
                <a:sym typeface="Calibri Light" panose="020F0302020204030204" pitchFamily="34" charset="0"/>
              </a:defRPr>
            </a:lvl1pPr>
            <a:lvl2pPr>
              <a:defRPr>
                <a:latin typeface="Calibri Light" panose="020F0302020204030204" pitchFamily="34" charset="0"/>
                <a:cs typeface="Calibri Light" panose="020F0302020204030204" pitchFamily="34" charset="0"/>
                <a:sym typeface="Calibri Light" panose="020F0302020204030204" pitchFamily="34" charset="0"/>
              </a:defRPr>
            </a:lvl2pPr>
            <a:lvl3pPr>
              <a:defRPr>
                <a:latin typeface="Calibri Light" panose="020F0302020204030204" pitchFamily="34" charset="0"/>
                <a:cs typeface="Calibri Light" panose="020F0302020204030204" pitchFamily="34" charset="0"/>
                <a:sym typeface="Calibri Light" panose="020F0302020204030204" pitchFamily="34" charset="0"/>
              </a:defRPr>
            </a:lvl3pPr>
            <a:lvl4pPr>
              <a:defRPr>
                <a:latin typeface="Calibri Light" panose="020F0302020204030204" pitchFamily="34" charset="0"/>
                <a:cs typeface="Calibri Light" panose="020F0302020204030204" pitchFamily="34" charset="0"/>
                <a:sym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15"/>
          <p:cNvSpPr>
            <a:spLocks noGrp="1"/>
          </p:cNvSpPr>
          <p:nvPr>
            <p:ph type="body" sz="quarter" idx="17" hasCustomPrompt="1"/>
          </p:nvPr>
        </p:nvSpPr>
        <p:spPr>
          <a:xfrm>
            <a:off x="2191171" y="4792217"/>
            <a:ext cx="2961042" cy="169336"/>
          </a:xfrm>
        </p:spPr>
        <p:txBody>
          <a:bodyPr bIns="0" anchor="b" anchorCtr="0"/>
          <a:lstStyle>
            <a:lvl1pPr marL="0" marR="0" indent="0" algn="l" defTabSz="646482" rtl="0" eaLnBrk="1" fontAlgn="auto" latinLnBrk="0" hangingPunct="1">
              <a:lnSpc>
                <a:spcPct val="100000"/>
              </a:lnSpc>
              <a:spcBef>
                <a:spcPts val="0"/>
              </a:spcBef>
              <a:spcAft>
                <a:spcPts val="0"/>
              </a:spcAft>
              <a:buClrTx/>
              <a:buSzTx/>
              <a:buFont typeface="Arial" panose="020B0604020202020204" pitchFamily="34" charset="0"/>
              <a:buNone/>
              <a:tabLst/>
              <a:defRPr sz="684">
                <a:solidFill>
                  <a:srgbClr val="747480"/>
                </a:solidFill>
                <a:latin typeface="Calibri Light" panose="020F0302020204030204" pitchFamily="34" charset="0"/>
                <a:cs typeface="Calibri Light" panose="020F0302020204030204" pitchFamily="34" charset="0"/>
                <a:sym typeface="Calibri Light" panose="020F0302020204030204" pitchFamily="34" charset="0"/>
              </a:defRPr>
            </a:lvl1pPr>
          </a:lstStyle>
          <a:p>
            <a:pPr lvl="0"/>
            <a:r>
              <a:rPr lang="en-US" dirty="0"/>
              <a:t>Source</a:t>
            </a:r>
          </a:p>
        </p:txBody>
      </p:sp>
      <p:sp>
        <p:nvSpPr>
          <p:cNvPr id="17" name="Picture Placeholder 16"/>
          <p:cNvSpPr>
            <a:spLocks noGrp="1"/>
          </p:cNvSpPr>
          <p:nvPr>
            <p:ph type="pic" sz="quarter" idx="18"/>
          </p:nvPr>
        </p:nvSpPr>
        <p:spPr>
          <a:xfrm>
            <a:off x="2191172" y="1886410"/>
            <a:ext cx="5218836" cy="2878717"/>
          </a:xfrm>
        </p:spPr>
        <p:txBody>
          <a:bodyPr anchor="ctr"/>
          <a:lstStyle>
            <a:lvl1pPr marL="0" indent="0" algn="ctr">
              <a:buFont typeface="Arial" charset="0"/>
              <a:buNone/>
              <a:defRPr sz="1197">
                <a:latin typeface="Calibri Light" panose="020F0302020204030204" pitchFamily="34" charset="0"/>
                <a:cs typeface="Calibri Light" panose="020F0302020204030204" pitchFamily="34" charset="0"/>
                <a:sym typeface="Calibri Light" panose="020F0302020204030204" pitchFamily="34" charset="0"/>
              </a:defRPr>
            </a:lvl1pPr>
          </a:lstStyle>
          <a:p>
            <a:r>
              <a:rPr lang="en-US" dirty="0"/>
              <a:t>Drag picture to placeholder or click icon to add</a:t>
            </a:r>
            <a:endParaRPr lang="en-GB" dirty="0"/>
          </a:p>
        </p:txBody>
      </p:sp>
      <p:sp>
        <p:nvSpPr>
          <p:cNvPr id="9" name="Footer Placeholder 4">
            <a:extLst>
              <a:ext uri="{FF2B5EF4-FFF2-40B4-BE49-F238E27FC236}">
                <a16:creationId xmlns:a16="http://schemas.microsoft.com/office/drawing/2014/main" id="{AD710A7D-9323-4439-A907-973E831F6332}"/>
              </a:ext>
            </a:extLst>
          </p:cNvPr>
          <p:cNvSpPr>
            <a:spLocks noGrp="1"/>
          </p:cNvSpPr>
          <p:nvPr>
            <p:ph type="ftr" sz="quarter" idx="11"/>
          </p:nvPr>
        </p:nvSpPr>
        <p:spPr>
          <a:xfrm>
            <a:off x="657665" y="9556608"/>
            <a:ext cx="3121008" cy="237071"/>
          </a:xfrm>
          <a:prstGeom prst="rect">
            <a:avLst/>
          </a:prstGeom>
        </p:spPr>
        <p:txBody>
          <a:bodyPr/>
          <a:lstStyle>
            <a:lvl1pPr>
              <a:defRPr sz="850">
                <a:latin typeface="Calibri Light" panose="020F0302020204030204" pitchFamily="34" charset="0"/>
                <a:cs typeface="Calibri Light" panose="020F0302020204030204" pitchFamily="34" charset="0"/>
                <a:sym typeface="Calibri Light" panose="020F0302020204030204" pitchFamily="34" charset="0"/>
              </a:defRPr>
            </a:lvl1pPr>
          </a:lstStyle>
          <a:p>
            <a:r>
              <a:rPr lang="en-GB"/>
              <a:t>Financial Sector Deepening Moçambique, Strategic Plan 2020-25</a:t>
            </a:r>
            <a:endParaRPr lang="en-GB"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Two Images">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F0E02DB-D63C-41C3-B896-BC50B4312CE7}"/>
              </a:ext>
            </a:extLst>
          </p:cNvPr>
          <p:cNvGraphicFramePr>
            <a:graphicFrameLocks noChangeAspect="1"/>
          </p:cNvGraphicFramePr>
          <p:nvPr userDrawn="1">
            <p:custDataLst>
              <p:tags r:id="rId2"/>
            </p:custDataLst>
            <p:extLst>
              <p:ext uri="{D42A27DB-BD31-4B8C-83A1-F6EECF244321}">
                <p14:modId xmlns:p14="http://schemas.microsoft.com/office/powerpoint/2010/main" val="31396921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8938" name="think-cell Slide" r:id="rId4" imgW="592" imgH="595" progId="TCLayout.ActiveDocument.1">
                  <p:embed/>
                </p:oleObj>
              </mc:Choice>
              <mc:Fallback>
                <p:oleObj name="think-cell Slide" r:id="rId4" imgW="592" imgH="59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ext Placeholder 9"/>
          <p:cNvSpPr>
            <a:spLocks noGrp="1"/>
          </p:cNvSpPr>
          <p:nvPr>
            <p:ph type="body" sz="quarter" idx="13"/>
          </p:nvPr>
        </p:nvSpPr>
        <p:spPr>
          <a:xfrm>
            <a:off x="2191172" y="508012"/>
            <a:ext cx="5218836" cy="1185355"/>
          </a:xfrm>
          <a:prstGeom prst="rect">
            <a:avLst/>
          </a:prstGeom>
        </p:spPr>
        <p:txBody>
          <a:bodyPr/>
          <a:lstStyle>
            <a:lvl1pPr>
              <a:defRPr>
                <a:latin typeface="Calibri Light" panose="020F0302020204030204" pitchFamily="34" charset="0"/>
                <a:cs typeface="Calibri Light" panose="020F0302020204030204" pitchFamily="34" charset="0"/>
                <a:sym typeface="Calibri Light" panose="020F0302020204030204" pitchFamily="34" charset="0"/>
              </a:defRPr>
            </a:lvl1pPr>
            <a:lvl2pPr>
              <a:defRPr>
                <a:latin typeface="Calibri Light" panose="020F0302020204030204" pitchFamily="34" charset="0"/>
                <a:cs typeface="Calibri Light" panose="020F0302020204030204" pitchFamily="34" charset="0"/>
                <a:sym typeface="Calibri Light" panose="020F0302020204030204" pitchFamily="34" charset="0"/>
              </a:defRPr>
            </a:lvl2pPr>
            <a:lvl3pPr>
              <a:defRPr>
                <a:latin typeface="Calibri Light" panose="020F0302020204030204" pitchFamily="34" charset="0"/>
                <a:cs typeface="Calibri Light" panose="020F0302020204030204" pitchFamily="34" charset="0"/>
                <a:sym typeface="Calibri Light" panose="020F0302020204030204" pitchFamily="34" charset="0"/>
              </a:defRPr>
            </a:lvl3pPr>
            <a:lvl4pPr>
              <a:defRPr>
                <a:latin typeface="Calibri Light" panose="020F0302020204030204" pitchFamily="34" charset="0"/>
                <a:cs typeface="Calibri Light" panose="020F0302020204030204" pitchFamily="34" charset="0"/>
                <a:sym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p:cNvSpPr>
            <a:spLocks noGrp="1"/>
          </p:cNvSpPr>
          <p:nvPr>
            <p:ph type="dt" sz="half" idx="10"/>
          </p:nvPr>
        </p:nvSpPr>
        <p:spPr>
          <a:xfrm>
            <a:off x="-1819642" y="9556608"/>
            <a:ext cx="814286" cy="237071"/>
          </a:xfrm>
          <a:prstGeom prst="rect">
            <a:avLst/>
          </a:prstGeom>
        </p:spPr>
        <p:txBody>
          <a:bodyPr/>
          <a:lstStyle>
            <a:lvl1pPr>
              <a:defRPr sz="855">
                <a:latin typeface="Calibri Light" panose="020F0302020204030204" pitchFamily="34" charset="0"/>
                <a:cs typeface="Calibri Light" panose="020F0302020204030204" pitchFamily="34" charset="0"/>
                <a:sym typeface="Calibri Light" panose="020F0302020204030204" pitchFamily="34" charset="0"/>
              </a:defRPr>
            </a:lvl1pPr>
          </a:lstStyle>
          <a:p>
            <a:fld id="{0EF40540-A9B0-154D-B27F-E61D8261BB2B}" type="datetime1">
              <a:rPr lang="en-GB" smtClean="0"/>
              <a:pPr/>
              <a:t>17/03/2021</a:t>
            </a:fld>
            <a:endParaRPr lang="en-GB" dirty="0"/>
          </a:p>
        </p:txBody>
      </p:sp>
      <p:sp>
        <p:nvSpPr>
          <p:cNvPr id="6" name="Slide Number Placeholder 5"/>
          <p:cNvSpPr>
            <a:spLocks noGrp="1"/>
          </p:cNvSpPr>
          <p:nvPr>
            <p:ph type="sldNum" sz="quarter" idx="12"/>
          </p:nvPr>
        </p:nvSpPr>
        <p:spPr>
          <a:xfrm>
            <a:off x="360712" y="9556608"/>
            <a:ext cx="222078" cy="237071"/>
          </a:xfrm>
          <a:prstGeom prst="rect">
            <a:avLst/>
          </a:prstGeom>
        </p:spPr>
        <p:txBody>
          <a:bodyPr/>
          <a:lstStyle>
            <a:lvl1pPr>
              <a:defRPr sz="850">
                <a:latin typeface="Calibri Light" panose="020F0302020204030204" pitchFamily="34" charset="0"/>
                <a:cs typeface="Calibri Light" panose="020F0302020204030204" pitchFamily="34" charset="0"/>
                <a:sym typeface="Calibri Light" panose="020F0302020204030204" pitchFamily="34" charset="0"/>
              </a:defRPr>
            </a:lvl1pPr>
          </a:lstStyle>
          <a:p>
            <a:fld id="{B22E28CD-7D23-44D0-95D8-4FC36EC6909F}" type="slidenum">
              <a:rPr lang="en-GB" smtClean="0"/>
              <a:pPr/>
              <a:t>‹#›</a:t>
            </a:fld>
            <a:endParaRPr lang="en-GB" dirty="0"/>
          </a:p>
        </p:txBody>
      </p:sp>
      <p:sp>
        <p:nvSpPr>
          <p:cNvPr id="3" name="Text Placeholder 2"/>
          <p:cNvSpPr>
            <a:spLocks noGrp="1"/>
          </p:cNvSpPr>
          <p:nvPr>
            <p:ph type="body" sz="quarter" idx="14"/>
          </p:nvPr>
        </p:nvSpPr>
        <p:spPr>
          <a:xfrm>
            <a:off x="2191172" y="4937020"/>
            <a:ext cx="5218836" cy="1185355"/>
          </a:xfrm>
          <a:prstGeom prst="rect">
            <a:avLst/>
          </a:prstGeom>
        </p:spPr>
        <p:txBody>
          <a:bodyPr/>
          <a:lstStyle>
            <a:lvl1pPr>
              <a:defRPr>
                <a:latin typeface="Calibri Light" panose="020F0302020204030204" pitchFamily="34" charset="0"/>
                <a:cs typeface="Calibri Light" panose="020F0302020204030204" pitchFamily="34" charset="0"/>
                <a:sym typeface="Calibri Light" panose="020F0302020204030204" pitchFamily="34" charset="0"/>
              </a:defRPr>
            </a:lvl1pPr>
            <a:lvl2pPr>
              <a:defRPr>
                <a:latin typeface="Calibri Light" panose="020F0302020204030204" pitchFamily="34" charset="0"/>
                <a:cs typeface="Calibri Light" panose="020F0302020204030204" pitchFamily="34" charset="0"/>
                <a:sym typeface="Calibri Light" panose="020F0302020204030204" pitchFamily="34" charset="0"/>
              </a:defRPr>
            </a:lvl2pPr>
            <a:lvl3pPr>
              <a:defRPr>
                <a:latin typeface="Calibri Light" panose="020F0302020204030204" pitchFamily="34" charset="0"/>
                <a:cs typeface="Calibri Light" panose="020F0302020204030204" pitchFamily="34" charset="0"/>
                <a:sym typeface="Calibri Light" panose="020F0302020204030204" pitchFamily="34" charset="0"/>
              </a:defRPr>
            </a:lvl3pPr>
            <a:lvl4pPr>
              <a:defRPr>
                <a:latin typeface="Calibri Light" panose="020F0302020204030204" pitchFamily="34" charset="0"/>
                <a:cs typeface="Calibri Light" panose="020F0302020204030204" pitchFamily="34" charset="0"/>
                <a:sym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15"/>
          <p:cNvSpPr>
            <a:spLocks noGrp="1"/>
          </p:cNvSpPr>
          <p:nvPr>
            <p:ph type="body" sz="quarter" idx="17" hasCustomPrompt="1"/>
          </p:nvPr>
        </p:nvSpPr>
        <p:spPr>
          <a:xfrm>
            <a:off x="2191171" y="4622054"/>
            <a:ext cx="2961042" cy="169336"/>
          </a:xfrm>
        </p:spPr>
        <p:txBody>
          <a:bodyPr bIns="0" anchor="b" anchorCtr="0"/>
          <a:lstStyle>
            <a:lvl1pPr marL="0" marR="0" indent="0" algn="l" defTabSz="646482" rtl="0" eaLnBrk="1" fontAlgn="auto" latinLnBrk="0" hangingPunct="1">
              <a:lnSpc>
                <a:spcPct val="100000"/>
              </a:lnSpc>
              <a:spcBef>
                <a:spcPts val="0"/>
              </a:spcBef>
              <a:spcAft>
                <a:spcPts val="0"/>
              </a:spcAft>
              <a:buClrTx/>
              <a:buSzTx/>
              <a:buFont typeface="Arial" panose="020B0604020202020204" pitchFamily="34" charset="0"/>
              <a:buNone/>
              <a:tabLst/>
              <a:defRPr sz="684">
                <a:solidFill>
                  <a:srgbClr val="747480"/>
                </a:solidFill>
                <a:latin typeface="Calibri Light" panose="020F0302020204030204" pitchFamily="34" charset="0"/>
                <a:cs typeface="Calibri Light" panose="020F0302020204030204" pitchFamily="34" charset="0"/>
                <a:sym typeface="Calibri Light" panose="020F0302020204030204" pitchFamily="34" charset="0"/>
              </a:defRPr>
            </a:lvl1pPr>
          </a:lstStyle>
          <a:p>
            <a:pPr lvl="0"/>
            <a:r>
              <a:rPr lang="en-US" dirty="0"/>
              <a:t>Source</a:t>
            </a:r>
          </a:p>
        </p:txBody>
      </p:sp>
      <p:sp>
        <p:nvSpPr>
          <p:cNvPr id="17" name="Picture Placeholder 16"/>
          <p:cNvSpPr>
            <a:spLocks noGrp="1"/>
          </p:cNvSpPr>
          <p:nvPr>
            <p:ph type="pic" sz="quarter" idx="18"/>
          </p:nvPr>
        </p:nvSpPr>
        <p:spPr>
          <a:xfrm>
            <a:off x="2191172" y="1886408"/>
            <a:ext cx="5218836" cy="2709380"/>
          </a:xfrm>
        </p:spPr>
        <p:txBody>
          <a:bodyPr anchor="ctr"/>
          <a:lstStyle>
            <a:lvl1pPr marL="0" indent="0" algn="ctr">
              <a:buFont typeface="Arial" charset="0"/>
              <a:buNone/>
              <a:defRPr sz="1197">
                <a:latin typeface="Calibri Light" panose="020F0302020204030204" pitchFamily="34" charset="0"/>
                <a:cs typeface="Calibri Light" panose="020F0302020204030204" pitchFamily="34" charset="0"/>
                <a:sym typeface="Calibri Light" panose="020F0302020204030204" pitchFamily="34" charset="0"/>
              </a:defRPr>
            </a:lvl1pPr>
          </a:lstStyle>
          <a:p>
            <a:r>
              <a:rPr lang="en-US" dirty="0"/>
              <a:t>Drag picture to placeholder or click icon to add</a:t>
            </a:r>
            <a:endParaRPr lang="en-GB" dirty="0"/>
          </a:p>
        </p:txBody>
      </p:sp>
      <p:sp>
        <p:nvSpPr>
          <p:cNvPr id="22" name="Text Placeholder 15"/>
          <p:cNvSpPr>
            <a:spLocks noGrp="1"/>
          </p:cNvSpPr>
          <p:nvPr>
            <p:ph type="body" sz="quarter" idx="19" hasCustomPrompt="1"/>
          </p:nvPr>
        </p:nvSpPr>
        <p:spPr>
          <a:xfrm>
            <a:off x="2202942" y="9051063"/>
            <a:ext cx="2961042" cy="169336"/>
          </a:xfrm>
        </p:spPr>
        <p:txBody>
          <a:bodyPr bIns="0" anchor="b" anchorCtr="0"/>
          <a:lstStyle>
            <a:lvl1pPr marL="0" marR="0" indent="0" algn="l" defTabSz="646482" rtl="0" eaLnBrk="1" fontAlgn="auto" latinLnBrk="0" hangingPunct="1">
              <a:lnSpc>
                <a:spcPct val="100000"/>
              </a:lnSpc>
              <a:spcBef>
                <a:spcPts val="0"/>
              </a:spcBef>
              <a:spcAft>
                <a:spcPts val="0"/>
              </a:spcAft>
              <a:buClrTx/>
              <a:buSzTx/>
              <a:buFont typeface="Arial" panose="020B0604020202020204" pitchFamily="34" charset="0"/>
              <a:buNone/>
              <a:tabLst/>
              <a:defRPr sz="684">
                <a:solidFill>
                  <a:srgbClr val="747480"/>
                </a:solidFill>
                <a:latin typeface="Calibri Light" panose="020F0302020204030204" pitchFamily="34" charset="0"/>
                <a:cs typeface="Calibri Light" panose="020F0302020204030204" pitchFamily="34" charset="0"/>
                <a:sym typeface="Calibri Light" panose="020F0302020204030204" pitchFamily="34" charset="0"/>
              </a:defRPr>
            </a:lvl1pPr>
          </a:lstStyle>
          <a:p>
            <a:pPr lvl="0"/>
            <a:r>
              <a:rPr lang="en-US" dirty="0"/>
              <a:t>Source</a:t>
            </a:r>
          </a:p>
        </p:txBody>
      </p:sp>
      <p:sp>
        <p:nvSpPr>
          <p:cNvPr id="23" name="Picture Placeholder 16"/>
          <p:cNvSpPr>
            <a:spLocks noGrp="1"/>
          </p:cNvSpPr>
          <p:nvPr>
            <p:ph type="pic" sz="quarter" idx="20"/>
          </p:nvPr>
        </p:nvSpPr>
        <p:spPr>
          <a:xfrm>
            <a:off x="2202943" y="6315416"/>
            <a:ext cx="5218836" cy="2709380"/>
          </a:xfrm>
        </p:spPr>
        <p:txBody>
          <a:bodyPr anchor="ctr"/>
          <a:lstStyle>
            <a:lvl1pPr marL="0" indent="0" algn="ctr">
              <a:buFont typeface="Arial" charset="0"/>
              <a:buNone/>
              <a:defRPr sz="1197">
                <a:latin typeface="Calibri Light" panose="020F0302020204030204" pitchFamily="34" charset="0"/>
                <a:cs typeface="Calibri Light" panose="020F0302020204030204" pitchFamily="34" charset="0"/>
                <a:sym typeface="Calibri Light" panose="020F0302020204030204" pitchFamily="34" charset="0"/>
              </a:defRPr>
            </a:lvl1pPr>
          </a:lstStyle>
          <a:p>
            <a:r>
              <a:rPr lang="en-US" dirty="0"/>
              <a:t>Drag picture to placeholder or click icon to add</a:t>
            </a:r>
            <a:endParaRPr lang="en-GB" dirty="0"/>
          </a:p>
        </p:txBody>
      </p:sp>
      <p:sp>
        <p:nvSpPr>
          <p:cNvPr id="11" name="Footer Placeholder 4">
            <a:extLst>
              <a:ext uri="{FF2B5EF4-FFF2-40B4-BE49-F238E27FC236}">
                <a16:creationId xmlns:a16="http://schemas.microsoft.com/office/drawing/2014/main" id="{654048A8-69A4-4098-9D9A-D4FD687ACBEA}"/>
              </a:ext>
            </a:extLst>
          </p:cNvPr>
          <p:cNvSpPr>
            <a:spLocks noGrp="1"/>
          </p:cNvSpPr>
          <p:nvPr>
            <p:ph type="ftr" sz="quarter" idx="11"/>
          </p:nvPr>
        </p:nvSpPr>
        <p:spPr>
          <a:xfrm>
            <a:off x="657665" y="9556608"/>
            <a:ext cx="3121008" cy="237071"/>
          </a:xfrm>
          <a:prstGeom prst="rect">
            <a:avLst/>
          </a:prstGeom>
        </p:spPr>
        <p:txBody>
          <a:bodyPr/>
          <a:lstStyle>
            <a:lvl1pPr>
              <a:defRPr sz="850">
                <a:latin typeface="Calibri Light" panose="020F0302020204030204" pitchFamily="34" charset="0"/>
                <a:cs typeface="Calibri Light" panose="020F0302020204030204" pitchFamily="34" charset="0"/>
                <a:sym typeface="Calibri Light" panose="020F0302020204030204" pitchFamily="34" charset="0"/>
              </a:defRPr>
            </a:lvl1pPr>
          </a:lstStyle>
          <a:p>
            <a:r>
              <a:rPr lang="en-GB"/>
              <a:t>Financial Sector Deepening Moçambique, Strategic Plan 2020-25</a:t>
            </a:r>
            <a:endParaRPr lang="en-GB"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Media">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C35BE47-D4D3-463A-BBAC-17C38AE0CC74}"/>
              </a:ext>
            </a:extLst>
          </p:cNvPr>
          <p:cNvGraphicFramePr>
            <a:graphicFrameLocks noChangeAspect="1"/>
          </p:cNvGraphicFramePr>
          <p:nvPr userDrawn="1">
            <p:custDataLst>
              <p:tags r:id="rId2"/>
            </p:custDataLst>
            <p:extLst>
              <p:ext uri="{D42A27DB-BD31-4B8C-83A1-F6EECF244321}">
                <p14:modId xmlns:p14="http://schemas.microsoft.com/office/powerpoint/2010/main" val="8069753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9962" name="think-cell Slide" r:id="rId4" imgW="592" imgH="595" progId="TCLayout.ActiveDocument.1">
                  <p:embed/>
                </p:oleObj>
              </mc:Choice>
              <mc:Fallback>
                <p:oleObj name="think-cell Slide" r:id="rId4" imgW="592" imgH="59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ext Placeholder 9"/>
          <p:cNvSpPr>
            <a:spLocks noGrp="1"/>
          </p:cNvSpPr>
          <p:nvPr>
            <p:ph type="body" sz="quarter" idx="13"/>
          </p:nvPr>
        </p:nvSpPr>
        <p:spPr>
          <a:xfrm>
            <a:off x="2191172" y="508012"/>
            <a:ext cx="5218836" cy="1185355"/>
          </a:xfrm>
          <a:prstGeom prst="rect">
            <a:avLst/>
          </a:prstGeom>
        </p:spPr>
        <p:txBody>
          <a:bodyPr/>
          <a:lstStyle>
            <a:lvl1pPr>
              <a:defRPr>
                <a:latin typeface="Calibri Light" panose="020F0302020204030204" pitchFamily="34" charset="0"/>
                <a:cs typeface="Calibri Light" panose="020F0302020204030204" pitchFamily="34" charset="0"/>
                <a:sym typeface="Calibri Light" panose="020F0302020204030204" pitchFamily="34" charset="0"/>
              </a:defRPr>
            </a:lvl1pPr>
            <a:lvl2pPr>
              <a:defRPr>
                <a:latin typeface="Calibri Light" panose="020F0302020204030204" pitchFamily="34" charset="0"/>
                <a:cs typeface="Calibri Light" panose="020F0302020204030204" pitchFamily="34" charset="0"/>
                <a:sym typeface="Calibri Light" panose="020F0302020204030204" pitchFamily="34" charset="0"/>
              </a:defRPr>
            </a:lvl2pPr>
            <a:lvl3pPr>
              <a:defRPr>
                <a:latin typeface="Calibri Light" panose="020F0302020204030204" pitchFamily="34" charset="0"/>
                <a:cs typeface="Calibri Light" panose="020F0302020204030204" pitchFamily="34" charset="0"/>
                <a:sym typeface="Calibri Light" panose="020F0302020204030204" pitchFamily="34" charset="0"/>
              </a:defRPr>
            </a:lvl3pPr>
            <a:lvl4pPr>
              <a:defRPr>
                <a:latin typeface="Calibri Light" panose="020F0302020204030204" pitchFamily="34" charset="0"/>
                <a:cs typeface="Calibri Light" panose="020F0302020204030204" pitchFamily="34" charset="0"/>
                <a:sym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p:cNvSpPr>
            <a:spLocks noGrp="1"/>
          </p:cNvSpPr>
          <p:nvPr>
            <p:ph type="dt" sz="half" idx="10"/>
          </p:nvPr>
        </p:nvSpPr>
        <p:spPr>
          <a:xfrm>
            <a:off x="-1819642" y="9556608"/>
            <a:ext cx="814286" cy="237071"/>
          </a:xfrm>
          <a:prstGeom prst="rect">
            <a:avLst/>
          </a:prstGeom>
        </p:spPr>
        <p:txBody>
          <a:bodyPr/>
          <a:lstStyle>
            <a:lvl1pPr>
              <a:defRPr sz="855">
                <a:latin typeface="Calibri Light" panose="020F0302020204030204" pitchFamily="34" charset="0"/>
                <a:cs typeface="Calibri Light" panose="020F0302020204030204" pitchFamily="34" charset="0"/>
                <a:sym typeface="Calibri Light" panose="020F0302020204030204" pitchFamily="34" charset="0"/>
              </a:defRPr>
            </a:lvl1pPr>
          </a:lstStyle>
          <a:p>
            <a:fld id="{0EF40540-A9B0-154D-B27F-E61D8261BB2B}" type="datetime1">
              <a:rPr lang="en-GB" smtClean="0"/>
              <a:pPr/>
              <a:t>17/03/2021</a:t>
            </a:fld>
            <a:endParaRPr lang="en-GB" dirty="0"/>
          </a:p>
        </p:txBody>
      </p:sp>
      <p:sp>
        <p:nvSpPr>
          <p:cNvPr id="6" name="Slide Number Placeholder 5"/>
          <p:cNvSpPr>
            <a:spLocks noGrp="1"/>
          </p:cNvSpPr>
          <p:nvPr>
            <p:ph type="sldNum" sz="quarter" idx="12"/>
          </p:nvPr>
        </p:nvSpPr>
        <p:spPr>
          <a:xfrm>
            <a:off x="360712" y="9556608"/>
            <a:ext cx="222078" cy="237071"/>
          </a:xfrm>
          <a:prstGeom prst="rect">
            <a:avLst/>
          </a:prstGeom>
        </p:spPr>
        <p:txBody>
          <a:bodyPr/>
          <a:lstStyle>
            <a:lvl1pPr>
              <a:defRPr sz="850">
                <a:latin typeface="Calibri Light" panose="020F0302020204030204" pitchFamily="34" charset="0"/>
                <a:cs typeface="Calibri Light" panose="020F0302020204030204" pitchFamily="34" charset="0"/>
                <a:sym typeface="Calibri Light" panose="020F0302020204030204" pitchFamily="34" charset="0"/>
              </a:defRPr>
            </a:lvl1pPr>
          </a:lstStyle>
          <a:p>
            <a:fld id="{B22E28CD-7D23-44D0-95D8-4FC36EC6909F}" type="slidenum">
              <a:rPr lang="en-GB" smtClean="0"/>
              <a:pPr/>
              <a:t>‹#›</a:t>
            </a:fld>
            <a:endParaRPr lang="en-GB" dirty="0"/>
          </a:p>
        </p:txBody>
      </p:sp>
      <p:sp>
        <p:nvSpPr>
          <p:cNvPr id="3" name="Text Placeholder 2"/>
          <p:cNvSpPr>
            <a:spLocks noGrp="1"/>
          </p:cNvSpPr>
          <p:nvPr>
            <p:ph type="body" sz="quarter" idx="14"/>
          </p:nvPr>
        </p:nvSpPr>
        <p:spPr>
          <a:xfrm>
            <a:off x="2191172" y="5107185"/>
            <a:ext cx="5218836" cy="4003110"/>
          </a:xfrm>
          <a:prstGeom prst="rect">
            <a:avLst/>
          </a:prstGeom>
        </p:spPr>
        <p:txBody>
          <a:bodyPr/>
          <a:lstStyle>
            <a:lvl1pPr>
              <a:defRPr>
                <a:latin typeface="Calibri Light" panose="020F0302020204030204" pitchFamily="34" charset="0"/>
                <a:cs typeface="Calibri Light" panose="020F0302020204030204" pitchFamily="34" charset="0"/>
                <a:sym typeface="Calibri Light" panose="020F0302020204030204" pitchFamily="34" charset="0"/>
              </a:defRPr>
            </a:lvl1pPr>
            <a:lvl2pPr>
              <a:defRPr>
                <a:latin typeface="Calibri Light" panose="020F0302020204030204" pitchFamily="34" charset="0"/>
                <a:cs typeface="Calibri Light" panose="020F0302020204030204" pitchFamily="34" charset="0"/>
                <a:sym typeface="Calibri Light" panose="020F0302020204030204" pitchFamily="34" charset="0"/>
              </a:defRPr>
            </a:lvl2pPr>
            <a:lvl3pPr>
              <a:defRPr>
                <a:latin typeface="Calibri Light" panose="020F0302020204030204" pitchFamily="34" charset="0"/>
                <a:cs typeface="Calibri Light" panose="020F0302020204030204" pitchFamily="34" charset="0"/>
                <a:sym typeface="Calibri Light" panose="020F0302020204030204" pitchFamily="34" charset="0"/>
              </a:defRPr>
            </a:lvl3pPr>
            <a:lvl4pPr>
              <a:defRPr>
                <a:latin typeface="Calibri Light" panose="020F0302020204030204" pitchFamily="34" charset="0"/>
                <a:cs typeface="Calibri Light" panose="020F0302020204030204" pitchFamily="34" charset="0"/>
                <a:sym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15"/>
          <p:cNvSpPr>
            <a:spLocks noGrp="1"/>
          </p:cNvSpPr>
          <p:nvPr>
            <p:ph type="body" sz="quarter" idx="17" hasCustomPrompt="1"/>
          </p:nvPr>
        </p:nvSpPr>
        <p:spPr>
          <a:xfrm>
            <a:off x="2191171" y="4792217"/>
            <a:ext cx="2961042" cy="169336"/>
          </a:xfrm>
        </p:spPr>
        <p:txBody>
          <a:bodyPr bIns="0" anchor="b" anchorCtr="0"/>
          <a:lstStyle>
            <a:lvl1pPr marL="0" marR="0" indent="0" algn="l" defTabSz="646482" rtl="0" eaLnBrk="1" fontAlgn="auto" latinLnBrk="0" hangingPunct="1">
              <a:lnSpc>
                <a:spcPct val="100000"/>
              </a:lnSpc>
              <a:spcBef>
                <a:spcPts val="0"/>
              </a:spcBef>
              <a:spcAft>
                <a:spcPts val="0"/>
              </a:spcAft>
              <a:buClrTx/>
              <a:buSzTx/>
              <a:buFont typeface="Arial" panose="020B0604020202020204" pitchFamily="34" charset="0"/>
              <a:buNone/>
              <a:tabLst/>
              <a:defRPr sz="684">
                <a:solidFill>
                  <a:srgbClr val="747480"/>
                </a:solidFill>
                <a:latin typeface="Calibri Light" panose="020F0302020204030204" pitchFamily="34" charset="0"/>
                <a:cs typeface="Calibri Light" panose="020F0302020204030204" pitchFamily="34" charset="0"/>
                <a:sym typeface="Calibri Light" panose="020F0302020204030204" pitchFamily="34" charset="0"/>
              </a:defRPr>
            </a:lvl1pPr>
          </a:lstStyle>
          <a:p>
            <a:pPr lvl="0"/>
            <a:r>
              <a:rPr lang="en-US" dirty="0"/>
              <a:t>Source</a:t>
            </a:r>
          </a:p>
        </p:txBody>
      </p:sp>
      <p:sp>
        <p:nvSpPr>
          <p:cNvPr id="7" name="Media Placeholder 6"/>
          <p:cNvSpPr>
            <a:spLocks noGrp="1"/>
          </p:cNvSpPr>
          <p:nvPr>
            <p:ph type="media" sz="quarter" idx="18"/>
          </p:nvPr>
        </p:nvSpPr>
        <p:spPr>
          <a:xfrm>
            <a:off x="2191172" y="1886410"/>
            <a:ext cx="5218836" cy="2878717"/>
          </a:xfrm>
          <a:solidFill>
            <a:schemeClr val="bg1">
              <a:lumMod val="85000"/>
            </a:schemeClr>
          </a:solidFill>
        </p:spPr>
        <p:txBody>
          <a:bodyPr anchor="ctr"/>
          <a:lstStyle>
            <a:lvl1pPr algn="ctr">
              <a:defRPr sz="1197">
                <a:latin typeface="Calibri Light" panose="020F0302020204030204" pitchFamily="34" charset="0"/>
                <a:cs typeface="Calibri Light" panose="020F0302020204030204" pitchFamily="34" charset="0"/>
                <a:sym typeface="Calibri Light" panose="020F0302020204030204" pitchFamily="34" charset="0"/>
              </a:defRPr>
            </a:lvl1pPr>
          </a:lstStyle>
          <a:p>
            <a:r>
              <a:rPr lang="en-US" dirty="0"/>
              <a:t>Click icon to add media</a:t>
            </a:r>
            <a:endParaRPr lang="en-GB" dirty="0"/>
          </a:p>
        </p:txBody>
      </p:sp>
      <p:sp>
        <p:nvSpPr>
          <p:cNvPr id="9" name="Footer Placeholder 4">
            <a:extLst>
              <a:ext uri="{FF2B5EF4-FFF2-40B4-BE49-F238E27FC236}">
                <a16:creationId xmlns:a16="http://schemas.microsoft.com/office/drawing/2014/main" id="{1062948F-A048-49E0-8558-B49928F1E1E5}"/>
              </a:ext>
            </a:extLst>
          </p:cNvPr>
          <p:cNvSpPr>
            <a:spLocks noGrp="1"/>
          </p:cNvSpPr>
          <p:nvPr>
            <p:ph type="ftr" sz="quarter" idx="11"/>
          </p:nvPr>
        </p:nvSpPr>
        <p:spPr>
          <a:xfrm>
            <a:off x="657665" y="9556608"/>
            <a:ext cx="3121008" cy="237071"/>
          </a:xfrm>
          <a:prstGeom prst="rect">
            <a:avLst/>
          </a:prstGeom>
        </p:spPr>
        <p:txBody>
          <a:bodyPr/>
          <a:lstStyle>
            <a:lvl1pPr>
              <a:defRPr sz="850">
                <a:latin typeface="Calibri Light" panose="020F0302020204030204" pitchFamily="34" charset="0"/>
                <a:cs typeface="Calibri Light" panose="020F0302020204030204" pitchFamily="34" charset="0"/>
                <a:sym typeface="Calibri Light" panose="020F0302020204030204" pitchFamily="34" charset="0"/>
              </a:defRPr>
            </a:lvl1pPr>
          </a:lstStyle>
          <a:p>
            <a:r>
              <a:rPr lang="en-GB"/>
              <a:t>Financial Sector Deepening Moçambique, Strategic Plan 2020-25</a:t>
            </a:r>
            <a:endParaRPr lang="en-GB"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 Layout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79D802A-BB3B-42EB-9D7B-52336916A59D}"/>
              </a:ext>
            </a:extLst>
          </p:cNvPr>
          <p:cNvGraphicFramePr>
            <a:graphicFrameLocks noChangeAspect="1"/>
          </p:cNvGraphicFramePr>
          <p:nvPr userDrawn="1">
            <p:custDataLst>
              <p:tags r:id="rId2"/>
            </p:custDataLst>
            <p:extLst>
              <p:ext uri="{D42A27DB-BD31-4B8C-83A1-F6EECF244321}">
                <p14:modId xmlns:p14="http://schemas.microsoft.com/office/powerpoint/2010/main" val="26821325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0986" name="think-cell Slide" r:id="rId4" imgW="592" imgH="595" progId="TCLayout.ActiveDocument.1">
                  <p:embed/>
                </p:oleObj>
              </mc:Choice>
              <mc:Fallback>
                <p:oleObj name="think-cell Slide" r:id="rId4" imgW="592" imgH="59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ext Placeholder 9"/>
          <p:cNvSpPr>
            <a:spLocks noGrp="1"/>
          </p:cNvSpPr>
          <p:nvPr>
            <p:ph type="body" sz="quarter" idx="13"/>
          </p:nvPr>
        </p:nvSpPr>
        <p:spPr>
          <a:xfrm>
            <a:off x="2191172" y="508011"/>
            <a:ext cx="5218836" cy="1320823"/>
          </a:xfrm>
          <a:prstGeom prst="rect">
            <a:avLst/>
          </a:prstGeom>
        </p:spPr>
        <p:txBody>
          <a:bodyPr/>
          <a:lstStyle>
            <a:lvl1pPr>
              <a:defRPr>
                <a:latin typeface="Calibri Light" panose="020F0302020204030204" pitchFamily="34" charset="0"/>
                <a:cs typeface="Calibri Light" panose="020F0302020204030204" pitchFamily="34" charset="0"/>
                <a:sym typeface="Calibri Light" panose="020F0302020204030204" pitchFamily="34" charset="0"/>
              </a:defRPr>
            </a:lvl1pPr>
            <a:lvl2pPr>
              <a:defRPr>
                <a:latin typeface="Calibri Light" panose="020F0302020204030204" pitchFamily="34" charset="0"/>
                <a:cs typeface="Calibri Light" panose="020F0302020204030204" pitchFamily="34" charset="0"/>
                <a:sym typeface="Calibri Light" panose="020F0302020204030204" pitchFamily="34" charset="0"/>
              </a:defRPr>
            </a:lvl2pPr>
            <a:lvl3pPr>
              <a:defRPr>
                <a:latin typeface="Calibri Light" panose="020F0302020204030204" pitchFamily="34" charset="0"/>
                <a:cs typeface="Calibri Light" panose="020F0302020204030204" pitchFamily="34" charset="0"/>
                <a:sym typeface="Calibri Light" panose="020F0302020204030204" pitchFamily="34" charset="0"/>
              </a:defRPr>
            </a:lvl3pPr>
            <a:lvl4pPr>
              <a:defRPr>
                <a:latin typeface="Calibri Light" panose="020F0302020204030204" pitchFamily="34" charset="0"/>
                <a:cs typeface="Calibri Light" panose="020F0302020204030204" pitchFamily="34" charset="0"/>
                <a:sym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p:cNvSpPr>
            <a:spLocks noGrp="1"/>
          </p:cNvSpPr>
          <p:nvPr>
            <p:ph type="dt" sz="half" idx="10"/>
          </p:nvPr>
        </p:nvSpPr>
        <p:spPr>
          <a:xfrm>
            <a:off x="-1819642" y="9556608"/>
            <a:ext cx="814286" cy="237071"/>
          </a:xfrm>
          <a:prstGeom prst="rect">
            <a:avLst/>
          </a:prstGeom>
        </p:spPr>
        <p:txBody>
          <a:bodyPr/>
          <a:lstStyle>
            <a:lvl1pPr>
              <a:defRPr sz="855">
                <a:latin typeface="Calibri Light" panose="020F0302020204030204" pitchFamily="34" charset="0"/>
                <a:cs typeface="Calibri Light" panose="020F0302020204030204" pitchFamily="34" charset="0"/>
                <a:sym typeface="Calibri Light" panose="020F0302020204030204" pitchFamily="34" charset="0"/>
              </a:defRPr>
            </a:lvl1pPr>
          </a:lstStyle>
          <a:p>
            <a:fld id="{0EF40540-A9B0-154D-B27F-E61D8261BB2B}" type="datetime1">
              <a:rPr lang="en-GB" smtClean="0"/>
              <a:pPr/>
              <a:t>17/03/2021</a:t>
            </a:fld>
            <a:endParaRPr lang="en-GB" dirty="0"/>
          </a:p>
        </p:txBody>
      </p:sp>
      <p:sp>
        <p:nvSpPr>
          <p:cNvPr id="6" name="Slide Number Placeholder 5"/>
          <p:cNvSpPr>
            <a:spLocks noGrp="1"/>
          </p:cNvSpPr>
          <p:nvPr>
            <p:ph type="sldNum" sz="quarter" idx="12"/>
          </p:nvPr>
        </p:nvSpPr>
        <p:spPr>
          <a:xfrm>
            <a:off x="360712" y="9556608"/>
            <a:ext cx="222078" cy="237071"/>
          </a:xfrm>
          <a:prstGeom prst="rect">
            <a:avLst/>
          </a:prstGeom>
        </p:spPr>
        <p:txBody>
          <a:bodyPr/>
          <a:lstStyle>
            <a:lvl1pPr>
              <a:defRPr sz="850">
                <a:latin typeface="Calibri Light" panose="020F0302020204030204" pitchFamily="34" charset="0"/>
                <a:cs typeface="Calibri Light" panose="020F0302020204030204" pitchFamily="34" charset="0"/>
                <a:sym typeface="Calibri Light" panose="020F0302020204030204" pitchFamily="34" charset="0"/>
              </a:defRPr>
            </a:lvl1pPr>
          </a:lstStyle>
          <a:p>
            <a:fld id="{B22E28CD-7D23-44D0-95D8-4FC36EC6909F}" type="slidenum">
              <a:rPr lang="en-GB" smtClean="0"/>
              <a:pPr/>
              <a:t>‹#›</a:t>
            </a:fld>
            <a:endParaRPr lang="en-GB" dirty="0"/>
          </a:p>
        </p:txBody>
      </p:sp>
      <p:sp>
        <p:nvSpPr>
          <p:cNvPr id="3" name="Text Placeholder 2"/>
          <p:cNvSpPr>
            <a:spLocks noGrp="1"/>
          </p:cNvSpPr>
          <p:nvPr>
            <p:ph type="body" sz="quarter" idx="14"/>
          </p:nvPr>
        </p:nvSpPr>
        <p:spPr>
          <a:xfrm>
            <a:off x="2191172" y="5520363"/>
            <a:ext cx="5218836" cy="3589929"/>
          </a:xfrm>
          <a:prstGeom prst="rect">
            <a:avLst/>
          </a:prstGeom>
        </p:spPr>
        <p:txBody>
          <a:bodyPr/>
          <a:lstStyle>
            <a:lvl1pPr>
              <a:defRPr>
                <a:latin typeface="Calibri Light" panose="020F0302020204030204" pitchFamily="34" charset="0"/>
                <a:cs typeface="Calibri Light" panose="020F0302020204030204" pitchFamily="34" charset="0"/>
                <a:sym typeface="Calibri Light" panose="020F0302020204030204" pitchFamily="34" charset="0"/>
              </a:defRPr>
            </a:lvl1pPr>
            <a:lvl2pPr>
              <a:defRPr>
                <a:latin typeface="Calibri Light" panose="020F0302020204030204" pitchFamily="34" charset="0"/>
                <a:cs typeface="Calibri Light" panose="020F0302020204030204" pitchFamily="34" charset="0"/>
                <a:sym typeface="Calibri Light" panose="020F0302020204030204" pitchFamily="34" charset="0"/>
              </a:defRPr>
            </a:lvl2pPr>
            <a:lvl3pPr>
              <a:defRPr>
                <a:latin typeface="Calibri Light" panose="020F0302020204030204" pitchFamily="34" charset="0"/>
                <a:cs typeface="Calibri Light" panose="020F0302020204030204" pitchFamily="34" charset="0"/>
                <a:sym typeface="Calibri Light" panose="020F0302020204030204" pitchFamily="34" charset="0"/>
              </a:defRPr>
            </a:lvl3pPr>
            <a:lvl4pPr>
              <a:defRPr>
                <a:latin typeface="Calibri Light" panose="020F0302020204030204" pitchFamily="34" charset="0"/>
                <a:cs typeface="Calibri Light" panose="020F0302020204030204" pitchFamily="34" charset="0"/>
                <a:sym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1" name="Straight Connector 10"/>
          <p:cNvCxnSpPr/>
          <p:nvPr userDrawn="1"/>
        </p:nvCxnSpPr>
        <p:spPr>
          <a:xfrm>
            <a:off x="360711" y="2044668"/>
            <a:ext cx="7050980" cy="0"/>
          </a:xfrm>
          <a:prstGeom prst="line">
            <a:avLst/>
          </a:prstGeom>
          <a:ln w="6350">
            <a:solidFill>
              <a:srgbClr val="C4C4CD"/>
            </a:solidFill>
          </a:ln>
        </p:spPr>
        <p:style>
          <a:lnRef idx="1">
            <a:schemeClr val="accent1"/>
          </a:lnRef>
          <a:fillRef idx="0">
            <a:schemeClr val="accent1"/>
          </a:fillRef>
          <a:effectRef idx="0">
            <a:schemeClr val="accent1"/>
          </a:effectRef>
          <a:fontRef idx="minor">
            <a:schemeClr val="tx1"/>
          </a:fontRef>
        </p:style>
      </p:cxnSp>
      <p:sp>
        <p:nvSpPr>
          <p:cNvPr id="12" name="Text Placeholder 8"/>
          <p:cNvSpPr>
            <a:spLocks noGrp="1"/>
          </p:cNvSpPr>
          <p:nvPr>
            <p:ph type="body" sz="quarter" idx="15" hasCustomPrompt="1"/>
          </p:nvPr>
        </p:nvSpPr>
        <p:spPr>
          <a:xfrm>
            <a:off x="360712" y="2044668"/>
            <a:ext cx="3331172" cy="338672"/>
          </a:xfrm>
          <a:prstGeom prst="rect">
            <a:avLst/>
          </a:prstGeom>
        </p:spPr>
        <p:txBody>
          <a:bodyPr anchor="b" anchorCtr="0"/>
          <a:lstStyle>
            <a:lvl1pPr>
              <a:defRPr sz="1197">
                <a:latin typeface="Calibri Light" panose="020F0302020204030204" pitchFamily="34" charset="0"/>
                <a:cs typeface="Calibri Light" panose="020F0302020204030204" pitchFamily="34" charset="0"/>
                <a:sym typeface="Calibri Light" panose="020F0302020204030204" pitchFamily="34" charset="0"/>
              </a:defRPr>
            </a:lvl1pPr>
          </a:lstStyle>
          <a:p>
            <a:pPr lvl="0"/>
            <a:r>
              <a:rPr lang="en-US" dirty="0"/>
              <a:t>Click to edit text</a:t>
            </a:r>
            <a:endParaRPr lang="en-GB" dirty="0"/>
          </a:p>
        </p:txBody>
      </p:sp>
      <p:sp>
        <p:nvSpPr>
          <p:cNvPr id="16" name="Text Placeholder 15"/>
          <p:cNvSpPr>
            <a:spLocks noGrp="1"/>
          </p:cNvSpPr>
          <p:nvPr>
            <p:ph type="body" sz="quarter" idx="16" hasCustomPrompt="1"/>
          </p:nvPr>
        </p:nvSpPr>
        <p:spPr>
          <a:xfrm>
            <a:off x="360713" y="5351029"/>
            <a:ext cx="1702599" cy="508009"/>
          </a:xfrm>
        </p:spPr>
        <p:txBody>
          <a:bodyPr bIns="0" anchor="t" anchorCtr="0"/>
          <a:lstStyle>
            <a:lvl1pPr marL="0" marR="0" indent="0" algn="l" defTabSz="646482" rtl="0" eaLnBrk="1" fontAlgn="auto" latinLnBrk="0" hangingPunct="1">
              <a:lnSpc>
                <a:spcPct val="100000"/>
              </a:lnSpc>
              <a:spcBef>
                <a:spcPts val="0"/>
              </a:spcBef>
              <a:spcAft>
                <a:spcPts val="0"/>
              </a:spcAft>
              <a:buClrTx/>
              <a:buSzTx/>
              <a:buFont typeface="Arial" panose="020B0604020202020204" pitchFamily="34" charset="0"/>
              <a:buNone/>
              <a:tabLst/>
              <a:defRPr sz="684">
                <a:solidFill>
                  <a:srgbClr val="747480"/>
                </a:solidFill>
                <a:latin typeface="Calibri Light" panose="020F0302020204030204" pitchFamily="34" charset="0"/>
                <a:cs typeface="Calibri Light" panose="020F0302020204030204" pitchFamily="34" charset="0"/>
                <a:sym typeface="Calibri Light" panose="020F0302020204030204" pitchFamily="34" charset="0"/>
              </a:defRPr>
            </a:lvl1pPr>
          </a:lstStyle>
          <a:p>
            <a:pPr lvl="0"/>
            <a:r>
              <a:rPr lang="en-US"/>
              <a:t>Source</a:t>
            </a:r>
            <a:endParaRPr lang="en-US" dirty="0"/>
          </a:p>
        </p:txBody>
      </p:sp>
      <p:sp>
        <p:nvSpPr>
          <p:cNvPr id="13" name="Text Placeholder 8"/>
          <p:cNvSpPr>
            <a:spLocks noGrp="1"/>
          </p:cNvSpPr>
          <p:nvPr>
            <p:ph type="body" sz="quarter" idx="17" hasCustomPrompt="1"/>
          </p:nvPr>
        </p:nvSpPr>
        <p:spPr>
          <a:xfrm>
            <a:off x="4080519" y="2044668"/>
            <a:ext cx="3331172" cy="338672"/>
          </a:xfrm>
          <a:prstGeom prst="rect">
            <a:avLst/>
          </a:prstGeom>
        </p:spPr>
        <p:txBody>
          <a:bodyPr anchor="b" anchorCtr="0"/>
          <a:lstStyle>
            <a:lvl1pPr>
              <a:defRPr sz="1197">
                <a:latin typeface="Calibri Light" panose="020F0302020204030204" pitchFamily="34" charset="0"/>
                <a:cs typeface="Calibri Light" panose="020F0302020204030204" pitchFamily="34" charset="0"/>
                <a:sym typeface="Calibri Light" panose="020F0302020204030204" pitchFamily="34" charset="0"/>
              </a:defRPr>
            </a:lvl1pPr>
          </a:lstStyle>
          <a:p>
            <a:pPr lvl="0"/>
            <a:r>
              <a:rPr lang="en-US" dirty="0"/>
              <a:t>Click to edit text</a:t>
            </a:r>
            <a:endParaRPr lang="en-GB" dirty="0"/>
          </a:p>
        </p:txBody>
      </p:sp>
      <p:sp>
        <p:nvSpPr>
          <p:cNvPr id="14" name="Footer Placeholder 4">
            <a:extLst>
              <a:ext uri="{FF2B5EF4-FFF2-40B4-BE49-F238E27FC236}">
                <a16:creationId xmlns:a16="http://schemas.microsoft.com/office/drawing/2014/main" id="{B11B4F32-FB97-47BF-B99A-B0921FC358A7}"/>
              </a:ext>
            </a:extLst>
          </p:cNvPr>
          <p:cNvSpPr>
            <a:spLocks noGrp="1"/>
          </p:cNvSpPr>
          <p:nvPr>
            <p:ph type="ftr" sz="quarter" idx="11"/>
          </p:nvPr>
        </p:nvSpPr>
        <p:spPr>
          <a:xfrm>
            <a:off x="657665" y="9556608"/>
            <a:ext cx="3121008" cy="237071"/>
          </a:xfrm>
          <a:prstGeom prst="rect">
            <a:avLst/>
          </a:prstGeom>
        </p:spPr>
        <p:txBody>
          <a:bodyPr/>
          <a:lstStyle>
            <a:lvl1pPr>
              <a:defRPr sz="850">
                <a:latin typeface="Calibri Light" panose="020F0302020204030204" pitchFamily="34" charset="0"/>
                <a:cs typeface="Calibri Light" panose="020F0302020204030204" pitchFamily="34" charset="0"/>
                <a:sym typeface="Calibri Light" panose="020F0302020204030204" pitchFamily="34" charset="0"/>
              </a:defRPr>
            </a:lvl1pPr>
          </a:lstStyle>
          <a:p>
            <a:r>
              <a:rPr lang="en-GB"/>
              <a:t>Financial Sector Deepening Moçambique, Strategic Plan 2020-25</a:t>
            </a:r>
            <a:endParaRPr lang="en-GB"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Layout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B46FD7-E22F-40E9-9692-90D0B0A089EE}"/>
              </a:ext>
            </a:extLst>
          </p:cNvPr>
          <p:cNvGraphicFramePr>
            <a:graphicFrameLocks noChangeAspect="1"/>
          </p:cNvGraphicFramePr>
          <p:nvPr userDrawn="1">
            <p:custDataLst>
              <p:tags r:id="rId2"/>
            </p:custDataLst>
            <p:extLst>
              <p:ext uri="{D42A27DB-BD31-4B8C-83A1-F6EECF244321}">
                <p14:modId xmlns:p14="http://schemas.microsoft.com/office/powerpoint/2010/main" val="30663392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2010" name="think-cell Slide" r:id="rId4" imgW="592" imgH="595" progId="TCLayout.ActiveDocument.1">
                  <p:embed/>
                </p:oleObj>
              </mc:Choice>
              <mc:Fallback>
                <p:oleObj name="think-cell Slide" r:id="rId4" imgW="592" imgH="59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ext Placeholder 9"/>
          <p:cNvSpPr>
            <a:spLocks noGrp="1"/>
          </p:cNvSpPr>
          <p:nvPr>
            <p:ph type="body" sz="quarter" idx="13"/>
          </p:nvPr>
        </p:nvSpPr>
        <p:spPr>
          <a:xfrm>
            <a:off x="2191172" y="508010"/>
            <a:ext cx="5218836" cy="2844850"/>
          </a:xfrm>
          <a:prstGeom prst="rect">
            <a:avLst/>
          </a:prstGeom>
        </p:spPr>
        <p:txBody>
          <a:bodyPr/>
          <a:lstStyle>
            <a:lvl1pPr>
              <a:defRPr>
                <a:latin typeface="Calibri Light" panose="020F0302020204030204" pitchFamily="34" charset="0"/>
                <a:cs typeface="Calibri Light" panose="020F0302020204030204" pitchFamily="34" charset="0"/>
                <a:sym typeface="Calibri Light" panose="020F0302020204030204" pitchFamily="34" charset="0"/>
              </a:defRPr>
            </a:lvl1pPr>
            <a:lvl2pPr>
              <a:defRPr>
                <a:latin typeface="Calibri Light" panose="020F0302020204030204" pitchFamily="34" charset="0"/>
                <a:cs typeface="Calibri Light" panose="020F0302020204030204" pitchFamily="34" charset="0"/>
                <a:sym typeface="Calibri Light" panose="020F0302020204030204" pitchFamily="34" charset="0"/>
              </a:defRPr>
            </a:lvl2pPr>
            <a:lvl3pPr>
              <a:defRPr>
                <a:latin typeface="Calibri Light" panose="020F0302020204030204" pitchFamily="34" charset="0"/>
                <a:cs typeface="Calibri Light" panose="020F0302020204030204" pitchFamily="34" charset="0"/>
                <a:sym typeface="Calibri Light" panose="020F0302020204030204" pitchFamily="34" charset="0"/>
              </a:defRPr>
            </a:lvl3pPr>
            <a:lvl4pPr>
              <a:defRPr>
                <a:latin typeface="Calibri Light" panose="020F0302020204030204" pitchFamily="34" charset="0"/>
                <a:cs typeface="Calibri Light" panose="020F0302020204030204" pitchFamily="34" charset="0"/>
                <a:sym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p:cNvSpPr>
            <a:spLocks noGrp="1"/>
          </p:cNvSpPr>
          <p:nvPr>
            <p:ph type="dt" sz="half" idx="10"/>
          </p:nvPr>
        </p:nvSpPr>
        <p:spPr>
          <a:xfrm>
            <a:off x="-1819642" y="9556608"/>
            <a:ext cx="814286" cy="237071"/>
          </a:xfrm>
          <a:prstGeom prst="rect">
            <a:avLst/>
          </a:prstGeom>
        </p:spPr>
        <p:txBody>
          <a:bodyPr/>
          <a:lstStyle>
            <a:lvl1pPr>
              <a:defRPr sz="855">
                <a:latin typeface="Calibri Light" panose="020F0302020204030204" pitchFamily="34" charset="0"/>
                <a:cs typeface="Calibri Light" panose="020F0302020204030204" pitchFamily="34" charset="0"/>
                <a:sym typeface="Calibri Light" panose="020F0302020204030204" pitchFamily="34" charset="0"/>
              </a:defRPr>
            </a:lvl1pPr>
          </a:lstStyle>
          <a:p>
            <a:fld id="{0EF40540-A9B0-154D-B27F-E61D8261BB2B}" type="datetime1">
              <a:rPr lang="en-GB" smtClean="0"/>
              <a:pPr/>
              <a:t>17/03/2021</a:t>
            </a:fld>
            <a:endParaRPr lang="en-GB" dirty="0"/>
          </a:p>
        </p:txBody>
      </p:sp>
      <p:sp>
        <p:nvSpPr>
          <p:cNvPr id="6" name="Slide Number Placeholder 5"/>
          <p:cNvSpPr>
            <a:spLocks noGrp="1"/>
          </p:cNvSpPr>
          <p:nvPr>
            <p:ph type="sldNum" sz="quarter" idx="12"/>
          </p:nvPr>
        </p:nvSpPr>
        <p:spPr>
          <a:xfrm>
            <a:off x="360712" y="9556608"/>
            <a:ext cx="222078" cy="237071"/>
          </a:xfrm>
          <a:prstGeom prst="rect">
            <a:avLst/>
          </a:prstGeom>
        </p:spPr>
        <p:txBody>
          <a:bodyPr/>
          <a:lstStyle>
            <a:lvl1pPr>
              <a:defRPr sz="850">
                <a:latin typeface="Calibri Light" panose="020F0302020204030204" pitchFamily="34" charset="0"/>
                <a:cs typeface="Calibri Light" panose="020F0302020204030204" pitchFamily="34" charset="0"/>
                <a:sym typeface="Calibri Light" panose="020F0302020204030204" pitchFamily="34" charset="0"/>
              </a:defRPr>
            </a:lvl1pPr>
          </a:lstStyle>
          <a:p>
            <a:fld id="{B22E28CD-7D23-44D0-95D8-4FC36EC6909F}" type="slidenum">
              <a:rPr lang="en-GB" smtClean="0"/>
              <a:pPr/>
              <a:t>‹#›</a:t>
            </a:fld>
            <a:endParaRPr lang="en-GB" dirty="0"/>
          </a:p>
        </p:txBody>
      </p:sp>
      <p:sp>
        <p:nvSpPr>
          <p:cNvPr id="21" name="Content Placeholder 20"/>
          <p:cNvSpPr>
            <a:spLocks noGrp="1"/>
          </p:cNvSpPr>
          <p:nvPr>
            <p:ph sz="quarter" idx="21"/>
          </p:nvPr>
        </p:nvSpPr>
        <p:spPr>
          <a:xfrm>
            <a:off x="2191172" y="3860596"/>
            <a:ext cx="5218836" cy="4944620"/>
          </a:xfrm>
          <a:prstGeom prst="rect">
            <a:avLst/>
          </a:prstGeom>
        </p:spPr>
        <p:txBody>
          <a:bodyPr/>
          <a:lstStyle>
            <a:lvl1pPr>
              <a:defRPr>
                <a:latin typeface="Calibri Light" panose="020F0302020204030204" pitchFamily="34" charset="0"/>
                <a:cs typeface="Calibri Light" panose="020F0302020204030204" pitchFamily="34" charset="0"/>
                <a:sym typeface="Calibri Light" panose="020F0302020204030204" pitchFamily="34" charset="0"/>
              </a:defRPr>
            </a:lvl1pPr>
            <a:lvl2pPr>
              <a:defRPr>
                <a:latin typeface="Calibri Light" panose="020F0302020204030204" pitchFamily="34" charset="0"/>
                <a:cs typeface="Calibri Light" panose="020F0302020204030204" pitchFamily="34" charset="0"/>
                <a:sym typeface="Calibri Light" panose="020F0302020204030204" pitchFamily="34" charset="0"/>
              </a:defRPr>
            </a:lvl2pPr>
            <a:lvl3pPr>
              <a:defRPr>
                <a:latin typeface="Calibri Light" panose="020F0302020204030204" pitchFamily="34" charset="0"/>
                <a:cs typeface="Calibri Light" panose="020F0302020204030204" pitchFamily="34" charset="0"/>
                <a:sym typeface="Calibri Light" panose="020F0302020204030204" pitchFamily="34" charset="0"/>
              </a:defRPr>
            </a:lvl3pPr>
            <a:lvl4pPr>
              <a:defRPr>
                <a:latin typeface="Calibri Light" panose="020F0302020204030204" pitchFamily="34" charset="0"/>
                <a:cs typeface="Calibri Light" panose="020F0302020204030204" pitchFamily="34" charset="0"/>
                <a:sym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8"/>
          <p:cNvSpPr>
            <a:spLocks noGrp="1"/>
          </p:cNvSpPr>
          <p:nvPr>
            <p:ph type="body" sz="quarter" idx="15" hasCustomPrompt="1"/>
          </p:nvPr>
        </p:nvSpPr>
        <p:spPr>
          <a:xfrm>
            <a:off x="2191172" y="3420318"/>
            <a:ext cx="5218836" cy="304806"/>
          </a:xfrm>
          <a:prstGeom prst="rect">
            <a:avLst/>
          </a:prstGeom>
        </p:spPr>
        <p:txBody>
          <a:bodyPr anchor="b" anchorCtr="0"/>
          <a:lstStyle>
            <a:lvl1pPr>
              <a:defRPr sz="1197">
                <a:latin typeface="Calibri Light" panose="020F0302020204030204" pitchFamily="34" charset="0"/>
                <a:cs typeface="Calibri Light" panose="020F0302020204030204" pitchFamily="34" charset="0"/>
                <a:sym typeface="Calibri Light" panose="020F0302020204030204" pitchFamily="34" charset="0"/>
              </a:defRPr>
            </a:lvl1pPr>
          </a:lstStyle>
          <a:p>
            <a:pPr lvl="0"/>
            <a:r>
              <a:rPr lang="en-US" dirty="0"/>
              <a:t>Click to edit text</a:t>
            </a:r>
            <a:endParaRPr lang="en-GB" dirty="0"/>
          </a:p>
        </p:txBody>
      </p:sp>
      <p:sp>
        <p:nvSpPr>
          <p:cNvPr id="11" name="Text Placeholder 15"/>
          <p:cNvSpPr>
            <a:spLocks noGrp="1"/>
          </p:cNvSpPr>
          <p:nvPr>
            <p:ph type="body" sz="quarter" idx="17" hasCustomPrompt="1"/>
          </p:nvPr>
        </p:nvSpPr>
        <p:spPr>
          <a:xfrm>
            <a:off x="2191171" y="8941027"/>
            <a:ext cx="2961042" cy="169336"/>
          </a:xfrm>
        </p:spPr>
        <p:txBody>
          <a:bodyPr bIns="0" anchor="b" anchorCtr="0"/>
          <a:lstStyle>
            <a:lvl1pPr marL="0" marR="0" indent="0" algn="l" defTabSz="646482" rtl="0" eaLnBrk="1" fontAlgn="auto" latinLnBrk="0" hangingPunct="1">
              <a:lnSpc>
                <a:spcPct val="100000"/>
              </a:lnSpc>
              <a:spcBef>
                <a:spcPts val="0"/>
              </a:spcBef>
              <a:spcAft>
                <a:spcPts val="0"/>
              </a:spcAft>
              <a:buClrTx/>
              <a:buSzTx/>
              <a:buFont typeface="Arial" panose="020B0604020202020204" pitchFamily="34" charset="0"/>
              <a:buNone/>
              <a:tabLst/>
              <a:defRPr sz="684">
                <a:solidFill>
                  <a:srgbClr val="747480"/>
                </a:solidFill>
                <a:latin typeface="Calibri Light" panose="020F0302020204030204" pitchFamily="34" charset="0"/>
                <a:cs typeface="Calibri Light" panose="020F0302020204030204" pitchFamily="34" charset="0"/>
                <a:sym typeface="Calibri Light" panose="020F0302020204030204" pitchFamily="34" charset="0"/>
              </a:defRPr>
            </a:lvl1pPr>
          </a:lstStyle>
          <a:p>
            <a:pPr lvl="0"/>
            <a:r>
              <a:rPr lang="en-US" dirty="0"/>
              <a:t>Source</a:t>
            </a:r>
          </a:p>
        </p:txBody>
      </p:sp>
      <p:sp>
        <p:nvSpPr>
          <p:cNvPr id="9" name="Footer Placeholder 4">
            <a:extLst>
              <a:ext uri="{FF2B5EF4-FFF2-40B4-BE49-F238E27FC236}">
                <a16:creationId xmlns:a16="http://schemas.microsoft.com/office/drawing/2014/main" id="{9C066865-179C-41B1-89A0-A337522DE70F}"/>
              </a:ext>
            </a:extLst>
          </p:cNvPr>
          <p:cNvSpPr>
            <a:spLocks noGrp="1"/>
          </p:cNvSpPr>
          <p:nvPr>
            <p:ph type="ftr" sz="quarter" idx="11"/>
          </p:nvPr>
        </p:nvSpPr>
        <p:spPr>
          <a:xfrm>
            <a:off x="657665" y="9556608"/>
            <a:ext cx="3121008" cy="237071"/>
          </a:xfrm>
          <a:prstGeom prst="rect">
            <a:avLst/>
          </a:prstGeom>
        </p:spPr>
        <p:txBody>
          <a:bodyPr/>
          <a:lstStyle>
            <a:lvl1pPr>
              <a:defRPr sz="850">
                <a:latin typeface="Calibri Light" panose="020F0302020204030204" pitchFamily="34" charset="0"/>
                <a:cs typeface="Calibri Light" panose="020F0302020204030204" pitchFamily="34" charset="0"/>
                <a:sym typeface="Calibri Light" panose="020F0302020204030204" pitchFamily="34" charset="0"/>
              </a:defRPr>
            </a:lvl1pPr>
          </a:lstStyle>
          <a:p>
            <a:r>
              <a:rPr lang="en-GB"/>
              <a:t>Financial Sector Deepening Moçambique, Strategic Plan 2020-25</a:t>
            </a:r>
            <a:endParaRPr lang="en-GB"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igure Strip">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672C8E9-DFB9-4433-A1FE-9831C9B5428D}"/>
              </a:ext>
            </a:extLst>
          </p:cNvPr>
          <p:cNvGraphicFramePr>
            <a:graphicFrameLocks noChangeAspect="1"/>
          </p:cNvGraphicFramePr>
          <p:nvPr userDrawn="1">
            <p:custDataLst>
              <p:tags r:id="rId2"/>
            </p:custDataLst>
            <p:extLst>
              <p:ext uri="{D42A27DB-BD31-4B8C-83A1-F6EECF244321}">
                <p14:modId xmlns:p14="http://schemas.microsoft.com/office/powerpoint/2010/main" val="42888849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3034" name="think-cell Slide" r:id="rId4" imgW="592" imgH="595" progId="TCLayout.ActiveDocument.1">
                  <p:embed/>
                </p:oleObj>
              </mc:Choice>
              <mc:Fallback>
                <p:oleObj name="think-cell Slide" r:id="rId4" imgW="592" imgH="59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ext Placeholder 9"/>
          <p:cNvSpPr>
            <a:spLocks noGrp="1"/>
          </p:cNvSpPr>
          <p:nvPr>
            <p:ph type="body" sz="quarter" idx="13"/>
          </p:nvPr>
        </p:nvSpPr>
        <p:spPr>
          <a:xfrm>
            <a:off x="2191172" y="508012"/>
            <a:ext cx="5218836" cy="1185355"/>
          </a:xfrm>
          <a:prstGeom prst="rect">
            <a:avLst/>
          </a:prstGeom>
        </p:spPr>
        <p:txBody>
          <a:bodyPr/>
          <a:lstStyle>
            <a:lvl1pPr>
              <a:defRPr>
                <a:latin typeface="Calibri Light" panose="020F0302020204030204" pitchFamily="34" charset="0"/>
                <a:cs typeface="Calibri Light" panose="020F0302020204030204" pitchFamily="34" charset="0"/>
                <a:sym typeface="Calibri Light" panose="020F0302020204030204" pitchFamily="34" charset="0"/>
              </a:defRPr>
            </a:lvl1pPr>
            <a:lvl2pPr>
              <a:defRPr>
                <a:latin typeface="Calibri Light" panose="020F0302020204030204" pitchFamily="34" charset="0"/>
                <a:cs typeface="Calibri Light" panose="020F0302020204030204" pitchFamily="34" charset="0"/>
                <a:sym typeface="Calibri Light" panose="020F0302020204030204" pitchFamily="34" charset="0"/>
              </a:defRPr>
            </a:lvl2pPr>
            <a:lvl3pPr>
              <a:defRPr>
                <a:latin typeface="Calibri Light" panose="020F0302020204030204" pitchFamily="34" charset="0"/>
                <a:cs typeface="Calibri Light" panose="020F0302020204030204" pitchFamily="34" charset="0"/>
                <a:sym typeface="Calibri Light" panose="020F0302020204030204" pitchFamily="34" charset="0"/>
              </a:defRPr>
            </a:lvl3pPr>
            <a:lvl4pPr>
              <a:defRPr>
                <a:latin typeface="Calibri Light" panose="020F0302020204030204" pitchFamily="34" charset="0"/>
                <a:cs typeface="Calibri Light" panose="020F0302020204030204" pitchFamily="34" charset="0"/>
                <a:sym typeface="Calibri Light" panose="020F030202020403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10"/>
          </p:nvPr>
        </p:nvSpPr>
        <p:spPr>
          <a:xfrm>
            <a:off x="-1819642" y="9556608"/>
            <a:ext cx="814286" cy="237071"/>
          </a:xfrm>
          <a:prstGeom prst="rect">
            <a:avLst/>
          </a:prstGeom>
        </p:spPr>
        <p:txBody>
          <a:bodyPr/>
          <a:lstStyle>
            <a:lvl1pPr>
              <a:defRPr sz="855">
                <a:latin typeface="Calibri Light" panose="020F0302020204030204" pitchFamily="34" charset="0"/>
                <a:cs typeface="Calibri Light" panose="020F0302020204030204" pitchFamily="34" charset="0"/>
                <a:sym typeface="Calibri Light" panose="020F0302020204030204" pitchFamily="34" charset="0"/>
              </a:defRPr>
            </a:lvl1pPr>
          </a:lstStyle>
          <a:p>
            <a:fld id="{0EF40540-A9B0-154D-B27F-E61D8261BB2B}" type="datetime1">
              <a:rPr lang="en-GB" smtClean="0"/>
              <a:pPr/>
              <a:t>17/03/2021</a:t>
            </a:fld>
            <a:endParaRPr lang="en-GB" dirty="0"/>
          </a:p>
        </p:txBody>
      </p:sp>
      <p:sp>
        <p:nvSpPr>
          <p:cNvPr id="6" name="Slide Number Placeholder 5"/>
          <p:cNvSpPr>
            <a:spLocks noGrp="1"/>
          </p:cNvSpPr>
          <p:nvPr>
            <p:ph type="sldNum" sz="quarter" idx="12"/>
          </p:nvPr>
        </p:nvSpPr>
        <p:spPr>
          <a:xfrm>
            <a:off x="360712" y="9556608"/>
            <a:ext cx="222078" cy="237071"/>
          </a:xfrm>
          <a:prstGeom prst="rect">
            <a:avLst/>
          </a:prstGeom>
        </p:spPr>
        <p:txBody>
          <a:bodyPr/>
          <a:lstStyle>
            <a:lvl1pPr>
              <a:defRPr sz="850">
                <a:latin typeface="Calibri Light" panose="020F0302020204030204" pitchFamily="34" charset="0"/>
                <a:cs typeface="Calibri Light" panose="020F0302020204030204" pitchFamily="34" charset="0"/>
                <a:sym typeface="Calibri Light" panose="020F0302020204030204" pitchFamily="34" charset="0"/>
              </a:defRPr>
            </a:lvl1pPr>
          </a:lstStyle>
          <a:p>
            <a:fld id="{B22E28CD-7D23-44D0-95D8-4FC36EC6909F}" type="slidenum">
              <a:rPr lang="en-GB" smtClean="0"/>
              <a:pPr/>
              <a:t>‹#›</a:t>
            </a:fld>
            <a:endParaRPr lang="en-GB" dirty="0"/>
          </a:p>
        </p:txBody>
      </p:sp>
      <p:sp>
        <p:nvSpPr>
          <p:cNvPr id="3" name="Text Placeholder 2"/>
          <p:cNvSpPr>
            <a:spLocks noGrp="1"/>
          </p:cNvSpPr>
          <p:nvPr>
            <p:ph type="body" sz="quarter" idx="14"/>
          </p:nvPr>
        </p:nvSpPr>
        <p:spPr>
          <a:xfrm>
            <a:off x="2191172" y="3977732"/>
            <a:ext cx="5218836" cy="5130890"/>
          </a:xfrm>
          <a:prstGeom prst="rect">
            <a:avLst/>
          </a:prstGeom>
        </p:spPr>
        <p:txBody>
          <a:bodyPr/>
          <a:lstStyle>
            <a:lvl1pPr>
              <a:defRPr>
                <a:latin typeface="Calibri Light" panose="020F0302020204030204" pitchFamily="34" charset="0"/>
                <a:cs typeface="Calibri Light" panose="020F0302020204030204" pitchFamily="34" charset="0"/>
                <a:sym typeface="Calibri Light" panose="020F0302020204030204" pitchFamily="34" charset="0"/>
              </a:defRPr>
            </a:lvl1pPr>
            <a:lvl2pPr>
              <a:defRPr>
                <a:latin typeface="Calibri Light" panose="020F0302020204030204" pitchFamily="34" charset="0"/>
                <a:cs typeface="Calibri Light" panose="020F0302020204030204" pitchFamily="34" charset="0"/>
                <a:sym typeface="Calibri Light" panose="020F0302020204030204" pitchFamily="34" charset="0"/>
              </a:defRPr>
            </a:lvl2pPr>
            <a:lvl3pPr>
              <a:defRPr>
                <a:latin typeface="Calibri Light" panose="020F0302020204030204" pitchFamily="34" charset="0"/>
                <a:cs typeface="Calibri Light" panose="020F0302020204030204" pitchFamily="34" charset="0"/>
                <a:sym typeface="Calibri Light" panose="020F0302020204030204" pitchFamily="34" charset="0"/>
              </a:defRPr>
            </a:lvl3pPr>
            <a:lvl4pPr>
              <a:defRPr>
                <a:latin typeface="Calibri Light" panose="020F0302020204030204" pitchFamily="34" charset="0"/>
                <a:cs typeface="Calibri Light" panose="020F0302020204030204" pitchFamily="34" charset="0"/>
                <a:sym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7"/>
          <p:cNvSpPr>
            <a:spLocks noGrp="1"/>
          </p:cNvSpPr>
          <p:nvPr>
            <p:ph type="body" sz="quarter" idx="16" hasCustomPrompt="1"/>
          </p:nvPr>
        </p:nvSpPr>
        <p:spPr>
          <a:xfrm>
            <a:off x="2191175" y="3217394"/>
            <a:ext cx="3701302" cy="166178"/>
          </a:xfrm>
        </p:spPr>
        <p:txBody>
          <a:bodyPr/>
          <a:lstStyle>
            <a:lvl1pPr>
              <a:defRPr sz="855">
                <a:solidFill>
                  <a:schemeClr val="bg2"/>
                </a:solidFill>
                <a:latin typeface="Calibri Light" panose="020F0302020204030204" pitchFamily="34" charset="0"/>
                <a:cs typeface="Calibri Light" panose="020F0302020204030204" pitchFamily="34" charset="0"/>
                <a:sym typeface="Calibri Light" panose="020F0302020204030204" pitchFamily="34" charset="0"/>
              </a:defRPr>
            </a:lvl1pPr>
          </a:lstStyle>
          <a:p>
            <a:pPr lvl="0"/>
            <a:r>
              <a:rPr lang="en-US" dirty="0"/>
              <a:t>Click to edit text</a:t>
            </a:r>
            <a:endParaRPr lang="en-GB" dirty="0"/>
          </a:p>
        </p:txBody>
      </p:sp>
      <p:cxnSp>
        <p:nvCxnSpPr>
          <p:cNvPr id="14" name="Straight Connector 13"/>
          <p:cNvCxnSpPr/>
          <p:nvPr userDrawn="1"/>
        </p:nvCxnSpPr>
        <p:spPr>
          <a:xfrm>
            <a:off x="2191172" y="3577287"/>
            <a:ext cx="5218836" cy="0"/>
          </a:xfrm>
          <a:prstGeom prst="line">
            <a:avLst/>
          </a:prstGeom>
          <a:ln>
            <a:solidFill>
              <a:srgbClr val="C4C4C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2191172" y="2156441"/>
            <a:ext cx="5218836" cy="0"/>
          </a:xfrm>
          <a:prstGeom prst="line">
            <a:avLst/>
          </a:prstGeom>
          <a:ln>
            <a:solidFill>
              <a:srgbClr val="C4C4CD"/>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hasCustomPrompt="1"/>
          </p:nvPr>
        </p:nvSpPr>
        <p:spPr>
          <a:xfrm>
            <a:off x="2191171" y="2073352"/>
            <a:ext cx="1369481" cy="166178"/>
          </a:xfrm>
          <a:solidFill>
            <a:schemeClr val="bg1"/>
          </a:solidFill>
        </p:spPr>
        <p:txBody>
          <a:bodyPr/>
          <a:lstStyle>
            <a:lvl1pPr>
              <a:defRPr sz="855">
                <a:solidFill>
                  <a:schemeClr val="bg2"/>
                </a:solidFill>
                <a:latin typeface="Calibri Light" panose="020F0302020204030204" pitchFamily="34" charset="0"/>
                <a:cs typeface="Calibri Light" panose="020F0302020204030204" pitchFamily="34" charset="0"/>
                <a:sym typeface="Calibri Light" panose="020F0302020204030204" pitchFamily="34" charset="0"/>
              </a:defRPr>
            </a:lvl1pPr>
          </a:lstStyle>
          <a:p>
            <a:pPr lvl="0"/>
            <a:r>
              <a:rPr lang="en-US" dirty="0"/>
              <a:t>Click to edit text</a:t>
            </a:r>
            <a:endParaRPr lang="en-GB" dirty="0"/>
          </a:p>
        </p:txBody>
      </p:sp>
      <p:sp>
        <p:nvSpPr>
          <p:cNvPr id="18" name="Text Placeholder 17"/>
          <p:cNvSpPr>
            <a:spLocks noGrp="1"/>
          </p:cNvSpPr>
          <p:nvPr>
            <p:ph type="body" sz="quarter" idx="17" hasCustomPrompt="1"/>
          </p:nvPr>
        </p:nvSpPr>
        <p:spPr>
          <a:xfrm>
            <a:off x="2191175" y="2316522"/>
            <a:ext cx="3701302" cy="745080"/>
          </a:xfrm>
        </p:spPr>
        <p:txBody>
          <a:bodyPr/>
          <a:lstStyle>
            <a:lvl1pPr>
              <a:defRPr sz="4618">
                <a:solidFill>
                  <a:schemeClr val="bg2"/>
                </a:solidFill>
                <a:latin typeface="Calibri Light" panose="020F0302020204030204" pitchFamily="34" charset="0"/>
                <a:cs typeface="Calibri Light" panose="020F0302020204030204" pitchFamily="34" charset="0"/>
                <a:sym typeface="Calibri Light" panose="020F0302020204030204" pitchFamily="34" charset="0"/>
              </a:defRPr>
            </a:lvl1pPr>
          </a:lstStyle>
          <a:p>
            <a:pPr lvl="0"/>
            <a:r>
              <a:rPr lang="en-US" dirty="0"/>
              <a:t>Text</a:t>
            </a:r>
            <a:endParaRPr lang="en-GB" dirty="0"/>
          </a:p>
        </p:txBody>
      </p:sp>
      <p:sp>
        <p:nvSpPr>
          <p:cNvPr id="12" name="Footer Placeholder 4">
            <a:extLst>
              <a:ext uri="{FF2B5EF4-FFF2-40B4-BE49-F238E27FC236}">
                <a16:creationId xmlns:a16="http://schemas.microsoft.com/office/drawing/2014/main" id="{276239E5-BEE1-46BB-B52D-124C1A9E0B98}"/>
              </a:ext>
            </a:extLst>
          </p:cNvPr>
          <p:cNvSpPr>
            <a:spLocks noGrp="1"/>
          </p:cNvSpPr>
          <p:nvPr>
            <p:ph type="ftr" sz="quarter" idx="11"/>
          </p:nvPr>
        </p:nvSpPr>
        <p:spPr>
          <a:xfrm>
            <a:off x="657665" y="9556608"/>
            <a:ext cx="3121008" cy="237071"/>
          </a:xfrm>
          <a:prstGeom prst="rect">
            <a:avLst/>
          </a:prstGeom>
        </p:spPr>
        <p:txBody>
          <a:bodyPr/>
          <a:lstStyle>
            <a:lvl1pPr>
              <a:defRPr sz="850">
                <a:latin typeface="Calibri Light" panose="020F0302020204030204" pitchFamily="34" charset="0"/>
                <a:cs typeface="Calibri Light" panose="020F0302020204030204" pitchFamily="34" charset="0"/>
                <a:sym typeface="Calibri Light" panose="020F0302020204030204" pitchFamily="34" charset="0"/>
              </a:defRPr>
            </a:lvl1pPr>
          </a:lstStyle>
          <a:p>
            <a:r>
              <a:rPr lang="en-GB"/>
              <a:t>Financial Sector Deepening Moçambique, Strategic Plan 2020-25</a:t>
            </a:r>
            <a:endParaRPr lang="en-GB"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Data and tex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E2FF0A4-0BAE-43C3-A5F4-9B18B2355D2A}"/>
              </a:ext>
            </a:extLst>
          </p:cNvPr>
          <p:cNvGraphicFramePr>
            <a:graphicFrameLocks noChangeAspect="1"/>
          </p:cNvGraphicFramePr>
          <p:nvPr userDrawn="1">
            <p:custDataLst>
              <p:tags r:id="rId2"/>
            </p:custDataLst>
            <p:extLst>
              <p:ext uri="{D42A27DB-BD31-4B8C-83A1-F6EECF244321}">
                <p14:modId xmlns:p14="http://schemas.microsoft.com/office/powerpoint/2010/main" val="9037199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4058" name="think-cell Slide" r:id="rId4" imgW="592" imgH="595" progId="TCLayout.ActiveDocument.1">
                  <p:embed/>
                </p:oleObj>
              </mc:Choice>
              <mc:Fallback>
                <p:oleObj name="think-cell Slide" r:id="rId4" imgW="592" imgH="59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ext Placeholder 9"/>
          <p:cNvSpPr>
            <a:spLocks noGrp="1"/>
          </p:cNvSpPr>
          <p:nvPr>
            <p:ph type="body" sz="quarter" idx="13" hasCustomPrompt="1"/>
          </p:nvPr>
        </p:nvSpPr>
        <p:spPr>
          <a:xfrm>
            <a:off x="2191172" y="508012"/>
            <a:ext cx="5131129" cy="1139292"/>
          </a:xfrm>
          <a:prstGeom prst="rect">
            <a:avLst/>
          </a:prstGeom>
        </p:spPr>
        <p:txBody>
          <a:bodyPr/>
          <a:lstStyle>
            <a:lvl1pPr>
              <a:defRPr sz="1197">
                <a:latin typeface="Calibri Light" panose="020F0302020204030204" pitchFamily="34" charset="0"/>
                <a:cs typeface="Calibri Light" panose="020F0302020204030204" pitchFamily="34" charset="0"/>
                <a:sym typeface="Calibri Light" panose="020F0302020204030204" pitchFamily="34" charset="0"/>
              </a:defRPr>
            </a:lvl1pPr>
          </a:lstStyle>
          <a:p>
            <a:pPr lvl="0"/>
            <a:r>
              <a:rPr lang="en-US" dirty="0"/>
              <a:t>Click to edit Master text styles</a:t>
            </a:r>
          </a:p>
        </p:txBody>
      </p:sp>
      <p:sp>
        <p:nvSpPr>
          <p:cNvPr id="3" name="Text Placeholder 2"/>
          <p:cNvSpPr>
            <a:spLocks noGrp="1"/>
          </p:cNvSpPr>
          <p:nvPr>
            <p:ph type="body" sz="quarter" idx="14" hasCustomPrompt="1"/>
          </p:nvPr>
        </p:nvSpPr>
        <p:spPr>
          <a:xfrm>
            <a:off x="2191172" y="3977732"/>
            <a:ext cx="5131129" cy="5097115"/>
          </a:xfrm>
          <a:prstGeom prst="rect">
            <a:avLst/>
          </a:prstGeom>
        </p:spPr>
        <p:txBody>
          <a:bodyPr/>
          <a:lstStyle>
            <a:lvl1pPr>
              <a:defRPr sz="1197">
                <a:latin typeface="Calibri Light" panose="020F0302020204030204" pitchFamily="34" charset="0"/>
                <a:cs typeface="Calibri Light" panose="020F0302020204030204" pitchFamily="34" charset="0"/>
                <a:sym typeface="Calibri Light" panose="020F0302020204030204" pitchFamily="34" charset="0"/>
              </a:defRPr>
            </a:lvl1pPr>
            <a:lvl3pPr>
              <a:defRPr/>
            </a:lvl3pPr>
          </a:lstStyle>
          <a:p>
            <a:pPr lvl="0"/>
            <a:r>
              <a:rPr lang="en-GB" dirty="0"/>
              <a:t>At has </a:t>
            </a:r>
            <a:r>
              <a:rPr lang="en-GB" dirty="0" err="1"/>
              <a:t>diam</a:t>
            </a:r>
            <a:r>
              <a:rPr lang="en-GB" dirty="0"/>
              <a:t> minimum, </a:t>
            </a:r>
            <a:r>
              <a:rPr lang="en-GB" dirty="0" err="1"/>
              <a:t>te</a:t>
            </a:r>
            <a:r>
              <a:rPr lang="en-GB" dirty="0"/>
              <a:t> cum </a:t>
            </a:r>
            <a:r>
              <a:rPr lang="en-GB" dirty="0" err="1"/>
              <a:t>omnis</a:t>
            </a:r>
            <a:r>
              <a:rPr lang="en-GB" dirty="0"/>
              <a:t> </a:t>
            </a:r>
            <a:r>
              <a:rPr lang="en-GB" dirty="0" err="1"/>
              <a:t>quodsi</a:t>
            </a:r>
            <a:r>
              <a:rPr lang="en-GB" dirty="0"/>
              <a:t>. </a:t>
            </a:r>
            <a:r>
              <a:rPr lang="en-GB" dirty="0" err="1"/>
              <a:t>Eum</a:t>
            </a:r>
            <a:r>
              <a:rPr lang="en-GB" dirty="0"/>
              <a:t> </a:t>
            </a:r>
            <a:r>
              <a:rPr lang="en-GB" dirty="0" err="1"/>
              <a:t>harum</a:t>
            </a:r>
            <a:r>
              <a:rPr lang="en-GB" dirty="0"/>
              <a:t> </a:t>
            </a:r>
            <a:r>
              <a:rPr lang="en-GB" dirty="0" err="1"/>
              <a:t>accusata</a:t>
            </a:r>
            <a:r>
              <a:rPr lang="en-GB" dirty="0"/>
              <a:t> </a:t>
            </a:r>
            <a:r>
              <a:rPr lang="en-GB" dirty="0" err="1"/>
              <a:t>intellegebat</a:t>
            </a:r>
            <a:r>
              <a:rPr lang="en-GB" dirty="0"/>
              <a:t> no, </a:t>
            </a:r>
            <a:r>
              <a:rPr lang="en-GB" dirty="0" err="1"/>
              <a:t>pri</a:t>
            </a:r>
            <a:r>
              <a:rPr lang="en-GB" dirty="0"/>
              <a:t> </a:t>
            </a:r>
            <a:r>
              <a:rPr lang="en-GB" dirty="0" err="1"/>
              <a:t>eu</a:t>
            </a:r>
            <a:r>
              <a:rPr lang="en-GB" dirty="0"/>
              <a:t> ipsum </a:t>
            </a:r>
            <a:r>
              <a:rPr lang="en-GB" dirty="0" err="1"/>
              <a:t>tibique</a:t>
            </a:r>
            <a:r>
              <a:rPr lang="en-GB" dirty="0"/>
              <a:t> perfecto, </a:t>
            </a:r>
            <a:r>
              <a:rPr lang="en-GB" dirty="0" err="1"/>
              <a:t>maluisset</a:t>
            </a:r>
            <a:r>
              <a:rPr lang="en-GB" dirty="0"/>
              <a:t> </a:t>
            </a:r>
            <a:r>
              <a:rPr lang="en-GB" dirty="0" err="1"/>
              <a:t>imperdiet</a:t>
            </a:r>
            <a:r>
              <a:rPr lang="en-GB" dirty="0"/>
              <a:t> cu cum.</a:t>
            </a:r>
          </a:p>
          <a:p>
            <a:pPr lvl="0"/>
            <a:endParaRPr lang="en-GB" dirty="0"/>
          </a:p>
          <a:p>
            <a:pPr lvl="0"/>
            <a:r>
              <a:rPr lang="en-GB" dirty="0"/>
              <a:t>Impetus </a:t>
            </a:r>
            <a:r>
              <a:rPr lang="en-GB" dirty="0" err="1"/>
              <a:t>scripserit</a:t>
            </a:r>
            <a:r>
              <a:rPr lang="en-GB" dirty="0"/>
              <a:t> his an, has ex </a:t>
            </a:r>
            <a:r>
              <a:rPr lang="en-GB" dirty="0" err="1"/>
              <a:t>torquatos</a:t>
            </a:r>
            <a:r>
              <a:rPr lang="en-GB" dirty="0"/>
              <a:t> </a:t>
            </a:r>
            <a:r>
              <a:rPr lang="en-GB" dirty="0" err="1"/>
              <a:t>intellegebat</a:t>
            </a:r>
            <a:r>
              <a:rPr lang="en-GB" dirty="0"/>
              <a:t>. </a:t>
            </a:r>
            <a:r>
              <a:rPr lang="en-GB" dirty="0" err="1"/>
              <a:t>Aeque</a:t>
            </a:r>
            <a:r>
              <a:rPr lang="en-GB" dirty="0"/>
              <a:t> </a:t>
            </a:r>
            <a:r>
              <a:rPr lang="en-GB" dirty="0" err="1"/>
              <a:t>legimus</a:t>
            </a:r>
            <a:r>
              <a:rPr lang="en-GB" dirty="0"/>
              <a:t> ex </a:t>
            </a:r>
            <a:r>
              <a:rPr lang="en-GB" dirty="0" err="1"/>
              <a:t>sed</a:t>
            </a:r>
            <a:r>
              <a:rPr lang="en-GB" dirty="0"/>
              <a:t>, </a:t>
            </a:r>
            <a:r>
              <a:rPr lang="en-GB" dirty="0" err="1"/>
              <a:t>vidit</a:t>
            </a:r>
            <a:r>
              <a:rPr lang="en-GB" dirty="0"/>
              <a:t> </a:t>
            </a:r>
            <a:r>
              <a:rPr lang="en-GB" dirty="0" err="1"/>
              <a:t>prompta</a:t>
            </a:r>
            <a:r>
              <a:rPr lang="en-GB" dirty="0"/>
              <a:t> </a:t>
            </a:r>
            <a:r>
              <a:rPr lang="en-GB" dirty="0" err="1"/>
              <a:t>complectitur</a:t>
            </a:r>
            <a:r>
              <a:rPr lang="en-GB" dirty="0"/>
              <a:t> quo </a:t>
            </a:r>
            <a:r>
              <a:rPr lang="en-GB" dirty="0" err="1"/>
              <a:t>te</a:t>
            </a:r>
            <a:r>
              <a:rPr lang="en-GB" dirty="0"/>
              <a:t>, </a:t>
            </a:r>
            <a:r>
              <a:rPr lang="en-GB" dirty="0" err="1"/>
              <a:t>vix</a:t>
            </a:r>
            <a:r>
              <a:rPr lang="en-GB" dirty="0"/>
              <a:t> id </a:t>
            </a:r>
            <a:r>
              <a:rPr lang="en-GB" dirty="0" err="1"/>
              <a:t>assum</a:t>
            </a:r>
            <a:r>
              <a:rPr lang="en-GB" dirty="0"/>
              <a:t> </a:t>
            </a:r>
            <a:r>
              <a:rPr lang="en-GB" dirty="0" err="1"/>
              <a:t>oratio</a:t>
            </a:r>
            <a:r>
              <a:rPr lang="en-GB" dirty="0"/>
              <a:t> </a:t>
            </a:r>
            <a:r>
              <a:rPr lang="en-GB" dirty="0" err="1"/>
              <a:t>incorrupte</a:t>
            </a:r>
            <a:r>
              <a:rPr lang="en-GB" dirty="0"/>
              <a:t>. No </a:t>
            </a:r>
            <a:r>
              <a:rPr lang="en-GB" dirty="0" err="1"/>
              <a:t>feugiat</a:t>
            </a:r>
            <a:r>
              <a:rPr lang="en-GB" dirty="0"/>
              <a:t> </a:t>
            </a:r>
            <a:r>
              <a:rPr lang="en-GB" dirty="0" err="1"/>
              <a:t>sanctus</a:t>
            </a:r>
            <a:r>
              <a:rPr lang="en-GB" dirty="0"/>
              <a:t> </a:t>
            </a:r>
            <a:r>
              <a:rPr lang="en-GB" dirty="0" err="1"/>
              <a:t>mea</a:t>
            </a:r>
            <a:r>
              <a:rPr lang="en-GB" dirty="0"/>
              <a:t>, semper </a:t>
            </a:r>
            <a:r>
              <a:rPr lang="en-GB" dirty="0" err="1"/>
              <a:t>accusata</a:t>
            </a:r>
            <a:r>
              <a:rPr lang="en-GB" dirty="0"/>
              <a:t> </a:t>
            </a:r>
            <a:br>
              <a:rPr lang="en-GB" dirty="0"/>
            </a:br>
            <a:r>
              <a:rPr lang="en-GB" dirty="0"/>
              <a:t>ex </a:t>
            </a:r>
            <a:r>
              <a:rPr lang="en-GB" dirty="0" err="1"/>
              <a:t>pri</a:t>
            </a:r>
            <a:r>
              <a:rPr lang="en-GB" dirty="0"/>
              <a:t>.</a:t>
            </a:r>
          </a:p>
          <a:p>
            <a:pPr lvl="0"/>
            <a:endParaRPr lang="en-GB" dirty="0"/>
          </a:p>
          <a:p>
            <a:pPr lvl="0"/>
            <a:r>
              <a:rPr lang="en-GB" dirty="0" err="1"/>
              <a:t>Utinam</a:t>
            </a:r>
            <a:r>
              <a:rPr lang="en-GB" dirty="0"/>
              <a:t> </a:t>
            </a:r>
            <a:r>
              <a:rPr lang="en-GB" dirty="0" err="1"/>
              <a:t>nonumy</a:t>
            </a:r>
            <a:r>
              <a:rPr lang="en-GB" dirty="0"/>
              <a:t> </a:t>
            </a:r>
            <a:r>
              <a:rPr lang="en-GB" dirty="0" err="1"/>
              <a:t>abhorreant</a:t>
            </a:r>
            <a:r>
              <a:rPr lang="en-GB" dirty="0"/>
              <a:t> </a:t>
            </a:r>
            <a:r>
              <a:rPr lang="en-GB" dirty="0" err="1"/>
              <a:t>sed</a:t>
            </a:r>
            <a:r>
              <a:rPr lang="en-GB" dirty="0"/>
              <a:t> ad. </a:t>
            </a:r>
            <a:r>
              <a:rPr lang="en-GB" dirty="0" err="1"/>
              <a:t>Putant</a:t>
            </a:r>
            <a:r>
              <a:rPr lang="en-GB" dirty="0"/>
              <a:t> </a:t>
            </a:r>
            <a:r>
              <a:rPr lang="en-GB" dirty="0" err="1"/>
              <a:t>probatus</a:t>
            </a:r>
            <a:r>
              <a:rPr lang="en-GB" dirty="0"/>
              <a:t> id vis. </a:t>
            </a:r>
            <a:r>
              <a:rPr lang="en-GB" dirty="0" err="1"/>
              <a:t>Nec</a:t>
            </a:r>
            <a:r>
              <a:rPr lang="en-GB" dirty="0"/>
              <a:t> id </a:t>
            </a:r>
            <a:r>
              <a:rPr lang="en-GB" dirty="0" err="1"/>
              <a:t>admodum</a:t>
            </a:r>
            <a:r>
              <a:rPr lang="en-GB" dirty="0"/>
              <a:t> </a:t>
            </a:r>
            <a:r>
              <a:rPr lang="en-GB" dirty="0" err="1"/>
              <a:t>apeirian</a:t>
            </a:r>
            <a:r>
              <a:rPr lang="en-GB" dirty="0"/>
              <a:t> cum, quo ipsum minim </a:t>
            </a:r>
            <a:r>
              <a:rPr lang="en-GB" dirty="0" err="1"/>
              <a:t>corrumpit</a:t>
            </a:r>
            <a:r>
              <a:rPr lang="en-GB" dirty="0"/>
              <a:t> </a:t>
            </a:r>
            <a:r>
              <a:rPr lang="en-GB" dirty="0" err="1"/>
              <a:t>ut.</a:t>
            </a:r>
            <a:r>
              <a:rPr lang="en-GB" dirty="0"/>
              <a:t> At has </a:t>
            </a:r>
            <a:r>
              <a:rPr lang="en-GB" dirty="0" err="1"/>
              <a:t>diam</a:t>
            </a:r>
            <a:r>
              <a:rPr lang="en-GB" dirty="0"/>
              <a:t> minimum, </a:t>
            </a:r>
            <a:r>
              <a:rPr lang="en-GB" dirty="0" err="1"/>
              <a:t>te</a:t>
            </a:r>
            <a:r>
              <a:rPr lang="en-GB" dirty="0"/>
              <a:t> cum </a:t>
            </a:r>
            <a:r>
              <a:rPr lang="en-GB" dirty="0" err="1"/>
              <a:t>omnis</a:t>
            </a:r>
            <a:r>
              <a:rPr lang="en-GB" dirty="0"/>
              <a:t> </a:t>
            </a:r>
            <a:r>
              <a:rPr lang="en-GB" dirty="0" err="1"/>
              <a:t>quodsi</a:t>
            </a:r>
            <a:r>
              <a:rPr lang="en-GB" dirty="0"/>
              <a:t>. </a:t>
            </a:r>
            <a:r>
              <a:rPr lang="en-GB" dirty="0" err="1"/>
              <a:t>Eum</a:t>
            </a:r>
            <a:r>
              <a:rPr lang="en-GB" dirty="0"/>
              <a:t> </a:t>
            </a:r>
            <a:r>
              <a:rPr lang="en-GB" dirty="0" err="1"/>
              <a:t>harum</a:t>
            </a:r>
            <a:r>
              <a:rPr lang="en-GB" dirty="0"/>
              <a:t> </a:t>
            </a:r>
            <a:r>
              <a:rPr lang="en-GB" dirty="0" err="1"/>
              <a:t>accusata</a:t>
            </a:r>
            <a:r>
              <a:rPr lang="en-GB" dirty="0"/>
              <a:t> </a:t>
            </a:r>
            <a:r>
              <a:rPr lang="en-GB" dirty="0" err="1"/>
              <a:t>intellegebat</a:t>
            </a:r>
            <a:r>
              <a:rPr lang="en-GB" dirty="0"/>
              <a:t> no, </a:t>
            </a:r>
            <a:r>
              <a:rPr lang="en-GB" dirty="0" err="1"/>
              <a:t>pri</a:t>
            </a:r>
            <a:r>
              <a:rPr lang="en-GB" dirty="0"/>
              <a:t> </a:t>
            </a:r>
            <a:r>
              <a:rPr lang="en-GB" dirty="0" err="1"/>
              <a:t>eu</a:t>
            </a:r>
            <a:r>
              <a:rPr lang="en-GB" dirty="0"/>
              <a:t> ipsum </a:t>
            </a:r>
            <a:r>
              <a:rPr lang="en-GB" dirty="0" err="1"/>
              <a:t>tibique</a:t>
            </a:r>
            <a:r>
              <a:rPr lang="en-GB" dirty="0"/>
              <a:t> perfecto, </a:t>
            </a:r>
            <a:r>
              <a:rPr lang="en-GB" dirty="0" err="1"/>
              <a:t>maluisset</a:t>
            </a:r>
            <a:r>
              <a:rPr lang="en-GB" dirty="0"/>
              <a:t> </a:t>
            </a:r>
            <a:r>
              <a:rPr lang="en-GB" dirty="0" err="1"/>
              <a:t>imperdiet</a:t>
            </a:r>
            <a:r>
              <a:rPr lang="en-GB" dirty="0"/>
              <a:t>.</a:t>
            </a:r>
          </a:p>
          <a:p>
            <a:pPr lvl="0"/>
            <a:endParaRPr lang="en-GB" dirty="0"/>
          </a:p>
          <a:p>
            <a:pPr lvl="0"/>
            <a:r>
              <a:rPr lang="en-GB" dirty="0"/>
              <a:t>Impetus </a:t>
            </a:r>
            <a:r>
              <a:rPr lang="en-GB" dirty="0" err="1"/>
              <a:t>scripserit</a:t>
            </a:r>
            <a:r>
              <a:rPr lang="en-GB" dirty="0"/>
              <a:t> his an, has ex </a:t>
            </a:r>
            <a:r>
              <a:rPr lang="en-GB" dirty="0" err="1"/>
              <a:t>torquatos</a:t>
            </a:r>
            <a:r>
              <a:rPr lang="en-GB" dirty="0"/>
              <a:t> </a:t>
            </a:r>
            <a:r>
              <a:rPr lang="en-GB" dirty="0" err="1"/>
              <a:t>intellegebat</a:t>
            </a:r>
            <a:r>
              <a:rPr lang="en-GB" dirty="0"/>
              <a:t>. </a:t>
            </a:r>
            <a:r>
              <a:rPr lang="en-GB" dirty="0" err="1"/>
              <a:t>Aeque</a:t>
            </a:r>
            <a:r>
              <a:rPr lang="en-GB" dirty="0"/>
              <a:t> </a:t>
            </a:r>
            <a:r>
              <a:rPr lang="en-GB" dirty="0" err="1"/>
              <a:t>legimus</a:t>
            </a:r>
            <a:r>
              <a:rPr lang="en-GB" dirty="0"/>
              <a:t> ex </a:t>
            </a:r>
            <a:r>
              <a:rPr lang="en-GB" dirty="0" err="1"/>
              <a:t>sed</a:t>
            </a:r>
            <a:r>
              <a:rPr lang="en-GB" dirty="0"/>
              <a:t>, </a:t>
            </a:r>
            <a:r>
              <a:rPr lang="en-GB" dirty="0" err="1"/>
              <a:t>vidit</a:t>
            </a:r>
            <a:r>
              <a:rPr lang="en-GB" dirty="0"/>
              <a:t> </a:t>
            </a:r>
            <a:r>
              <a:rPr lang="en-GB" dirty="0" err="1"/>
              <a:t>prompta</a:t>
            </a:r>
            <a:r>
              <a:rPr lang="en-GB" dirty="0"/>
              <a:t> </a:t>
            </a:r>
            <a:r>
              <a:rPr lang="en-GB" dirty="0" err="1"/>
              <a:t>complectitur</a:t>
            </a:r>
            <a:r>
              <a:rPr lang="en-GB" dirty="0"/>
              <a:t> quo </a:t>
            </a:r>
            <a:r>
              <a:rPr lang="en-GB" dirty="0" err="1"/>
              <a:t>te</a:t>
            </a:r>
            <a:r>
              <a:rPr lang="en-GB" dirty="0"/>
              <a:t>, </a:t>
            </a:r>
            <a:r>
              <a:rPr lang="en-GB" dirty="0" err="1"/>
              <a:t>vix</a:t>
            </a:r>
            <a:r>
              <a:rPr lang="en-GB" dirty="0"/>
              <a:t> id </a:t>
            </a:r>
            <a:r>
              <a:rPr lang="en-GB" dirty="0" err="1"/>
              <a:t>assum</a:t>
            </a:r>
            <a:r>
              <a:rPr lang="en-GB" dirty="0"/>
              <a:t> </a:t>
            </a:r>
            <a:r>
              <a:rPr lang="en-GB" dirty="0" err="1"/>
              <a:t>oratio</a:t>
            </a:r>
            <a:r>
              <a:rPr lang="en-GB" dirty="0"/>
              <a:t> </a:t>
            </a:r>
            <a:r>
              <a:rPr lang="en-GB" dirty="0" err="1"/>
              <a:t>incorrupte</a:t>
            </a:r>
            <a:r>
              <a:rPr lang="en-GB" dirty="0"/>
              <a:t>. No </a:t>
            </a:r>
            <a:r>
              <a:rPr lang="en-GB" dirty="0" err="1"/>
              <a:t>feugiat</a:t>
            </a:r>
            <a:r>
              <a:rPr lang="en-GB" dirty="0"/>
              <a:t> </a:t>
            </a:r>
            <a:r>
              <a:rPr lang="en-GB" dirty="0" err="1"/>
              <a:t>sanctus</a:t>
            </a:r>
            <a:r>
              <a:rPr lang="en-GB" dirty="0"/>
              <a:t> </a:t>
            </a:r>
            <a:r>
              <a:rPr lang="en-GB" dirty="0" err="1"/>
              <a:t>mea</a:t>
            </a:r>
            <a:r>
              <a:rPr lang="en-GB" dirty="0"/>
              <a:t>, semper </a:t>
            </a:r>
            <a:r>
              <a:rPr lang="en-GB" dirty="0" err="1"/>
              <a:t>accusata</a:t>
            </a:r>
            <a:r>
              <a:rPr lang="en-GB" dirty="0"/>
              <a:t> ex </a:t>
            </a:r>
            <a:r>
              <a:rPr lang="en-GB" dirty="0" err="1"/>
              <a:t>pri</a:t>
            </a:r>
            <a:r>
              <a:rPr lang="en-GB" dirty="0"/>
              <a:t>. At has </a:t>
            </a:r>
            <a:r>
              <a:rPr lang="en-GB" dirty="0" err="1"/>
              <a:t>diam</a:t>
            </a:r>
            <a:r>
              <a:rPr lang="en-GB" dirty="0"/>
              <a:t> minimum, </a:t>
            </a:r>
            <a:r>
              <a:rPr lang="en-GB" dirty="0" err="1"/>
              <a:t>te</a:t>
            </a:r>
            <a:r>
              <a:rPr lang="en-GB" dirty="0"/>
              <a:t> cum </a:t>
            </a:r>
            <a:r>
              <a:rPr lang="en-GB" dirty="0" err="1"/>
              <a:t>omnis</a:t>
            </a:r>
            <a:r>
              <a:rPr lang="en-GB" dirty="0"/>
              <a:t> </a:t>
            </a:r>
            <a:r>
              <a:rPr lang="en-GB" dirty="0" err="1"/>
              <a:t>quodsi</a:t>
            </a:r>
            <a:r>
              <a:rPr lang="en-GB" dirty="0"/>
              <a:t> </a:t>
            </a:r>
            <a:r>
              <a:rPr lang="en-GB" dirty="0" err="1"/>
              <a:t>te</a:t>
            </a:r>
            <a:r>
              <a:rPr lang="en-GB" dirty="0"/>
              <a:t> cum </a:t>
            </a:r>
            <a:r>
              <a:rPr lang="en-GB" dirty="0" err="1"/>
              <a:t>omnis</a:t>
            </a:r>
            <a:r>
              <a:rPr lang="en-GB" dirty="0"/>
              <a:t> </a:t>
            </a:r>
            <a:r>
              <a:rPr lang="en-GB" dirty="0" err="1"/>
              <a:t>quodsi</a:t>
            </a:r>
            <a:r>
              <a:rPr lang="en-GB" dirty="0"/>
              <a:t>. </a:t>
            </a:r>
            <a:r>
              <a:rPr lang="en-GB" dirty="0" err="1"/>
              <a:t>Eum</a:t>
            </a:r>
            <a:r>
              <a:rPr lang="en-GB" dirty="0"/>
              <a:t> </a:t>
            </a:r>
            <a:r>
              <a:rPr lang="en-GB" dirty="0" err="1"/>
              <a:t>harum</a:t>
            </a:r>
            <a:r>
              <a:rPr lang="en-GB" dirty="0"/>
              <a:t> </a:t>
            </a:r>
            <a:r>
              <a:rPr lang="en-GB" dirty="0" err="1"/>
              <a:t>accusata</a:t>
            </a:r>
            <a:r>
              <a:rPr lang="en-GB" dirty="0"/>
              <a:t> </a:t>
            </a:r>
            <a:r>
              <a:rPr lang="en-GB" dirty="0" err="1"/>
              <a:t>intellegebat</a:t>
            </a:r>
            <a:r>
              <a:rPr lang="en-GB" dirty="0"/>
              <a:t> </a:t>
            </a:r>
            <a:r>
              <a:rPr lang="en-GB" dirty="0" err="1"/>
              <a:t>oratio</a:t>
            </a:r>
            <a:r>
              <a:rPr lang="en-GB" dirty="0"/>
              <a:t> </a:t>
            </a:r>
            <a:r>
              <a:rPr lang="en-GB" dirty="0" err="1"/>
              <a:t>incorrupte</a:t>
            </a:r>
            <a:r>
              <a:rPr lang="en-GB" dirty="0"/>
              <a:t>.</a:t>
            </a:r>
          </a:p>
        </p:txBody>
      </p:sp>
      <p:sp>
        <p:nvSpPr>
          <p:cNvPr id="13" name="Text Placeholder 7"/>
          <p:cNvSpPr>
            <a:spLocks noGrp="1"/>
          </p:cNvSpPr>
          <p:nvPr>
            <p:ph type="body" sz="quarter" idx="16" hasCustomPrompt="1"/>
          </p:nvPr>
        </p:nvSpPr>
        <p:spPr>
          <a:xfrm>
            <a:off x="461264" y="3217394"/>
            <a:ext cx="3380228" cy="166178"/>
          </a:xfrm>
        </p:spPr>
        <p:txBody>
          <a:bodyPr/>
          <a:lstStyle>
            <a:lvl1pPr>
              <a:defRPr sz="855">
                <a:solidFill>
                  <a:schemeClr val="bg2"/>
                </a:solidFill>
                <a:latin typeface="Calibri Light" panose="020F0302020204030204" pitchFamily="34" charset="0"/>
                <a:cs typeface="Calibri Light" panose="020F0302020204030204" pitchFamily="34" charset="0"/>
                <a:sym typeface="Calibri Light" panose="020F0302020204030204" pitchFamily="34" charset="0"/>
              </a:defRPr>
            </a:lvl1pPr>
          </a:lstStyle>
          <a:p>
            <a:pPr lvl="0"/>
            <a:r>
              <a:rPr lang="en-US" dirty="0"/>
              <a:t>Total investment EY made in infrastructure in 2017</a:t>
            </a:r>
            <a:endParaRPr lang="en-GB" dirty="0"/>
          </a:p>
        </p:txBody>
      </p:sp>
      <p:sp>
        <p:nvSpPr>
          <p:cNvPr id="8" name="Text Placeholder 7"/>
          <p:cNvSpPr>
            <a:spLocks noGrp="1"/>
          </p:cNvSpPr>
          <p:nvPr>
            <p:ph type="body" sz="quarter" idx="15" hasCustomPrompt="1"/>
          </p:nvPr>
        </p:nvSpPr>
        <p:spPr>
          <a:xfrm>
            <a:off x="461267" y="2073352"/>
            <a:ext cx="1369481" cy="166178"/>
          </a:xfrm>
          <a:solidFill>
            <a:schemeClr val="bg1"/>
          </a:solidFill>
        </p:spPr>
        <p:txBody>
          <a:bodyPr/>
          <a:lstStyle>
            <a:lvl1pPr>
              <a:defRPr sz="855">
                <a:solidFill>
                  <a:schemeClr val="bg2"/>
                </a:solidFill>
                <a:latin typeface="Calibri Light" panose="020F0302020204030204" pitchFamily="34" charset="0"/>
                <a:cs typeface="Calibri Light" panose="020F0302020204030204" pitchFamily="34" charset="0"/>
                <a:sym typeface="Calibri Light" panose="020F0302020204030204" pitchFamily="34" charset="0"/>
              </a:defRPr>
            </a:lvl1pPr>
          </a:lstStyle>
          <a:p>
            <a:pPr lvl="0"/>
            <a:r>
              <a:rPr lang="en-US" dirty="0"/>
              <a:t>Click to edit text</a:t>
            </a:r>
            <a:endParaRPr lang="en-GB" dirty="0"/>
          </a:p>
        </p:txBody>
      </p:sp>
      <p:sp>
        <p:nvSpPr>
          <p:cNvPr id="18" name="Text Placeholder 17"/>
          <p:cNvSpPr>
            <a:spLocks noGrp="1"/>
          </p:cNvSpPr>
          <p:nvPr>
            <p:ph type="body" sz="quarter" idx="17" hasCustomPrompt="1"/>
          </p:nvPr>
        </p:nvSpPr>
        <p:spPr>
          <a:xfrm>
            <a:off x="461264" y="2316522"/>
            <a:ext cx="3380228" cy="745080"/>
          </a:xfrm>
        </p:spPr>
        <p:txBody>
          <a:bodyPr/>
          <a:lstStyle>
            <a:lvl1pPr>
              <a:defRPr sz="4618">
                <a:solidFill>
                  <a:schemeClr val="bg2"/>
                </a:solidFill>
                <a:latin typeface="Calibri Light" panose="020F0302020204030204" pitchFamily="34" charset="0"/>
                <a:cs typeface="Calibri Light" panose="020F0302020204030204" pitchFamily="34" charset="0"/>
                <a:sym typeface="Calibri Light" panose="020F0302020204030204" pitchFamily="34" charset="0"/>
              </a:defRPr>
            </a:lvl1pPr>
          </a:lstStyle>
          <a:p>
            <a:pPr lvl="0"/>
            <a:r>
              <a:rPr lang="en-US" dirty="0"/>
              <a:t>US$2.5b</a:t>
            </a:r>
            <a:endParaRPr lang="en-GB" dirty="0"/>
          </a:p>
        </p:txBody>
      </p:sp>
      <p:sp>
        <p:nvSpPr>
          <p:cNvPr id="28" name="Text Placeholder 7">
            <a:extLst>
              <a:ext uri="{FF2B5EF4-FFF2-40B4-BE49-F238E27FC236}">
                <a16:creationId xmlns:a16="http://schemas.microsoft.com/office/drawing/2014/main" id="{F600A6CD-AEF9-534E-A230-20D7AB23EFA2}"/>
              </a:ext>
            </a:extLst>
          </p:cNvPr>
          <p:cNvSpPr>
            <a:spLocks noGrp="1"/>
          </p:cNvSpPr>
          <p:nvPr>
            <p:ph type="body" sz="quarter" idx="18" hasCustomPrompt="1"/>
          </p:nvPr>
        </p:nvSpPr>
        <p:spPr>
          <a:xfrm>
            <a:off x="4130307" y="3217394"/>
            <a:ext cx="3380228" cy="166178"/>
          </a:xfrm>
        </p:spPr>
        <p:txBody>
          <a:bodyPr/>
          <a:lstStyle>
            <a:lvl1pPr>
              <a:defRPr sz="855">
                <a:solidFill>
                  <a:schemeClr val="bg2"/>
                </a:solidFill>
                <a:latin typeface="Calibri Light" panose="020F0302020204030204" pitchFamily="34" charset="0"/>
                <a:cs typeface="Calibri Light" panose="020F0302020204030204" pitchFamily="34" charset="0"/>
                <a:sym typeface="Calibri Light" panose="020F0302020204030204" pitchFamily="34" charset="0"/>
              </a:defRPr>
            </a:lvl1pPr>
          </a:lstStyle>
          <a:p>
            <a:pPr lvl="0"/>
            <a:r>
              <a:rPr lang="en-US" dirty="0"/>
              <a:t>Total investment EY made in infrastructure in 2017</a:t>
            </a:r>
            <a:endParaRPr lang="en-GB" dirty="0"/>
          </a:p>
        </p:txBody>
      </p:sp>
      <p:cxnSp>
        <p:nvCxnSpPr>
          <p:cNvPr id="29" name="Straight Connector 28">
            <a:extLst>
              <a:ext uri="{FF2B5EF4-FFF2-40B4-BE49-F238E27FC236}">
                <a16:creationId xmlns:a16="http://schemas.microsoft.com/office/drawing/2014/main" id="{E4F28658-3499-9C4E-8068-C701A8F4FC9D}"/>
              </a:ext>
            </a:extLst>
          </p:cNvPr>
          <p:cNvCxnSpPr>
            <a:cxnSpLocks/>
          </p:cNvCxnSpPr>
          <p:nvPr userDrawn="1"/>
        </p:nvCxnSpPr>
        <p:spPr>
          <a:xfrm>
            <a:off x="4130310" y="3563524"/>
            <a:ext cx="3372707" cy="0"/>
          </a:xfrm>
          <a:prstGeom prst="line">
            <a:avLst/>
          </a:prstGeom>
          <a:ln>
            <a:solidFill>
              <a:srgbClr val="C4C4CD"/>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0C729E3-F64C-1B49-AA71-621508535287}"/>
              </a:ext>
            </a:extLst>
          </p:cNvPr>
          <p:cNvCxnSpPr>
            <a:cxnSpLocks/>
          </p:cNvCxnSpPr>
          <p:nvPr userDrawn="1"/>
        </p:nvCxnSpPr>
        <p:spPr>
          <a:xfrm>
            <a:off x="5559068" y="2156441"/>
            <a:ext cx="1943951" cy="0"/>
          </a:xfrm>
          <a:prstGeom prst="line">
            <a:avLst/>
          </a:prstGeom>
          <a:ln>
            <a:solidFill>
              <a:srgbClr val="C4C4CD"/>
            </a:solidFill>
          </a:ln>
        </p:spPr>
        <p:style>
          <a:lnRef idx="1">
            <a:schemeClr val="accent1"/>
          </a:lnRef>
          <a:fillRef idx="0">
            <a:schemeClr val="accent1"/>
          </a:fillRef>
          <a:effectRef idx="0">
            <a:schemeClr val="accent1"/>
          </a:effectRef>
          <a:fontRef idx="minor">
            <a:schemeClr val="tx1"/>
          </a:fontRef>
        </p:style>
      </p:cxnSp>
      <p:sp>
        <p:nvSpPr>
          <p:cNvPr id="31" name="Text Placeholder 7">
            <a:extLst>
              <a:ext uri="{FF2B5EF4-FFF2-40B4-BE49-F238E27FC236}">
                <a16:creationId xmlns:a16="http://schemas.microsoft.com/office/drawing/2014/main" id="{0A58ACD1-FB09-D04F-BDC0-B92BC9530451}"/>
              </a:ext>
            </a:extLst>
          </p:cNvPr>
          <p:cNvSpPr>
            <a:spLocks noGrp="1"/>
          </p:cNvSpPr>
          <p:nvPr>
            <p:ph type="body" sz="quarter" idx="19" hasCustomPrompt="1"/>
          </p:nvPr>
        </p:nvSpPr>
        <p:spPr>
          <a:xfrm>
            <a:off x="4130310" y="2073352"/>
            <a:ext cx="1369481" cy="166178"/>
          </a:xfrm>
          <a:solidFill>
            <a:schemeClr val="bg1"/>
          </a:solidFill>
        </p:spPr>
        <p:txBody>
          <a:bodyPr/>
          <a:lstStyle>
            <a:lvl1pPr>
              <a:defRPr sz="855">
                <a:solidFill>
                  <a:schemeClr val="bg2"/>
                </a:solidFill>
                <a:latin typeface="Calibri Light" panose="020F0302020204030204" pitchFamily="34" charset="0"/>
                <a:cs typeface="Calibri Light" panose="020F0302020204030204" pitchFamily="34" charset="0"/>
                <a:sym typeface="Calibri Light" panose="020F0302020204030204" pitchFamily="34" charset="0"/>
              </a:defRPr>
            </a:lvl1pPr>
          </a:lstStyle>
          <a:p>
            <a:pPr lvl="0"/>
            <a:r>
              <a:rPr lang="en-US" dirty="0"/>
              <a:t>Click to edit text</a:t>
            </a:r>
            <a:endParaRPr lang="en-GB" dirty="0"/>
          </a:p>
        </p:txBody>
      </p:sp>
      <p:sp>
        <p:nvSpPr>
          <p:cNvPr id="32" name="Text Placeholder 17">
            <a:extLst>
              <a:ext uri="{FF2B5EF4-FFF2-40B4-BE49-F238E27FC236}">
                <a16:creationId xmlns:a16="http://schemas.microsoft.com/office/drawing/2014/main" id="{7D737CEA-B3BE-2946-BD30-8D8184ED6018}"/>
              </a:ext>
            </a:extLst>
          </p:cNvPr>
          <p:cNvSpPr>
            <a:spLocks noGrp="1"/>
          </p:cNvSpPr>
          <p:nvPr>
            <p:ph type="body" sz="quarter" idx="20" hasCustomPrompt="1"/>
          </p:nvPr>
        </p:nvSpPr>
        <p:spPr>
          <a:xfrm>
            <a:off x="4130307" y="2316522"/>
            <a:ext cx="3380228" cy="745080"/>
          </a:xfrm>
        </p:spPr>
        <p:txBody>
          <a:bodyPr/>
          <a:lstStyle>
            <a:lvl1pPr>
              <a:defRPr sz="4618">
                <a:solidFill>
                  <a:schemeClr val="bg2"/>
                </a:solidFill>
                <a:latin typeface="Calibri Light" panose="020F0302020204030204" pitchFamily="34" charset="0"/>
                <a:cs typeface="Calibri Light" panose="020F0302020204030204" pitchFamily="34" charset="0"/>
                <a:sym typeface="Calibri Light" panose="020F0302020204030204" pitchFamily="34" charset="0"/>
              </a:defRPr>
            </a:lvl1pPr>
          </a:lstStyle>
          <a:p>
            <a:pPr lvl="0"/>
            <a:r>
              <a:rPr lang="en-US" dirty="0"/>
              <a:t>US$2.5b</a:t>
            </a:r>
            <a:endParaRPr lang="en-GB" dirty="0"/>
          </a:p>
        </p:txBody>
      </p:sp>
      <p:cxnSp>
        <p:nvCxnSpPr>
          <p:cNvPr id="22" name="Straight Connector 21">
            <a:extLst>
              <a:ext uri="{FF2B5EF4-FFF2-40B4-BE49-F238E27FC236}">
                <a16:creationId xmlns:a16="http://schemas.microsoft.com/office/drawing/2014/main" id="{158C855C-6E03-4146-95BD-3801EE217E52}"/>
              </a:ext>
            </a:extLst>
          </p:cNvPr>
          <p:cNvCxnSpPr/>
          <p:nvPr userDrawn="1"/>
        </p:nvCxnSpPr>
        <p:spPr>
          <a:xfrm>
            <a:off x="466818" y="3565077"/>
            <a:ext cx="3183214" cy="0"/>
          </a:xfrm>
          <a:prstGeom prst="line">
            <a:avLst/>
          </a:prstGeom>
          <a:ln w="6350">
            <a:solidFill>
              <a:srgbClr val="C4C4CD"/>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7350950-749B-CE43-9E65-4C57880C44E1}"/>
              </a:ext>
            </a:extLst>
          </p:cNvPr>
          <p:cNvCxnSpPr/>
          <p:nvPr userDrawn="1"/>
        </p:nvCxnSpPr>
        <p:spPr>
          <a:xfrm>
            <a:off x="4130307" y="3564299"/>
            <a:ext cx="3183214" cy="0"/>
          </a:xfrm>
          <a:prstGeom prst="line">
            <a:avLst/>
          </a:prstGeom>
          <a:ln w="6350">
            <a:solidFill>
              <a:srgbClr val="C4C4CD"/>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a:xfrm>
            <a:off x="-1819642" y="9556608"/>
            <a:ext cx="814286" cy="237071"/>
          </a:xfrm>
          <a:prstGeom prst="rect">
            <a:avLst/>
          </a:prstGeom>
        </p:spPr>
        <p:txBody>
          <a:bodyPr/>
          <a:lstStyle>
            <a:lvl1pPr>
              <a:defRPr sz="855">
                <a:latin typeface="Calibri Light" panose="020F0302020204030204" pitchFamily="34" charset="0"/>
                <a:cs typeface="Calibri Light" panose="020F0302020204030204" pitchFamily="34" charset="0"/>
                <a:sym typeface="Calibri Light" panose="020F0302020204030204" pitchFamily="34" charset="0"/>
              </a:defRPr>
            </a:lvl1pPr>
          </a:lstStyle>
          <a:p>
            <a:fld id="{0EF40540-A9B0-154D-B27F-E61D8261BB2B}" type="datetime1">
              <a:rPr lang="en-GB" smtClean="0"/>
              <a:pPr/>
              <a:t>17/03/2021</a:t>
            </a:fld>
            <a:endParaRPr lang="en-GB" dirty="0"/>
          </a:p>
        </p:txBody>
      </p:sp>
      <p:sp>
        <p:nvSpPr>
          <p:cNvPr id="6" name="Slide Number Placeholder 5"/>
          <p:cNvSpPr>
            <a:spLocks noGrp="1"/>
          </p:cNvSpPr>
          <p:nvPr>
            <p:ph type="sldNum" sz="quarter" idx="12"/>
          </p:nvPr>
        </p:nvSpPr>
        <p:spPr>
          <a:xfrm>
            <a:off x="360712" y="9556608"/>
            <a:ext cx="222078" cy="237071"/>
          </a:xfrm>
          <a:prstGeom prst="rect">
            <a:avLst/>
          </a:prstGeom>
        </p:spPr>
        <p:txBody>
          <a:bodyPr/>
          <a:lstStyle>
            <a:lvl1pPr>
              <a:defRPr sz="850">
                <a:latin typeface="Calibri Light" panose="020F0302020204030204" pitchFamily="34" charset="0"/>
                <a:cs typeface="Calibri Light" panose="020F0302020204030204" pitchFamily="34" charset="0"/>
                <a:sym typeface="Calibri Light" panose="020F0302020204030204" pitchFamily="34" charset="0"/>
              </a:defRPr>
            </a:lvl1pPr>
          </a:lstStyle>
          <a:p>
            <a:fld id="{B22E28CD-7D23-44D0-95D8-4FC36EC6909F}" type="slidenum">
              <a:rPr lang="en-GB" smtClean="0"/>
              <a:pPr/>
              <a:t>‹#›</a:t>
            </a:fld>
            <a:endParaRPr lang="en-GB" dirty="0"/>
          </a:p>
        </p:txBody>
      </p:sp>
      <p:cxnSp>
        <p:nvCxnSpPr>
          <p:cNvPr id="14" name="Straight Connector 13"/>
          <p:cNvCxnSpPr>
            <a:cxnSpLocks/>
          </p:cNvCxnSpPr>
          <p:nvPr userDrawn="1"/>
        </p:nvCxnSpPr>
        <p:spPr>
          <a:xfrm>
            <a:off x="461264" y="3564299"/>
            <a:ext cx="3372707" cy="0"/>
          </a:xfrm>
          <a:prstGeom prst="line">
            <a:avLst/>
          </a:prstGeom>
          <a:ln>
            <a:solidFill>
              <a:srgbClr val="C4C4CD"/>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670C40B-406B-4A94-A7BB-7CF8E8AA903D}"/>
              </a:ext>
            </a:extLst>
          </p:cNvPr>
          <p:cNvCxnSpPr>
            <a:cxnSpLocks/>
          </p:cNvCxnSpPr>
          <p:nvPr userDrawn="1"/>
        </p:nvCxnSpPr>
        <p:spPr>
          <a:xfrm>
            <a:off x="1890024" y="2156439"/>
            <a:ext cx="1943951" cy="0"/>
          </a:xfrm>
          <a:prstGeom prst="line">
            <a:avLst/>
          </a:prstGeom>
          <a:ln>
            <a:solidFill>
              <a:srgbClr val="C4C4CD"/>
            </a:solidFill>
          </a:ln>
        </p:spPr>
        <p:style>
          <a:lnRef idx="1">
            <a:schemeClr val="accent1"/>
          </a:lnRef>
          <a:fillRef idx="0">
            <a:schemeClr val="accent1"/>
          </a:fillRef>
          <a:effectRef idx="0">
            <a:schemeClr val="accent1"/>
          </a:effectRef>
          <a:fontRef idx="minor">
            <a:schemeClr val="tx1"/>
          </a:fontRef>
        </p:style>
      </p:cxnSp>
      <p:sp>
        <p:nvSpPr>
          <p:cNvPr id="19" name="Footer Placeholder 4">
            <a:extLst>
              <a:ext uri="{FF2B5EF4-FFF2-40B4-BE49-F238E27FC236}">
                <a16:creationId xmlns:a16="http://schemas.microsoft.com/office/drawing/2014/main" id="{77C995D6-EE42-4682-B990-66C107322089}"/>
              </a:ext>
            </a:extLst>
          </p:cNvPr>
          <p:cNvSpPr>
            <a:spLocks noGrp="1"/>
          </p:cNvSpPr>
          <p:nvPr>
            <p:ph type="ftr" sz="quarter" idx="11"/>
          </p:nvPr>
        </p:nvSpPr>
        <p:spPr>
          <a:xfrm>
            <a:off x="657665" y="9556608"/>
            <a:ext cx="3121008" cy="237071"/>
          </a:xfrm>
          <a:prstGeom prst="rect">
            <a:avLst/>
          </a:prstGeom>
        </p:spPr>
        <p:txBody>
          <a:bodyPr/>
          <a:lstStyle>
            <a:lvl1pPr>
              <a:defRPr sz="850">
                <a:latin typeface="Calibri Light" panose="020F0302020204030204" pitchFamily="34" charset="0"/>
                <a:cs typeface="Calibri Light" panose="020F0302020204030204" pitchFamily="34" charset="0"/>
                <a:sym typeface="Calibri Light" panose="020F0302020204030204" pitchFamily="34" charset="0"/>
              </a:defRPr>
            </a:lvl1pPr>
          </a:lstStyle>
          <a:p>
            <a:r>
              <a:rPr lang="en-GB"/>
              <a:t>Financial Sector Deepening Moçambique, Strategic Plan 2020-25</a:t>
            </a:r>
            <a:endParaRPr lang="en-GB" dirty="0"/>
          </a:p>
        </p:txBody>
      </p:sp>
    </p:spTree>
    <p:extLst>
      <p:ext uri="{BB962C8B-B14F-4D97-AF65-F5344CB8AC3E}">
        <p14:creationId xmlns:p14="http://schemas.microsoft.com/office/powerpoint/2010/main" val="2564415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 Conte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73443CF-DA11-41FD-90B2-1B38818AC603}"/>
              </a:ext>
            </a:extLst>
          </p:cNvPr>
          <p:cNvGraphicFramePr>
            <a:graphicFrameLocks noChangeAspect="1"/>
          </p:cNvGraphicFramePr>
          <p:nvPr userDrawn="1">
            <p:custDataLst>
              <p:tags r:id="rId2"/>
            </p:custDataLst>
            <p:extLst>
              <p:ext uri="{D42A27DB-BD31-4B8C-83A1-F6EECF244321}">
                <p14:modId xmlns:p14="http://schemas.microsoft.com/office/powerpoint/2010/main" val="22652222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4388" name="think-cell Slide" r:id="rId5" imgW="592" imgH="595" progId="TCLayout.ActiveDocument.1">
                  <p:embed/>
                </p:oleObj>
              </mc:Choice>
              <mc:Fallback>
                <p:oleObj name="think-cell Slide" r:id="rId5" imgW="592" imgH="59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8ADD9BB9-C31D-46F6-ADB7-E157717E852A}"/>
              </a:ext>
            </a:extLst>
          </p:cNvPr>
          <p:cNvSpPr/>
          <p:nvPr userDrawn="1">
            <p:custDataLst>
              <p:tags r:id="rId3"/>
            </p:custDataLst>
          </p:nvPr>
        </p:nvSpPr>
        <p:spPr>
          <a:xfrm>
            <a:off x="0" y="0"/>
            <a:ext cx="158750" cy="158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l"/>
            <a:endParaRPr lang="en-US" sz="1881" b="0" i="0" baseline="0" dirty="0">
              <a:latin typeface="Calibri Light" panose="020F0302020204030204" pitchFamily="34" charset="0"/>
              <a:ea typeface="+mj-ea"/>
              <a:cs typeface="Calibri Light" panose="020F0302020204030204" pitchFamily="34" charset="0"/>
              <a:sym typeface="Calibri Light" panose="020F0302020204030204" pitchFamily="34" charset="0"/>
            </a:endParaRPr>
          </a:p>
        </p:txBody>
      </p:sp>
      <p:sp>
        <p:nvSpPr>
          <p:cNvPr id="2" name="Title 1"/>
          <p:cNvSpPr>
            <a:spLocks noGrp="1"/>
          </p:cNvSpPr>
          <p:nvPr>
            <p:ph type="title"/>
          </p:nvPr>
        </p:nvSpPr>
        <p:spPr/>
        <p:txBody>
          <a:bodyPr/>
          <a:lstStyle>
            <a:lvl1pPr>
              <a:defRPr>
                <a:latin typeface="Calibri Light" panose="020F0302020204030204" pitchFamily="34" charset="0"/>
                <a:cs typeface="Calibri Light" panose="020F0302020204030204" pitchFamily="34" charset="0"/>
                <a:sym typeface="Calibri Light" panose="020F03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60711" y="1456292"/>
            <a:ext cx="7050980" cy="7654000"/>
          </a:xfrm>
          <a:prstGeom prst="rect">
            <a:avLst/>
          </a:prstGeom>
        </p:spPr>
        <p:txBody>
          <a:bodyPr/>
          <a:lstStyle>
            <a:lvl1pPr>
              <a:defRPr>
                <a:latin typeface="Calibri Light" panose="020F0302020204030204" pitchFamily="34" charset="0"/>
                <a:cs typeface="Calibri Light" panose="020F0302020204030204" pitchFamily="34" charset="0"/>
                <a:sym typeface="Calibri Light" panose="020F0302020204030204" pitchFamily="34" charset="0"/>
              </a:defRPr>
            </a:lvl1pPr>
            <a:lvl2pPr>
              <a:spcAft>
                <a:spcPts val="171"/>
              </a:spcAft>
              <a:defRPr>
                <a:latin typeface="Calibri Light" panose="020F0302020204030204" pitchFamily="34" charset="0"/>
                <a:cs typeface="Calibri Light" panose="020F0302020204030204" pitchFamily="34" charset="0"/>
                <a:sym typeface="Calibri Light" panose="020F0302020204030204" pitchFamily="34" charset="0"/>
              </a:defRPr>
            </a:lvl2pPr>
            <a:lvl3pPr>
              <a:spcAft>
                <a:spcPts val="171"/>
              </a:spcAft>
              <a:defRPr>
                <a:latin typeface="Calibri Light" panose="020F0302020204030204" pitchFamily="34" charset="0"/>
                <a:cs typeface="Calibri Light" panose="020F0302020204030204" pitchFamily="34" charset="0"/>
                <a:sym typeface="Calibri Light" panose="020F0302020204030204" pitchFamily="34" charset="0"/>
              </a:defRPr>
            </a:lvl3pPr>
            <a:lvl4pPr>
              <a:spcAft>
                <a:spcPts val="171"/>
              </a:spcAft>
              <a:defRPr>
                <a:latin typeface="Calibri Light" panose="020F0302020204030204" pitchFamily="34" charset="0"/>
                <a:cs typeface="Calibri Light" panose="020F0302020204030204" pitchFamily="34" charset="0"/>
                <a:sym typeface="Calibri Light" panose="020F0302020204030204" pitchFamily="34" charset="0"/>
              </a:defRPr>
            </a:lvl4pPr>
            <a:lvl5pPr>
              <a:spcAft>
                <a:spcPts val="171"/>
              </a:spcAf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5">
            <a:extLst>
              <a:ext uri="{FF2B5EF4-FFF2-40B4-BE49-F238E27FC236}">
                <a16:creationId xmlns:a16="http://schemas.microsoft.com/office/drawing/2014/main" id="{849A713C-61BC-4912-8F90-3328F9A1DDC6}"/>
              </a:ext>
            </a:extLst>
          </p:cNvPr>
          <p:cNvSpPr>
            <a:spLocks noGrp="1"/>
          </p:cNvSpPr>
          <p:nvPr>
            <p:ph type="sldNum" sz="quarter" idx="4"/>
          </p:nvPr>
        </p:nvSpPr>
        <p:spPr>
          <a:xfrm>
            <a:off x="360712" y="9556608"/>
            <a:ext cx="144000" cy="237071"/>
          </a:xfrm>
          <a:prstGeom prst="rect">
            <a:avLst/>
          </a:prstGeom>
        </p:spPr>
        <p:txBody>
          <a:bodyPr vert="horz" lIns="0" tIns="0" rIns="0" bIns="0" rtlCol="0" anchor="ctr">
            <a:noAutofit/>
          </a:bodyPr>
          <a:lstStyle>
            <a:lvl1pPr algn="l">
              <a:defRPr sz="848">
                <a:solidFill>
                  <a:schemeClr val="bg2"/>
                </a:solidFill>
                <a:latin typeface="Calibri Light" panose="020F0302020204030204" pitchFamily="34" charset="0"/>
                <a:cs typeface="Calibri Light" panose="020F0302020204030204" pitchFamily="34" charset="0"/>
                <a:sym typeface="Calibri Light" panose="020F0302020204030204" pitchFamily="34" charset="0"/>
              </a:defRPr>
            </a:lvl1pPr>
          </a:lstStyle>
          <a:p>
            <a:fld id="{B22E28CD-7D23-44D0-95D8-4FC36EC6909F}" type="slidenum">
              <a:rPr lang="en-GB" smtClean="0"/>
              <a:pPr/>
              <a:t>‹#›</a:t>
            </a:fld>
            <a:endParaRPr lang="en-GB" dirty="0"/>
          </a:p>
        </p:txBody>
      </p:sp>
      <p:cxnSp>
        <p:nvCxnSpPr>
          <p:cNvPr id="9" name="Straight Connector 8">
            <a:extLst>
              <a:ext uri="{FF2B5EF4-FFF2-40B4-BE49-F238E27FC236}">
                <a16:creationId xmlns:a16="http://schemas.microsoft.com/office/drawing/2014/main" id="{1AC0BC05-BE1A-4D1C-9627-4F85D42E3CD5}"/>
              </a:ext>
            </a:extLst>
          </p:cNvPr>
          <p:cNvCxnSpPr/>
          <p:nvPr userDrawn="1"/>
        </p:nvCxnSpPr>
        <p:spPr>
          <a:xfrm>
            <a:off x="554201" y="9590471"/>
            <a:ext cx="0" cy="169336"/>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id="{8ADE0F89-6C5A-40C2-91B1-67548395EC01}"/>
              </a:ext>
            </a:extLst>
          </p:cNvPr>
          <p:cNvSpPr>
            <a:spLocks noGrp="1"/>
          </p:cNvSpPr>
          <p:nvPr>
            <p:ph type="ftr" sz="quarter" idx="3"/>
          </p:nvPr>
        </p:nvSpPr>
        <p:spPr>
          <a:xfrm>
            <a:off x="603690" y="9556608"/>
            <a:ext cx="3121008" cy="237071"/>
          </a:xfrm>
          <a:prstGeom prst="rect">
            <a:avLst/>
          </a:prstGeom>
        </p:spPr>
        <p:txBody>
          <a:bodyPr lIns="0"/>
          <a:lstStyle>
            <a:lvl1pPr>
              <a:defRPr sz="800">
                <a:latin typeface="Calibri Light" panose="020F0302020204030204" pitchFamily="34" charset="0"/>
                <a:cs typeface="Calibri Light" panose="020F0302020204030204" pitchFamily="34" charset="0"/>
                <a:sym typeface="Calibri Light" panose="020F0302020204030204" pitchFamily="34" charset="0"/>
              </a:defRPr>
            </a:lvl1pPr>
          </a:lstStyle>
          <a:p>
            <a:r>
              <a:rPr lang="en-GB"/>
              <a:t>Financial Sector Deepening Moçambique, Strategic Plan 2020-25</a:t>
            </a:r>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Quote 1">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41B1D7B-1B2F-4428-8E93-229CF7DEA0FB}"/>
              </a:ext>
            </a:extLst>
          </p:cNvPr>
          <p:cNvGraphicFramePr>
            <a:graphicFrameLocks noChangeAspect="1"/>
          </p:cNvGraphicFramePr>
          <p:nvPr userDrawn="1">
            <p:custDataLst>
              <p:tags r:id="rId2"/>
            </p:custDataLst>
            <p:extLst>
              <p:ext uri="{D42A27DB-BD31-4B8C-83A1-F6EECF244321}">
                <p14:modId xmlns:p14="http://schemas.microsoft.com/office/powerpoint/2010/main" val="33086587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5082" name="think-cell Slide" r:id="rId5" imgW="592" imgH="595" progId="TCLayout.ActiveDocument.1">
                  <p:embed/>
                </p:oleObj>
              </mc:Choice>
              <mc:Fallback>
                <p:oleObj name="think-cell Slide" r:id="rId5" imgW="592" imgH="59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BB2287C1-A45C-4FF3-9B25-DCA31457171D}"/>
              </a:ext>
            </a:extLst>
          </p:cNvPr>
          <p:cNvSpPr/>
          <p:nvPr userDrawn="1">
            <p:custDataLst>
              <p:tags r:id="rId3"/>
            </p:custDataLst>
          </p:nvPr>
        </p:nvSpPr>
        <p:spPr>
          <a:xfrm>
            <a:off x="0" y="0"/>
            <a:ext cx="158750" cy="158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l"/>
            <a:endParaRPr lang="en-US" sz="2224" b="0" i="0" baseline="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5" name="Picture Placeholder 4"/>
          <p:cNvSpPr>
            <a:spLocks noGrp="1"/>
          </p:cNvSpPr>
          <p:nvPr>
            <p:ph type="pic" sz="quarter" idx="23"/>
          </p:nvPr>
        </p:nvSpPr>
        <p:spPr>
          <a:xfrm>
            <a:off x="0" y="0"/>
            <a:ext cx="7772400" cy="10058400"/>
          </a:xfrm>
          <a:prstGeom prst="rect">
            <a:avLst/>
          </a:prstGeom>
          <a:solidFill>
            <a:schemeClr val="bg1">
              <a:lumMod val="95000"/>
            </a:schemeClr>
          </a:solidFill>
        </p:spPr>
        <p:txBody>
          <a:bodyPr tIns="648000" anchor="t"/>
          <a:lstStyle>
            <a:lvl1pPr algn="ctr">
              <a:defRPr sz="1197">
                <a:latin typeface="Calibri Light" panose="020F0302020204030204" pitchFamily="34" charset="0"/>
                <a:cs typeface="Calibri Light" panose="020F0302020204030204" pitchFamily="34" charset="0"/>
                <a:sym typeface="Calibri Light" panose="020F0302020204030204" pitchFamily="34" charset="0"/>
              </a:defRPr>
            </a:lvl1pPr>
          </a:lstStyle>
          <a:p>
            <a:r>
              <a:rPr lang="en-US" dirty="0"/>
              <a:t>Drag picture to placeholder or click icon to add</a:t>
            </a:r>
            <a:endParaRPr lang="en-GB" dirty="0"/>
          </a:p>
        </p:txBody>
      </p:sp>
      <p:sp>
        <p:nvSpPr>
          <p:cNvPr id="4" name="Text Placeholder 3"/>
          <p:cNvSpPr>
            <a:spLocks noGrp="1"/>
          </p:cNvSpPr>
          <p:nvPr>
            <p:ph type="body" sz="quarter" idx="24" hasCustomPrompt="1"/>
          </p:nvPr>
        </p:nvSpPr>
        <p:spPr>
          <a:xfrm>
            <a:off x="388640" y="2302974"/>
            <a:ext cx="740260" cy="846681"/>
          </a:xfrm>
          <a:prstGeom prst="rect">
            <a:avLst/>
          </a:prstGeom>
        </p:spPr>
        <p:txBody>
          <a:bodyPr anchor="t" anchorCtr="0"/>
          <a:lstStyle>
            <a:lvl1pPr>
              <a:spcAft>
                <a:spcPts val="0"/>
              </a:spcAft>
              <a:defRPr sz="11973">
                <a:solidFill>
                  <a:schemeClr val="tx2"/>
                </a:solidFill>
                <a:latin typeface="Calibri Light" panose="020F0302020204030204" pitchFamily="34" charset="0"/>
                <a:ea typeface="Calibri Light" panose="020F0302020204030204" pitchFamily="34" charset="0"/>
                <a:cs typeface="Calibri Light" panose="020F0302020204030204" pitchFamily="34" charset="0"/>
                <a:sym typeface="Calibri Light" panose="020F0302020204030204" pitchFamily="34" charset="0"/>
              </a:defRPr>
            </a:lvl1pPr>
          </a:lstStyle>
          <a:p>
            <a:pPr lvl="0"/>
            <a:r>
              <a:rPr lang="en-US" dirty="0"/>
              <a:t>“</a:t>
            </a:r>
            <a:endParaRPr lang="en-GB" dirty="0"/>
          </a:p>
        </p:txBody>
      </p:sp>
      <p:sp>
        <p:nvSpPr>
          <p:cNvPr id="2" name="Title 1"/>
          <p:cNvSpPr>
            <a:spLocks noGrp="1"/>
          </p:cNvSpPr>
          <p:nvPr>
            <p:ph type="title"/>
          </p:nvPr>
        </p:nvSpPr>
        <p:spPr>
          <a:xfrm>
            <a:off x="455263" y="3579770"/>
            <a:ext cx="3405196" cy="2912584"/>
          </a:xfrm>
        </p:spPr>
        <p:txBody>
          <a:bodyPr anchor="t" anchorCtr="0"/>
          <a:lstStyle>
            <a:lvl1pPr>
              <a:defRPr sz="2224">
                <a:solidFill>
                  <a:schemeClr val="bg1"/>
                </a:solidFill>
                <a:latin typeface="Calibri Light" panose="020F0302020204030204" pitchFamily="34" charset="0"/>
                <a:ea typeface="Calibri Light" panose="020F0302020204030204" pitchFamily="34" charset="0"/>
                <a:cs typeface="Calibri Light" panose="020F0302020204030204" pitchFamily="34" charset="0"/>
                <a:sym typeface="Calibri Light" panose="020F0302020204030204" pitchFamily="34" charset="0"/>
              </a:defRPr>
            </a:lvl1pPr>
          </a:lstStyle>
          <a:p>
            <a:r>
              <a:rPr lang="en-US"/>
              <a:t>Click to edit Master title style</a:t>
            </a:r>
            <a:endParaRPr lang="en-US" dirty="0"/>
          </a:p>
        </p:txBody>
      </p:sp>
      <p:sp>
        <p:nvSpPr>
          <p:cNvPr id="52" name="Text Placeholder 51"/>
          <p:cNvSpPr>
            <a:spLocks noGrp="1"/>
          </p:cNvSpPr>
          <p:nvPr>
            <p:ph type="body" sz="quarter" idx="22"/>
          </p:nvPr>
        </p:nvSpPr>
        <p:spPr>
          <a:xfrm>
            <a:off x="455264" y="6637985"/>
            <a:ext cx="3405196" cy="508009"/>
          </a:xfrm>
          <a:prstGeom prst="rect">
            <a:avLst/>
          </a:prstGeom>
        </p:spPr>
        <p:txBody>
          <a:bodyPr/>
          <a:lstStyle>
            <a:lvl1pPr>
              <a:spcAft>
                <a:spcPts val="513"/>
              </a:spcAft>
              <a:defRPr sz="1197">
                <a:solidFill>
                  <a:schemeClr val="bg1"/>
                </a:solidFill>
                <a:latin typeface="Calibri Light" panose="020F0302020204030204" pitchFamily="34" charset="0"/>
                <a:cs typeface="Calibri Light" panose="020F0302020204030204" pitchFamily="34" charset="0"/>
                <a:sym typeface="Calibri Light" panose="020F03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cSld>
  <p:clrMapOvr>
    <a:masterClrMapping/>
  </p:clrMapOvr>
  <p:extLst>
    <p:ext uri="{DCECCB84-F9BA-43D5-87BE-67443E8EF086}">
      <p15:sldGuideLst xmlns:p15="http://schemas.microsoft.com/office/powerpoint/2012/main">
        <p15:guide id="1" orient="horz" pos="6074" userDrawn="1">
          <p15:clr>
            <a:srgbClr val="FBAE40"/>
          </p15:clr>
        </p15:guide>
        <p15:guide id="2" orient="horz" pos="263"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41E2694-022B-47AA-8D01-22576B524C29}"/>
              </a:ext>
            </a:extLst>
          </p:cNvPr>
          <p:cNvGraphicFramePr>
            <a:graphicFrameLocks noChangeAspect="1"/>
          </p:cNvGraphicFramePr>
          <p:nvPr userDrawn="1">
            <p:custDataLst>
              <p:tags r:id="rId2"/>
            </p:custDataLst>
            <p:extLst>
              <p:ext uri="{D42A27DB-BD31-4B8C-83A1-F6EECF244321}">
                <p14:modId xmlns:p14="http://schemas.microsoft.com/office/powerpoint/2010/main" val="31815967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106" name="think-cell Slide" r:id="rId4" imgW="592" imgH="595" progId="TCLayout.ActiveDocument.1">
                  <p:embed/>
                </p:oleObj>
              </mc:Choice>
              <mc:Fallback>
                <p:oleObj name="think-cell Slide" r:id="rId4" imgW="592" imgH="59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33A4019C-98EC-4924-B0EA-62DE6A31C531}"/>
              </a:ext>
            </a:extLst>
          </p:cNvPr>
          <p:cNvSpPr txBox="1">
            <a:spLocks/>
          </p:cNvSpPr>
          <p:nvPr userDrawn="1"/>
        </p:nvSpPr>
        <p:spPr>
          <a:xfrm>
            <a:off x="360712" y="9556608"/>
            <a:ext cx="144000" cy="237071"/>
          </a:xfrm>
          <a:prstGeom prst="rect">
            <a:avLst/>
          </a:prstGeom>
        </p:spPr>
        <p:txBody>
          <a:bodyPr vert="horz" lIns="0" tIns="0" rIns="0" bIns="0" rtlCol="0" anchor="ctr">
            <a:noAutofit/>
          </a:bodyPr>
          <a:lstStyle>
            <a:defPPr>
              <a:defRPr lang="en-US"/>
            </a:defPPr>
            <a:lvl1pPr marL="0" algn="l" defTabSz="446441" rtl="0" eaLnBrk="1" latinLnBrk="0" hangingPunct="1">
              <a:defRPr sz="848" kern="1200">
                <a:solidFill>
                  <a:schemeClr val="bg2"/>
                </a:solidFill>
                <a:latin typeface="+mn-lt"/>
                <a:ea typeface="+mn-ea"/>
                <a:cs typeface="+mn-cs"/>
              </a:defRPr>
            </a:lvl1pPr>
            <a:lvl2pPr marL="446441" algn="l" defTabSz="446441" rtl="0" eaLnBrk="1" latinLnBrk="0" hangingPunct="1">
              <a:defRPr sz="1758" kern="1200">
                <a:solidFill>
                  <a:schemeClr val="tx1"/>
                </a:solidFill>
                <a:latin typeface="+mn-lt"/>
                <a:ea typeface="+mn-ea"/>
                <a:cs typeface="+mn-cs"/>
              </a:defRPr>
            </a:lvl2pPr>
            <a:lvl3pPr marL="892884" algn="l" defTabSz="446441" rtl="0" eaLnBrk="1" latinLnBrk="0" hangingPunct="1">
              <a:defRPr sz="1758" kern="1200">
                <a:solidFill>
                  <a:schemeClr val="tx1"/>
                </a:solidFill>
                <a:latin typeface="+mn-lt"/>
                <a:ea typeface="+mn-ea"/>
                <a:cs typeface="+mn-cs"/>
              </a:defRPr>
            </a:lvl3pPr>
            <a:lvl4pPr marL="1339329" algn="l" defTabSz="446441" rtl="0" eaLnBrk="1" latinLnBrk="0" hangingPunct="1">
              <a:defRPr sz="1758" kern="1200">
                <a:solidFill>
                  <a:schemeClr val="tx1"/>
                </a:solidFill>
                <a:latin typeface="+mn-lt"/>
                <a:ea typeface="+mn-ea"/>
                <a:cs typeface="+mn-cs"/>
              </a:defRPr>
            </a:lvl4pPr>
            <a:lvl5pPr marL="1785768" algn="l" defTabSz="446441" rtl="0" eaLnBrk="1" latinLnBrk="0" hangingPunct="1">
              <a:defRPr sz="1758" kern="1200">
                <a:solidFill>
                  <a:schemeClr val="tx1"/>
                </a:solidFill>
                <a:latin typeface="+mn-lt"/>
                <a:ea typeface="+mn-ea"/>
                <a:cs typeface="+mn-cs"/>
              </a:defRPr>
            </a:lvl5pPr>
            <a:lvl6pPr marL="2232209" algn="l" defTabSz="446441" rtl="0" eaLnBrk="1" latinLnBrk="0" hangingPunct="1">
              <a:defRPr sz="1758" kern="1200">
                <a:solidFill>
                  <a:schemeClr val="tx1"/>
                </a:solidFill>
                <a:latin typeface="+mn-lt"/>
                <a:ea typeface="+mn-ea"/>
                <a:cs typeface="+mn-cs"/>
              </a:defRPr>
            </a:lvl6pPr>
            <a:lvl7pPr marL="2678652" algn="l" defTabSz="446441" rtl="0" eaLnBrk="1" latinLnBrk="0" hangingPunct="1">
              <a:defRPr sz="1758" kern="1200">
                <a:solidFill>
                  <a:schemeClr val="tx1"/>
                </a:solidFill>
                <a:latin typeface="+mn-lt"/>
                <a:ea typeface="+mn-ea"/>
                <a:cs typeface="+mn-cs"/>
              </a:defRPr>
            </a:lvl7pPr>
            <a:lvl8pPr marL="3125095" algn="l" defTabSz="446441" rtl="0" eaLnBrk="1" latinLnBrk="0" hangingPunct="1">
              <a:defRPr sz="1758" kern="1200">
                <a:solidFill>
                  <a:schemeClr val="tx1"/>
                </a:solidFill>
                <a:latin typeface="+mn-lt"/>
                <a:ea typeface="+mn-ea"/>
                <a:cs typeface="+mn-cs"/>
              </a:defRPr>
            </a:lvl8pPr>
            <a:lvl9pPr marL="3571538" algn="l" defTabSz="446441" rtl="0" eaLnBrk="1" latinLnBrk="0" hangingPunct="1">
              <a:defRPr sz="1758" kern="1200">
                <a:solidFill>
                  <a:schemeClr val="tx1"/>
                </a:solidFill>
                <a:latin typeface="+mn-lt"/>
                <a:ea typeface="+mn-ea"/>
                <a:cs typeface="+mn-cs"/>
              </a:defRPr>
            </a:lvl9pPr>
          </a:lstStyle>
          <a:p>
            <a:fld id="{B22E28CD-7D23-44D0-95D8-4FC36EC6909F}" type="slidenum">
              <a:rPr lang="en-GB" smtClean="0">
                <a:latin typeface="Calibri Light" panose="020F0302020204030204" pitchFamily="34" charset="0"/>
                <a:cs typeface="Calibri Light" panose="020F0302020204030204" pitchFamily="34" charset="0"/>
                <a:sym typeface="Calibri Light" panose="020F0302020204030204" pitchFamily="34" charset="0"/>
              </a:rPr>
              <a:pPr/>
              <a:t>‹#›</a:t>
            </a:fld>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cxnSp>
        <p:nvCxnSpPr>
          <p:cNvPr id="14" name="Straight Connector 13">
            <a:extLst>
              <a:ext uri="{FF2B5EF4-FFF2-40B4-BE49-F238E27FC236}">
                <a16:creationId xmlns:a16="http://schemas.microsoft.com/office/drawing/2014/main" id="{3D0AEBED-1491-4A1E-AF83-9E9098BD3210}"/>
              </a:ext>
            </a:extLst>
          </p:cNvPr>
          <p:cNvCxnSpPr/>
          <p:nvPr userDrawn="1"/>
        </p:nvCxnSpPr>
        <p:spPr>
          <a:xfrm>
            <a:off x="554201" y="9590475"/>
            <a:ext cx="0" cy="169336"/>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F795C1BE-FF1E-4A61-99AD-76836E42FE11}"/>
              </a:ext>
            </a:extLst>
          </p:cNvPr>
          <p:cNvSpPr txBox="1">
            <a:spLocks/>
          </p:cNvSpPr>
          <p:nvPr userDrawn="1"/>
        </p:nvSpPr>
        <p:spPr>
          <a:xfrm>
            <a:off x="603690" y="9556608"/>
            <a:ext cx="3121008" cy="237071"/>
          </a:xfrm>
          <a:prstGeom prst="rect">
            <a:avLst/>
          </a:prstGeom>
        </p:spPr>
        <p:txBody>
          <a:bodyPr lIns="0"/>
          <a:lstStyle>
            <a:defPPr>
              <a:defRPr lang="en-US"/>
            </a:defPPr>
            <a:lvl1pPr marL="0" algn="l" defTabSz="446441" rtl="0" eaLnBrk="1" latinLnBrk="0" hangingPunct="1">
              <a:defRPr sz="850" kern="1200">
                <a:solidFill>
                  <a:schemeClr val="tx1"/>
                </a:solidFill>
                <a:latin typeface="+mn-lt"/>
                <a:ea typeface="+mn-ea"/>
                <a:cs typeface="+mn-cs"/>
              </a:defRPr>
            </a:lvl1pPr>
            <a:lvl2pPr marL="446441" algn="l" defTabSz="446441" rtl="0" eaLnBrk="1" latinLnBrk="0" hangingPunct="1">
              <a:defRPr sz="1758" kern="1200">
                <a:solidFill>
                  <a:schemeClr val="tx1"/>
                </a:solidFill>
                <a:latin typeface="+mn-lt"/>
                <a:ea typeface="+mn-ea"/>
                <a:cs typeface="+mn-cs"/>
              </a:defRPr>
            </a:lvl2pPr>
            <a:lvl3pPr marL="892884" algn="l" defTabSz="446441" rtl="0" eaLnBrk="1" latinLnBrk="0" hangingPunct="1">
              <a:defRPr sz="1758" kern="1200">
                <a:solidFill>
                  <a:schemeClr val="tx1"/>
                </a:solidFill>
                <a:latin typeface="+mn-lt"/>
                <a:ea typeface="+mn-ea"/>
                <a:cs typeface="+mn-cs"/>
              </a:defRPr>
            </a:lvl3pPr>
            <a:lvl4pPr marL="1339329" algn="l" defTabSz="446441" rtl="0" eaLnBrk="1" latinLnBrk="0" hangingPunct="1">
              <a:defRPr sz="1758" kern="1200">
                <a:solidFill>
                  <a:schemeClr val="tx1"/>
                </a:solidFill>
                <a:latin typeface="+mn-lt"/>
                <a:ea typeface="+mn-ea"/>
                <a:cs typeface="+mn-cs"/>
              </a:defRPr>
            </a:lvl4pPr>
            <a:lvl5pPr marL="1785768" algn="l" defTabSz="446441" rtl="0" eaLnBrk="1" latinLnBrk="0" hangingPunct="1">
              <a:defRPr sz="1758" kern="1200">
                <a:solidFill>
                  <a:schemeClr val="tx1"/>
                </a:solidFill>
                <a:latin typeface="+mn-lt"/>
                <a:ea typeface="+mn-ea"/>
                <a:cs typeface="+mn-cs"/>
              </a:defRPr>
            </a:lvl5pPr>
            <a:lvl6pPr marL="2232209" algn="l" defTabSz="446441" rtl="0" eaLnBrk="1" latinLnBrk="0" hangingPunct="1">
              <a:defRPr sz="1758" kern="1200">
                <a:solidFill>
                  <a:schemeClr val="tx1"/>
                </a:solidFill>
                <a:latin typeface="+mn-lt"/>
                <a:ea typeface="+mn-ea"/>
                <a:cs typeface="+mn-cs"/>
              </a:defRPr>
            </a:lvl6pPr>
            <a:lvl7pPr marL="2678652" algn="l" defTabSz="446441" rtl="0" eaLnBrk="1" latinLnBrk="0" hangingPunct="1">
              <a:defRPr sz="1758" kern="1200">
                <a:solidFill>
                  <a:schemeClr val="tx1"/>
                </a:solidFill>
                <a:latin typeface="+mn-lt"/>
                <a:ea typeface="+mn-ea"/>
                <a:cs typeface="+mn-cs"/>
              </a:defRPr>
            </a:lvl7pPr>
            <a:lvl8pPr marL="3125095" algn="l" defTabSz="446441" rtl="0" eaLnBrk="1" latinLnBrk="0" hangingPunct="1">
              <a:defRPr sz="1758" kern="1200">
                <a:solidFill>
                  <a:schemeClr val="tx1"/>
                </a:solidFill>
                <a:latin typeface="+mn-lt"/>
                <a:ea typeface="+mn-ea"/>
                <a:cs typeface="+mn-cs"/>
              </a:defRPr>
            </a:lvl8pPr>
            <a:lvl9pPr marL="3571538" algn="l" defTabSz="446441" rtl="0" eaLnBrk="1" latinLnBrk="0" hangingPunct="1">
              <a:defRPr sz="1758" kern="1200">
                <a:solidFill>
                  <a:schemeClr val="tx1"/>
                </a:solidFill>
                <a:latin typeface="+mn-lt"/>
                <a:ea typeface="+mn-ea"/>
                <a:cs typeface="+mn-cs"/>
              </a:defRPr>
            </a:lvl9pPr>
          </a:lstStyle>
          <a:p>
            <a:r>
              <a:rPr lang="en-GB" sz="800" dirty="0">
                <a:latin typeface="Calibri Light" panose="020F0302020204030204" pitchFamily="34" charset="0"/>
                <a:cs typeface="Calibri Light" panose="020F0302020204030204" pitchFamily="34" charset="0"/>
                <a:sym typeface="Calibri Light" panose="020F0302020204030204" pitchFamily="34" charset="0"/>
              </a:rPr>
              <a:t>Financial Sector Deepening Moçambique, Strategic Plan 2020-25</a:t>
            </a:r>
          </a:p>
        </p:txBody>
      </p:sp>
      <p:grpSp>
        <p:nvGrpSpPr>
          <p:cNvPr id="23" name="Group 22">
            <a:extLst>
              <a:ext uri="{FF2B5EF4-FFF2-40B4-BE49-F238E27FC236}">
                <a16:creationId xmlns:a16="http://schemas.microsoft.com/office/drawing/2014/main" id="{458EF651-04F6-448B-A334-A35B244DD16B}"/>
              </a:ext>
            </a:extLst>
          </p:cNvPr>
          <p:cNvGrpSpPr/>
          <p:nvPr userDrawn="1"/>
        </p:nvGrpSpPr>
        <p:grpSpPr>
          <a:xfrm>
            <a:off x="6866032" y="9605297"/>
            <a:ext cx="543974" cy="138126"/>
            <a:chOff x="6489912" y="10136931"/>
            <a:chExt cx="298086" cy="75690"/>
          </a:xfrm>
        </p:grpSpPr>
        <p:sp>
          <p:nvSpPr>
            <p:cNvPr id="24" name="Freeform 172">
              <a:extLst>
                <a:ext uri="{FF2B5EF4-FFF2-40B4-BE49-F238E27FC236}">
                  <a16:creationId xmlns:a16="http://schemas.microsoft.com/office/drawing/2014/main" id="{DD742F77-5F58-4530-AA7A-89C0CD774AA0}"/>
                </a:ext>
              </a:extLst>
            </p:cNvPr>
            <p:cNvSpPr/>
            <p:nvPr/>
          </p:nvSpPr>
          <p:spPr>
            <a:xfrm>
              <a:off x="6489912" y="10138673"/>
              <a:ext cx="36340" cy="57321"/>
            </a:xfrm>
            <a:custGeom>
              <a:avLst/>
              <a:gdLst/>
              <a:ahLst/>
              <a:cxnLst/>
              <a:rect l="0" t="0" r="0" b="0"/>
              <a:pathLst>
                <a:path w="5829300" h="9194800">
                  <a:moveTo>
                    <a:pt x="0" y="9194800"/>
                  </a:moveTo>
                  <a:lnTo>
                    <a:pt x="2019300" y="9194800"/>
                  </a:lnTo>
                  <a:lnTo>
                    <a:pt x="2019300" y="5422900"/>
                  </a:lnTo>
                  <a:lnTo>
                    <a:pt x="5295900" y="5422900"/>
                  </a:lnTo>
                  <a:lnTo>
                    <a:pt x="5295900" y="3746500"/>
                  </a:lnTo>
                  <a:lnTo>
                    <a:pt x="2019300" y="3746500"/>
                  </a:lnTo>
                  <a:lnTo>
                    <a:pt x="2019300" y="1765300"/>
                  </a:lnTo>
                  <a:lnTo>
                    <a:pt x="5829300" y="1765300"/>
                  </a:lnTo>
                  <a:lnTo>
                    <a:pt x="5829300" y="0"/>
                  </a:lnTo>
                  <a:lnTo>
                    <a:pt x="0" y="0"/>
                  </a:lnTo>
                  <a:close/>
                </a:path>
              </a:pathLst>
            </a:custGeom>
            <a:solidFill>
              <a:srgbClr val="8FC740"/>
            </a:solidFill>
            <a:ln w="79">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5" name="Freeform 173">
              <a:extLst>
                <a:ext uri="{FF2B5EF4-FFF2-40B4-BE49-F238E27FC236}">
                  <a16:creationId xmlns:a16="http://schemas.microsoft.com/office/drawing/2014/main" id="{E91A064C-B655-4C7B-9162-23F1AC95238C}"/>
                </a:ext>
              </a:extLst>
            </p:cNvPr>
            <p:cNvSpPr/>
            <p:nvPr/>
          </p:nvSpPr>
          <p:spPr>
            <a:xfrm>
              <a:off x="6532507" y="10136931"/>
              <a:ext cx="40457" cy="59063"/>
            </a:xfrm>
            <a:custGeom>
              <a:avLst/>
              <a:gdLst/>
              <a:ahLst/>
              <a:cxnLst/>
              <a:rect l="0" t="0" r="0" b="0"/>
              <a:pathLst>
                <a:path w="6489700" h="9474200">
                  <a:moveTo>
                    <a:pt x="292100" y="8826500"/>
                  </a:moveTo>
                  <a:cubicBezTo>
                    <a:pt x="1130300" y="9245600"/>
                    <a:pt x="2235200" y="9474200"/>
                    <a:pt x="3149600" y="9474200"/>
                  </a:cubicBezTo>
                  <a:cubicBezTo>
                    <a:pt x="5130800" y="9474200"/>
                    <a:pt x="6489700" y="8394700"/>
                    <a:pt x="6489700" y="6604000"/>
                  </a:cubicBezTo>
                  <a:cubicBezTo>
                    <a:pt x="6489700" y="4978400"/>
                    <a:pt x="5372100" y="4330700"/>
                    <a:pt x="3987800" y="3873500"/>
                  </a:cubicBezTo>
                  <a:cubicBezTo>
                    <a:pt x="2882900" y="3505200"/>
                    <a:pt x="2032000" y="3441700"/>
                    <a:pt x="2032000" y="2628900"/>
                  </a:cubicBezTo>
                  <a:cubicBezTo>
                    <a:pt x="2032000" y="2019300"/>
                    <a:pt x="2527300" y="1765300"/>
                    <a:pt x="3213100" y="1765300"/>
                  </a:cubicBezTo>
                  <a:cubicBezTo>
                    <a:pt x="3924300" y="1765300"/>
                    <a:pt x="5054600" y="2044700"/>
                    <a:pt x="6032500" y="2654300"/>
                  </a:cubicBezTo>
                  <a:lnTo>
                    <a:pt x="6032500" y="660400"/>
                  </a:lnTo>
                  <a:cubicBezTo>
                    <a:pt x="5232400" y="228600"/>
                    <a:pt x="4127500" y="0"/>
                    <a:pt x="3225800" y="0"/>
                  </a:cubicBezTo>
                  <a:cubicBezTo>
                    <a:pt x="1295400" y="0"/>
                    <a:pt x="0" y="1066800"/>
                    <a:pt x="0" y="2781300"/>
                  </a:cubicBezTo>
                  <a:cubicBezTo>
                    <a:pt x="0" y="4381500"/>
                    <a:pt x="1143000" y="5003800"/>
                    <a:pt x="2413000" y="5422900"/>
                  </a:cubicBezTo>
                  <a:cubicBezTo>
                    <a:pt x="3594100" y="5803900"/>
                    <a:pt x="4457700" y="5880100"/>
                    <a:pt x="4457700" y="6731000"/>
                  </a:cubicBezTo>
                  <a:cubicBezTo>
                    <a:pt x="4457700" y="7416800"/>
                    <a:pt x="3911600" y="7708900"/>
                    <a:pt x="3175000" y="7708900"/>
                  </a:cubicBezTo>
                  <a:cubicBezTo>
                    <a:pt x="2451100" y="7708900"/>
                    <a:pt x="1282700" y="7429500"/>
                    <a:pt x="292100" y="6794500"/>
                  </a:cubicBezTo>
                  <a:close/>
                </a:path>
              </a:pathLst>
            </a:custGeom>
            <a:solidFill>
              <a:srgbClr val="8FC740"/>
            </a:solidFill>
            <a:ln w="79">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0" name="Freeform 174">
              <a:extLst>
                <a:ext uri="{FF2B5EF4-FFF2-40B4-BE49-F238E27FC236}">
                  <a16:creationId xmlns:a16="http://schemas.microsoft.com/office/drawing/2014/main" id="{C571DEFE-C851-4063-AE30-C4B6220711A8}"/>
                </a:ext>
              </a:extLst>
            </p:cNvPr>
            <p:cNvSpPr/>
            <p:nvPr/>
          </p:nvSpPr>
          <p:spPr>
            <a:xfrm>
              <a:off x="6580327" y="10138673"/>
              <a:ext cx="51145" cy="57321"/>
            </a:xfrm>
            <a:custGeom>
              <a:avLst/>
              <a:gdLst/>
              <a:ahLst/>
              <a:cxnLst/>
              <a:rect l="0" t="0" r="0" b="0"/>
              <a:pathLst>
                <a:path w="8204200" h="9194800">
                  <a:moveTo>
                    <a:pt x="0" y="9194800"/>
                  </a:moveTo>
                  <a:lnTo>
                    <a:pt x="2489200" y="9194800"/>
                  </a:lnTo>
                  <a:cubicBezTo>
                    <a:pt x="6426200" y="9194800"/>
                    <a:pt x="8204200" y="7404100"/>
                    <a:pt x="8204200" y="4584700"/>
                  </a:cubicBezTo>
                  <a:cubicBezTo>
                    <a:pt x="8204200" y="1638300"/>
                    <a:pt x="6235700" y="0"/>
                    <a:pt x="2578100" y="0"/>
                  </a:cubicBezTo>
                  <a:lnTo>
                    <a:pt x="0" y="0"/>
                  </a:lnTo>
                  <a:close/>
                  <a:moveTo>
                    <a:pt x="2019300" y="7429500"/>
                  </a:moveTo>
                  <a:lnTo>
                    <a:pt x="2019300" y="1765300"/>
                  </a:lnTo>
                  <a:lnTo>
                    <a:pt x="2565400" y="1765300"/>
                  </a:lnTo>
                  <a:cubicBezTo>
                    <a:pt x="3594100" y="1765300"/>
                    <a:pt x="4470400" y="1866900"/>
                    <a:pt x="5118100" y="2324100"/>
                  </a:cubicBezTo>
                  <a:cubicBezTo>
                    <a:pt x="5803900" y="2806700"/>
                    <a:pt x="6184900" y="3619500"/>
                    <a:pt x="6184900" y="4584700"/>
                  </a:cubicBezTo>
                  <a:cubicBezTo>
                    <a:pt x="6184900" y="6400800"/>
                    <a:pt x="5118100" y="7429500"/>
                    <a:pt x="2578100" y="7429500"/>
                  </a:cubicBezTo>
                  <a:close/>
                </a:path>
              </a:pathLst>
            </a:custGeom>
            <a:solidFill>
              <a:srgbClr val="8FC740"/>
            </a:solidFill>
            <a:ln w="79">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1" name="Freeform 175">
              <a:extLst>
                <a:ext uri="{FF2B5EF4-FFF2-40B4-BE49-F238E27FC236}">
                  <a16:creationId xmlns:a16="http://schemas.microsoft.com/office/drawing/2014/main" id="{2D21FA7C-6AA6-42B6-A595-1A7FEA45CAC4}"/>
                </a:ext>
              </a:extLst>
            </p:cNvPr>
            <p:cNvSpPr/>
            <p:nvPr/>
          </p:nvSpPr>
          <p:spPr>
            <a:xfrm>
              <a:off x="6639153" y="10137802"/>
              <a:ext cx="58113" cy="57321"/>
            </a:xfrm>
            <a:custGeom>
              <a:avLst/>
              <a:gdLst/>
              <a:ahLst/>
              <a:cxnLst/>
              <a:rect l="0" t="0" r="0" b="0"/>
              <a:pathLst>
                <a:path w="9321800" h="9194800">
                  <a:moveTo>
                    <a:pt x="4622800" y="7073900"/>
                  </a:moveTo>
                  <a:lnTo>
                    <a:pt x="5956300" y="5181600"/>
                  </a:lnTo>
                  <a:cubicBezTo>
                    <a:pt x="6413500" y="4533900"/>
                    <a:pt x="6870700" y="3860800"/>
                    <a:pt x="7302500" y="3213100"/>
                  </a:cubicBezTo>
                  <a:lnTo>
                    <a:pt x="7327900" y="3225800"/>
                  </a:lnTo>
                  <a:cubicBezTo>
                    <a:pt x="7315200" y="3886200"/>
                    <a:pt x="7302500" y="4749800"/>
                    <a:pt x="7302500" y="5511800"/>
                  </a:cubicBezTo>
                  <a:lnTo>
                    <a:pt x="7302500" y="9194800"/>
                  </a:lnTo>
                  <a:lnTo>
                    <a:pt x="9321800" y="9194800"/>
                  </a:lnTo>
                  <a:lnTo>
                    <a:pt x="9321800" y="0"/>
                  </a:lnTo>
                  <a:lnTo>
                    <a:pt x="7404100" y="0"/>
                  </a:lnTo>
                  <a:lnTo>
                    <a:pt x="4673600" y="3886200"/>
                  </a:lnTo>
                  <a:lnTo>
                    <a:pt x="1943100" y="0"/>
                  </a:lnTo>
                  <a:lnTo>
                    <a:pt x="0" y="0"/>
                  </a:lnTo>
                  <a:lnTo>
                    <a:pt x="0" y="9194800"/>
                  </a:lnTo>
                  <a:lnTo>
                    <a:pt x="1943100" y="9194800"/>
                  </a:lnTo>
                  <a:lnTo>
                    <a:pt x="1943100" y="5511800"/>
                  </a:lnTo>
                  <a:cubicBezTo>
                    <a:pt x="1943100" y="4749800"/>
                    <a:pt x="1930400" y="3886200"/>
                    <a:pt x="1917700" y="3225800"/>
                  </a:cubicBezTo>
                  <a:lnTo>
                    <a:pt x="1943100" y="3213100"/>
                  </a:lnTo>
                  <a:cubicBezTo>
                    <a:pt x="2374900" y="3860800"/>
                    <a:pt x="2832100" y="4533900"/>
                    <a:pt x="3289300" y="5181600"/>
                  </a:cubicBezTo>
                  <a:close/>
                </a:path>
              </a:pathLst>
            </a:custGeom>
            <a:solidFill>
              <a:srgbClr val="4D4D4F">
                <a:alpha val="100000"/>
              </a:srgbClr>
            </a:solidFill>
            <a:ln w="79">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2" name="Freeform 176">
              <a:extLst>
                <a:ext uri="{FF2B5EF4-FFF2-40B4-BE49-F238E27FC236}">
                  <a16:creationId xmlns:a16="http://schemas.microsoft.com/office/drawing/2014/main" id="{22B95821-4CDC-43D9-9FA0-6161A8CE5FE8}"/>
                </a:ext>
              </a:extLst>
            </p:cNvPr>
            <p:cNvSpPr/>
            <p:nvPr/>
          </p:nvSpPr>
          <p:spPr>
            <a:xfrm>
              <a:off x="6705025" y="10155300"/>
              <a:ext cx="43386" cy="40694"/>
            </a:xfrm>
            <a:custGeom>
              <a:avLst/>
              <a:gdLst/>
              <a:ahLst/>
              <a:cxnLst/>
              <a:rect l="0" t="0" r="0" b="0"/>
              <a:pathLst>
                <a:path w="6959600" h="6527800">
                  <a:moveTo>
                    <a:pt x="1930400" y="3263900"/>
                  </a:moveTo>
                  <a:cubicBezTo>
                    <a:pt x="1930400" y="2374900"/>
                    <a:pt x="2603500" y="1663700"/>
                    <a:pt x="3479800" y="1663700"/>
                  </a:cubicBezTo>
                  <a:cubicBezTo>
                    <a:pt x="4356100" y="1663700"/>
                    <a:pt x="5029200" y="2374900"/>
                    <a:pt x="5029200" y="3263900"/>
                  </a:cubicBezTo>
                  <a:cubicBezTo>
                    <a:pt x="5029200" y="4152900"/>
                    <a:pt x="4356100" y="4864100"/>
                    <a:pt x="3479800" y="4864100"/>
                  </a:cubicBezTo>
                  <a:cubicBezTo>
                    <a:pt x="2603500" y="4864100"/>
                    <a:pt x="1930400" y="4152900"/>
                    <a:pt x="1930400" y="3263900"/>
                  </a:cubicBezTo>
                  <a:close/>
                  <a:moveTo>
                    <a:pt x="0" y="3263900"/>
                  </a:moveTo>
                  <a:cubicBezTo>
                    <a:pt x="0" y="5105400"/>
                    <a:pt x="1485900" y="6527800"/>
                    <a:pt x="3479800" y="6527800"/>
                  </a:cubicBezTo>
                  <a:cubicBezTo>
                    <a:pt x="5473700" y="6527800"/>
                    <a:pt x="6959600" y="5105400"/>
                    <a:pt x="6959600" y="3263900"/>
                  </a:cubicBezTo>
                  <a:cubicBezTo>
                    <a:pt x="6959600" y="1422400"/>
                    <a:pt x="5473700" y="0"/>
                    <a:pt x="3479800" y="0"/>
                  </a:cubicBezTo>
                  <a:cubicBezTo>
                    <a:pt x="1485900" y="0"/>
                    <a:pt x="0" y="1422400"/>
                    <a:pt x="0" y="3263900"/>
                  </a:cubicBezTo>
                  <a:close/>
                </a:path>
              </a:pathLst>
            </a:custGeom>
            <a:solidFill>
              <a:srgbClr val="4D4D4F">
                <a:alpha val="100000"/>
              </a:srgbClr>
            </a:solidFill>
            <a:ln w="79">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3" name="Freeform 177">
              <a:extLst>
                <a:ext uri="{FF2B5EF4-FFF2-40B4-BE49-F238E27FC236}">
                  <a16:creationId xmlns:a16="http://schemas.microsoft.com/office/drawing/2014/main" id="{20DA25FB-3652-4372-9DB5-75AB0BE339FC}"/>
                </a:ext>
              </a:extLst>
            </p:cNvPr>
            <p:cNvSpPr/>
            <p:nvPr/>
          </p:nvSpPr>
          <p:spPr>
            <a:xfrm>
              <a:off x="6753558" y="10155300"/>
              <a:ext cx="34440" cy="57321"/>
            </a:xfrm>
            <a:custGeom>
              <a:avLst/>
              <a:gdLst/>
              <a:ahLst/>
              <a:cxnLst/>
              <a:rect l="0" t="0" r="0" b="0"/>
              <a:pathLst>
                <a:path w="5524500" h="9194800">
                  <a:moveTo>
                    <a:pt x="2438400" y="7493000"/>
                  </a:moveTo>
                  <a:cubicBezTo>
                    <a:pt x="2819400" y="7518400"/>
                    <a:pt x="3568700" y="7607300"/>
                    <a:pt x="3568700" y="8026400"/>
                  </a:cubicBezTo>
                  <a:cubicBezTo>
                    <a:pt x="3568700" y="8255000"/>
                    <a:pt x="3327400" y="8356600"/>
                    <a:pt x="3073400" y="8356600"/>
                  </a:cubicBezTo>
                  <a:cubicBezTo>
                    <a:pt x="2819400" y="8356600"/>
                    <a:pt x="2514600" y="8255000"/>
                    <a:pt x="2247900" y="8115300"/>
                  </a:cubicBezTo>
                  <a:lnTo>
                    <a:pt x="1981200" y="8953500"/>
                  </a:lnTo>
                  <a:cubicBezTo>
                    <a:pt x="2260600" y="9080500"/>
                    <a:pt x="2654300" y="9194800"/>
                    <a:pt x="3086100" y="9194800"/>
                  </a:cubicBezTo>
                  <a:cubicBezTo>
                    <a:pt x="3949700" y="9194800"/>
                    <a:pt x="4521200" y="8724900"/>
                    <a:pt x="4521200" y="8013700"/>
                  </a:cubicBezTo>
                  <a:cubicBezTo>
                    <a:pt x="4521200" y="7404100"/>
                    <a:pt x="4102100" y="6997700"/>
                    <a:pt x="3403600" y="6858000"/>
                  </a:cubicBezTo>
                  <a:lnTo>
                    <a:pt x="3505200" y="6527800"/>
                  </a:lnTo>
                  <a:cubicBezTo>
                    <a:pt x="4203700" y="6515100"/>
                    <a:pt x="4927600" y="6375400"/>
                    <a:pt x="5524500" y="6045200"/>
                  </a:cubicBezTo>
                  <a:lnTo>
                    <a:pt x="5524500" y="4267200"/>
                  </a:lnTo>
                  <a:cubicBezTo>
                    <a:pt x="5003800" y="4660900"/>
                    <a:pt x="4305300" y="4889500"/>
                    <a:pt x="3695700" y="4889500"/>
                  </a:cubicBezTo>
                  <a:cubicBezTo>
                    <a:pt x="2654300" y="4889500"/>
                    <a:pt x="1930400" y="4216400"/>
                    <a:pt x="1930400" y="3263900"/>
                  </a:cubicBezTo>
                  <a:cubicBezTo>
                    <a:pt x="1930400" y="2324100"/>
                    <a:pt x="2641600" y="1625600"/>
                    <a:pt x="3670300" y="1625600"/>
                  </a:cubicBezTo>
                  <a:cubicBezTo>
                    <a:pt x="4267200" y="1625600"/>
                    <a:pt x="4876800" y="1854200"/>
                    <a:pt x="5435600" y="2209800"/>
                  </a:cubicBezTo>
                  <a:lnTo>
                    <a:pt x="5435600" y="419100"/>
                  </a:lnTo>
                  <a:cubicBezTo>
                    <a:pt x="4927600" y="165100"/>
                    <a:pt x="4279900" y="0"/>
                    <a:pt x="3581400" y="0"/>
                  </a:cubicBezTo>
                  <a:cubicBezTo>
                    <a:pt x="1625600" y="0"/>
                    <a:pt x="0" y="1308100"/>
                    <a:pt x="0" y="3276600"/>
                  </a:cubicBezTo>
                  <a:cubicBezTo>
                    <a:pt x="0" y="4927600"/>
                    <a:pt x="1130300" y="6184900"/>
                    <a:pt x="2768600" y="6464300"/>
                  </a:cubicBezTo>
                  <a:close/>
                </a:path>
              </a:pathLst>
            </a:custGeom>
            <a:solidFill>
              <a:srgbClr val="4D4D4F">
                <a:alpha val="100000"/>
              </a:srgbClr>
            </a:solidFill>
            <a:ln w="79">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dirty="0">
                <a:latin typeface="Calibri Light" panose="020F0302020204030204" pitchFamily="34" charset="0"/>
                <a:cs typeface="Calibri Light" panose="020F0302020204030204" pitchFamily="34" charset="0"/>
                <a:sym typeface="Calibri Light" panose="020F0302020204030204" pitchFamily="34" charset="0"/>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785FB5F-1E1C-4C37-BF87-72995047A28E}"/>
              </a:ext>
            </a:extLst>
          </p:cNvPr>
          <p:cNvGraphicFramePr>
            <a:graphicFrameLocks noChangeAspect="1"/>
          </p:cNvGraphicFramePr>
          <p:nvPr userDrawn="1">
            <p:custDataLst>
              <p:tags r:id="rId2"/>
            </p:custDataLst>
            <p:extLst>
              <p:ext uri="{D42A27DB-BD31-4B8C-83A1-F6EECF244321}">
                <p14:modId xmlns:p14="http://schemas.microsoft.com/office/powerpoint/2010/main" val="19009175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184" name="think-cell Slide" r:id="rId4" imgW="592" imgH="595" progId="TCLayout.ActiveDocument.1">
                  <p:embed/>
                </p:oleObj>
              </mc:Choice>
              <mc:Fallback>
                <p:oleObj name="think-cell Slide" r:id="rId4" imgW="592" imgH="59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2131336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1">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EE4732F-AF2C-4EFF-A8A5-5B7BEE312E99}"/>
              </a:ext>
            </a:extLst>
          </p:cNvPr>
          <p:cNvGraphicFramePr>
            <a:graphicFrameLocks noChangeAspect="1"/>
          </p:cNvGraphicFramePr>
          <p:nvPr userDrawn="1">
            <p:custDataLst>
              <p:tags r:id="rId2"/>
            </p:custDataLst>
            <p:extLst>
              <p:ext uri="{D42A27DB-BD31-4B8C-83A1-F6EECF244321}">
                <p14:modId xmlns:p14="http://schemas.microsoft.com/office/powerpoint/2010/main" val="32055568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5412" name="think-cell Slide" r:id="rId5" imgW="592" imgH="595" progId="TCLayout.ActiveDocument.1">
                  <p:embed/>
                </p:oleObj>
              </mc:Choice>
              <mc:Fallback>
                <p:oleObj name="think-cell Slide" r:id="rId5" imgW="592" imgH="59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CB8E568-E862-42F1-9D0C-1A967C2D2105}"/>
              </a:ext>
            </a:extLst>
          </p:cNvPr>
          <p:cNvSpPr/>
          <p:nvPr userDrawn="1">
            <p:custDataLst>
              <p:tags r:id="rId3"/>
            </p:custDataLst>
          </p:nvPr>
        </p:nvSpPr>
        <p:spPr>
          <a:xfrm>
            <a:off x="0" y="0"/>
            <a:ext cx="158750" cy="158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l"/>
            <a:endParaRPr lang="en-US" sz="4105" b="0" i="0" baseline="0" dirty="0">
              <a:latin typeface="Calibri Light" panose="020F0302020204030204" pitchFamily="34" charset="0"/>
              <a:ea typeface="+mj-ea"/>
              <a:cs typeface="Calibri Light" panose="020F0302020204030204" pitchFamily="34" charset="0"/>
              <a:sym typeface="Calibri Light" panose="020F0302020204030204" pitchFamily="34" charset="0"/>
            </a:endParaRPr>
          </a:p>
        </p:txBody>
      </p:sp>
      <p:sp>
        <p:nvSpPr>
          <p:cNvPr id="2" name="Title 1"/>
          <p:cNvSpPr>
            <a:spLocks noGrp="1"/>
          </p:cNvSpPr>
          <p:nvPr>
            <p:ph type="title"/>
          </p:nvPr>
        </p:nvSpPr>
        <p:spPr>
          <a:xfrm>
            <a:off x="455260" y="5845489"/>
            <a:ext cx="4626627" cy="1456292"/>
          </a:xfrm>
        </p:spPr>
        <p:txBody>
          <a:bodyPr anchor="b" anchorCtr="0"/>
          <a:lstStyle>
            <a:lvl1pPr>
              <a:defRPr sz="4105">
                <a:solidFill>
                  <a:schemeClr val="bg1"/>
                </a:solidFill>
                <a:latin typeface="Calibri Light" panose="020F0302020204030204" pitchFamily="34" charset="0"/>
                <a:cs typeface="Calibri Light" panose="020F0302020204030204" pitchFamily="34" charset="0"/>
                <a:sym typeface="Calibri Light" panose="020F0302020204030204" pitchFamily="34" charset="0"/>
              </a:defRPr>
            </a:lvl1pPr>
          </a:lstStyle>
          <a:p>
            <a:r>
              <a:rPr lang="en-US"/>
              <a:t>Click to edit Master title style</a:t>
            </a:r>
            <a:endParaRPr lang="en-US" dirty="0"/>
          </a:p>
        </p:txBody>
      </p:sp>
      <p:sp>
        <p:nvSpPr>
          <p:cNvPr id="32" name="Text Placeholder 31"/>
          <p:cNvSpPr>
            <a:spLocks noGrp="1"/>
          </p:cNvSpPr>
          <p:nvPr>
            <p:ph type="body" sz="quarter" idx="19"/>
          </p:nvPr>
        </p:nvSpPr>
        <p:spPr>
          <a:xfrm>
            <a:off x="455264" y="5351028"/>
            <a:ext cx="3701302" cy="187471"/>
          </a:xfrm>
          <a:prstGeom prst="rect">
            <a:avLst/>
          </a:prstGeom>
        </p:spPr>
        <p:txBody>
          <a:bodyPr anchor="b" anchorCtr="0"/>
          <a:lstStyle>
            <a:lvl1pPr>
              <a:defRPr sz="855">
                <a:solidFill>
                  <a:schemeClr val="bg1"/>
                </a:solidFill>
                <a:latin typeface="Calibri Light" panose="020F0302020204030204" pitchFamily="34" charset="0"/>
                <a:cs typeface="Calibri Light" panose="020F0302020204030204" pitchFamily="34" charset="0"/>
                <a:sym typeface="Calibri Light" panose="020F0302020204030204" pitchFamily="34" charset="0"/>
              </a:defRPr>
            </a:lvl1pPr>
          </a:lstStyle>
          <a:p>
            <a:pPr lvl="0"/>
            <a:r>
              <a:rPr lang="en-US"/>
              <a:t>Click to edit Master text styles</a:t>
            </a:r>
          </a:p>
        </p:txBody>
      </p:sp>
      <p:sp>
        <p:nvSpPr>
          <p:cNvPr id="52" name="Text Placeholder 51"/>
          <p:cNvSpPr>
            <a:spLocks noGrp="1"/>
          </p:cNvSpPr>
          <p:nvPr>
            <p:ph type="body" sz="quarter" idx="22"/>
          </p:nvPr>
        </p:nvSpPr>
        <p:spPr>
          <a:xfrm>
            <a:off x="455264" y="7403385"/>
            <a:ext cx="3701302" cy="846681"/>
          </a:xfrm>
          <a:prstGeom prst="rect">
            <a:avLst/>
          </a:prstGeom>
        </p:spPr>
        <p:txBody>
          <a:bodyPr/>
          <a:lstStyle>
            <a:lvl1pPr>
              <a:defRPr sz="1197">
                <a:solidFill>
                  <a:schemeClr val="bg1"/>
                </a:solidFill>
                <a:latin typeface="Calibri Light" panose="020F0302020204030204" pitchFamily="34" charset="0"/>
                <a:cs typeface="Calibri Light" panose="020F0302020204030204" pitchFamily="34" charset="0"/>
                <a:sym typeface="Calibri Light" panose="020F03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0" name="Picture Placeholder 29">
            <a:extLst>
              <a:ext uri="{FF2B5EF4-FFF2-40B4-BE49-F238E27FC236}">
                <a16:creationId xmlns:a16="http://schemas.microsoft.com/office/drawing/2014/main" id="{0755B066-8D1D-4B69-AE74-349EF08770E5}"/>
              </a:ext>
            </a:extLst>
          </p:cNvPr>
          <p:cNvSpPr>
            <a:spLocks noGrp="1" noChangeAspect="1"/>
          </p:cNvSpPr>
          <p:nvPr>
            <p:ph type="pic" sz="quarter" idx="18"/>
          </p:nvPr>
        </p:nvSpPr>
        <p:spPr>
          <a:xfrm>
            <a:off x="455264" y="9104192"/>
            <a:ext cx="573701" cy="558360"/>
          </a:xfrm>
          <a:prstGeom prst="ellipse">
            <a:avLst/>
          </a:prstGeom>
          <a:noFill/>
        </p:spPr>
        <p:txBody>
          <a:bodyPr anchor="ctr" anchorCtr="0"/>
          <a:lstStyle>
            <a:lvl1pPr algn="ctr">
              <a:defRPr sz="770">
                <a:solidFill>
                  <a:schemeClr val="bg1"/>
                </a:solidFill>
                <a:latin typeface="Calibri Light" panose="020F0302020204030204" pitchFamily="34" charset="0"/>
                <a:cs typeface="Calibri Light" panose="020F0302020204030204" pitchFamily="34" charset="0"/>
                <a:sym typeface="Calibri Light" panose="020F0302020204030204" pitchFamily="34" charset="0"/>
              </a:defRPr>
            </a:lvl1pPr>
          </a:lstStyle>
          <a:p>
            <a:r>
              <a:rPr lang="en-US" dirty="0"/>
              <a:t>Drag picture to placeholder or click icon to add</a:t>
            </a:r>
            <a:endParaRPr lang="en-GB" dirty="0"/>
          </a:p>
        </p:txBody>
      </p:sp>
      <p:sp>
        <p:nvSpPr>
          <p:cNvPr id="11" name="Text Placeholder 33">
            <a:extLst>
              <a:ext uri="{FF2B5EF4-FFF2-40B4-BE49-F238E27FC236}">
                <a16:creationId xmlns:a16="http://schemas.microsoft.com/office/drawing/2014/main" id="{83A37E5D-DF74-49D3-A8F5-972211817E8A}"/>
              </a:ext>
            </a:extLst>
          </p:cNvPr>
          <p:cNvSpPr>
            <a:spLocks noGrp="1"/>
          </p:cNvSpPr>
          <p:nvPr>
            <p:ph type="body" sz="quarter" idx="20" hasCustomPrompt="1"/>
          </p:nvPr>
        </p:nvSpPr>
        <p:spPr>
          <a:xfrm>
            <a:off x="1161207" y="9194834"/>
            <a:ext cx="2995358" cy="169336"/>
          </a:xfrm>
          <a:prstGeom prst="rect">
            <a:avLst/>
          </a:prstGeom>
        </p:spPr>
        <p:txBody>
          <a:bodyPr anchor="b" anchorCtr="0"/>
          <a:lstStyle>
            <a:lvl1pPr>
              <a:defRPr sz="1026">
                <a:solidFill>
                  <a:schemeClr val="bg1"/>
                </a:solidFill>
                <a:latin typeface="Calibri Light" panose="020F0302020204030204" pitchFamily="34" charset="0"/>
                <a:cs typeface="Calibri Light" panose="020F0302020204030204" pitchFamily="34" charset="0"/>
                <a:sym typeface="Calibri Light" panose="020F03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name</a:t>
            </a:r>
            <a:endParaRPr lang="en-GB" dirty="0"/>
          </a:p>
        </p:txBody>
      </p:sp>
      <p:sp>
        <p:nvSpPr>
          <p:cNvPr id="12" name="Text Placeholder 33">
            <a:extLst>
              <a:ext uri="{FF2B5EF4-FFF2-40B4-BE49-F238E27FC236}">
                <a16:creationId xmlns:a16="http://schemas.microsoft.com/office/drawing/2014/main" id="{8C847100-3199-45F7-8EDE-96252EF3B164}"/>
              </a:ext>
            </a:extLst>
          </p:cNvPr>
          <p:cNvSpPr>
            <a:spLocks noGrp="1"/>
          </p:cNvSpPr>
          <p:nvPr>
            <p:ph type="body" sz="quarter" idx="21" hasCustomPrompt="1"/>
          </p:nvPr>
        </p:nvSpPr>
        <p:spPr>
          <a:xfrm>
            <a:off x="1161207" y="9390997"/>
            <a:ext cx="2995358" cy="169336"/>
          </a:xfrm>
          <a:prstGeom prst="rect">
            <a:avLst/>
          </a:prstGeom>
        </p:spPr>
        <p:txBody>
          <a:bodyPr/>
          <a:lstStyle>
            <a:lvl1pPr>
              <a:defRPr sz="855" baseline="0">
                <a:solidFill>
                  <a:schemeClr val="tx2"/>
                </a:solidFill>
                <a:latin typeface="Calibri Light" panose="020F0302020204030204" pitchFamily="34" charset="0"/>
                <a:cs typeface="Calibri Light" panose="020F0302020204030204" pitchFamily="34" charset="0"/>
                <a:sym typeface="Calibri Light" panose="020F03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job title</a:t>
            </a:r>
            <a:endParaRPr lang="en-GB" dirty="0"/>
          </a:p>
        </p:txBody>
      </p:sp>
    </p:spTree>
  </p:cSld>
  <p:clrMapOvr>
    <a:masterClrMapping/>
  </p:clrMapOvr>
  <p:extLst>
    <p:ext uri="{DCECCB84-F9BA-43D5-87BE-67443E8EF086}">
      <p15:sldGuideLst xmlns:p15="http://schemas.microsoft.com/office/powerpoint/2012/main">
        <p15:guide id="1" orient="horz" pos="6074" userDrawn="1">
          <p15:clr>
            <a:srgbClr val="FBAE40"/>
          </p15:clr>
        </p15:guide>
        <p15:guide id="2" orient="horz" pos="26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2">
    <p:bg>
      <p:bgPr>
        <a:solidFill>
          <a:schemeClr val="bg1"/>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4E16179-4D65-4610-994A-9D4C6213EDB3}"/>
              </a:ext>
            </a:extLst>
          </p:cNvPr>
          <p:cNvGraphicFramePr>
            <a:graphicFrameLocks noChangeAspect="1"/>
          </p:cNvGraphicFramePr>
          <p:nvPr userDrawn="1">
            <p:custDataLst>
              <p:tags r:id="rId2"/>
            </p:custDataLst>
            <p:extLst>
              <p:ext uri="{D42A27DB-BD31-4B8C-83A1-F6EECF244321}">
                <p14:modId xmlns:p14="http://schemas.microsoft.com/office/powerpoint/2010/main" val="4726396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8291" name="think-cell Slide" r:id="rId5" imgW="592" imgH="595" progId="TCLayout.ActiveDocument.1">
                  <p:embed/>
                </p:oleObj>
              </mc:Choice>
              <mc:Fallback>
                <p:oleObj name="think-cell Slide" r:id="rId5" imgW="592" imgH="59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CF13A09-B46A-433D-8BDA-A5ABBC04183F}"/>
              </a:ext>
            </a:extLst>
          </p:cNvPr>
          <p:cNvSpPr/>
          <p:nvPr userDrawn="1">
            <p:custDataLst>
              <p:tags r:id="rId3"/>
            </p:custDataLst>
          </p:nvPr>
        </p:nvSpPr>
        <p:spPr>
          <a:xfrm>
            <a:off x="0" y="0"/>
            <a:ext cx="158750" cy="158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l"/>
            <a:endParaRPr lang="en-US" sz="4105" b="0" i="0" baseline="0" dirty="0">
              <a:latin typeface="Calibri Light" panose="020F0302020204030204" pitchFamily="34" charset="0"/>
              <a:ea typeface="+mj-ea"/>
              <a:cs typeface="Calibri Light" panose="020F0302020204030204" pitchFamily="34" charset="0"/>
              <a:sym typeface="Calibri Light" panose="020F0302020204030204" pitchFamily="34" charset="0"/>
            </a:endParaRPr>
          </a:p>
        </p:txBody>
      </p:sp>
      <p:sp>
        <p:nvSpPr>
          <p:cNvPr id="2" name="Title 1"/>
          <p:cNvSpPr>
            <a:spLocks noGrp="1"/>
          </p:cNvSpPr>
          <p:nvPr>
            <p:ph type="title"/>
          </p:nvPr>
        </p:nvSpPr>
        <p:spPr>
          <a:xfrm>
            <a:off x="455260" y="5845489"/>
            <a:ext cx="4626627" cy="1456292"/>
          </a:xfrm>
        </p:spPr>
        <p:txBody>
          <a:bodyPr anchor="b" anchorCtr="0"/>
          <a:lstStyle>
            <a:lvl1pPr>
              <a:defRPr sz="4105">
                <a:solidFill>
                  <a:schemeClr val="bg2"/>
                </a:solidFill>
                <a:latin typeface="Calibri Light" panose="020F0302020204030204" pitchFamily="34" charset="0"/>
                <a:cs typeface="Calibri Light" panose="020F0302020204030204" pitchFamily="34" charset="0"/>
                <a:sym typeface="Calibri Light" panose="020F0302020204030204" pitchFamily="34" charset="0"/>
              </a:defRPr>
            </a:lvl1pPr>
          </a:lstStyle>
          <a:p>
            <a:r>
              <a:rPr lang="en-US" dirty="0"/>
              <a:t>Click to edit Master title style</a:t>
            </a:r>
          </a:p>
        </p:txBody>
      </p:sp>
      <p:sp>
        <p:nvSpPr>
          <p:cNvPr id="32" name="Text Placeholder 31"/>
          <p:cNvSpPr>
            <a:spLocks noGrp="1"/>
          </p:cNvSpPr>
          <p:nvPr>
            <p:ph type="body" sz="quarter" idx="19"/>
          </p:nvPr>
        </p:nvSpPr>
        <p:spPr>
          <a:xfrm>
            <a:off x="455264" y="5351028"/>
            <a:ext cx="3701302" cy="187471"/>
          </a:xfrm>
          <a:prstGeom prst="rect">
            <a:avLst/>
          </a:prstGeom>
        </p:spPr>
        <p:txBody>
          <a:bodyPr anchor="b" anchorCtr="0"/>
          <a:lstStyle>
            <a:lvl1pPr>
              <a:defRPr sz="855">
                <a:solidFill>
                  <a:schemeClr val="bg2"/>
                </a:solidFill>
                <a:latin typeface="Calibri Light" panose="020F0302020204030204" pitchFamily="34" charset="0"/>
                <a:cs typeface="Calibri Light" panose="020F0302020204030204" pitchFamily="34" charset="0"/>
                <a:sym typeface="Calibri Light" panose="020F0302020204030204" pitchFamily="34" charset="0"/>
              </a:defRPr>
            </a:lvl1pPr>
          </a:lstStyle>
          <a:p>
            <a:pPr lvl="0"/>
            <a:r>
              <a:rPr lang="en-US"/>
              <a:t>Click to edit Master text styles</a:t>
            </a:r>
          </a:p>
        </p:txBody>
      </p:sp>
      <p:sp>
        <p:nvSpPr>
          <p:cNvPr id="52" name="Text Placeholder 51"/>
          <p:cNvSpPr>
            <a:spLocks noGrp="1"/>
          </p:cNvSpPr>
          <p:nvPr>
            <p:ph type="body" sz="quarter" idx="22"/>
          </p:nvPr>
        </p:nvSpPr>
        <p:spPr>
          <a:xfrm>
            <a:off x="455264" y="7403385"/>
            <a:ext cx="3701302" cy="846681"/>
          </a:xfrm>
          <a:prstGeom prst="rect">
            <a:avLst/>
          </a:prstGeom>
        </p:spPr>
        <p:txBody>
          <a:bodyPr/>
          <a:lstStyle>
            <a:lvl1pPr>
              <a:defRPr sz="1197">
                <a:solidFill>
                  <a:schemeClr val="bg2"/>
                </a:solidFill>
                <a:latin typeface="Calibri Light" panose="020F0302020204030204" pitchFamily="34" charset="0"/>
                <a:cs typeface="Calibri Light" panose="020F0302020204030204" pitchFamily="34" charset="0"/>
                <a:sym typeface="Calibri Light" panose="020F03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cxnSp>
        <p:nvCxnSpPr>
          <p:cNvPr id="5" name="Straight Connector 4">
            <a:extLst>
              <a:ext uri="{FF2B5EF4-FFF2-40B4-BE49-F238E27FC236}">
                <a16:creationId xmlns:a16="http://schemas.microsoft.com/office/drawing/2014/main" id="{0BE2B339-9101-4D9D-A47F-3C3CAB63F1BE}"/>
              </a:ext>
            </a:extLst>
          </p:cNvPr>
          <p:cNvCxnSpPr/>
          <p:nvPr userDrawn="1"/>
        </p:nvCxnSpPr>
        <p:spPr>
          <a:xfrm>
            <a:off x="1161203" y="8813396"/>
            <a:ext cx="6107148"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89783B3-9D5A-4442-B7D5-CF2B1A5737A3}"/>
              </a:ext>
            </a:extLst>
          </p:cNvPr>
          <p:cNvSpPr txBox="1"/>
          <p:nvPr userDrawn="1"/>
        </p:nvSpPr>
        <p:spPr>
          <a:xfrm>
            <a:off x="455262" y="8686956"/>
            <a:ext cx="666235" cy="186513"/>
          </a:xfrm>
          <a:prstGeom prst="rect">
            <a:avLst/>
          </a:prstGeom>
          <a:noFill/>
        </p:spPr>
        <p:txBody>
          <a:bodyPr wrap="square" lIns="0" tIns="0" rIns="0" bIns="0" rtlCol="0" anchor="b" anchorCtr="0">
            <a:noAutofit/>
          </a:bodyPr>
          <a:lstStyle/>
          <a:p>
            <a:r>
              <a:rPr lang="en-GB" sz="855" dirty="0">
                <a:solidFill>
                  <a:srgbClr val="828290"/>
                </a:solidFill>
                <a:latin typeface="Calibri Light" panose="020F0302020204030204" pitchFamily="34" charset="0"/>
                <a:cs typeface="Calibri Light" panose="020F0302020204030204" pitchFamily="34" charset="0"/>
                <a:sym typeface="Calibri Light" panose="020F0302020204030204" pitchFamily="34" charset="0"/>
              </a:rPr>
              <a:t>Written by</a:t>
            </a:r>
          </a:p>
        </p:txBody>
      </p:sp>
    </p:spTree>
  </p:cSld>
  <p:clrMapOvr>
    <a:masterClrMapping/>
  </p:clrMapOvr>
  <p:extLst>
    <p:ext uri="{DCECCB84-F9BA-43D5-87BE-67443E8EF086}">
      <p15:sldGuideLst xmlns:p15="http://schemas.microsoft.com/office/powerpoint/2012/main">
        <p15:guide id="1" orient="horz" pos="6074" userDrawn="1">
          <p15:clr>
            <a:srgbClr val="FBAE40"/>
          </p15:clr>
        </p15:guide>
        <p15:guide id="2" orient="horz" pos="26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3">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F940461-078F-4385-816E-E21F09F5DF06}"/>
              </a:ext>
            </a:extLst>
          </p:cNvPr>
          <p:cNvGraphicFramePr>
            <a:graphicFrameLocks noChangeAspect="1"/>
          </p:cNvGraphicFramePr>
          <p:nvPr userDrawn="1">
            <p:custDataLst>
              <p:tags r:id="rId2"/>
            </p:custDataLst>
            <p:extLst>
              <p:ext uri="{D42A27DB-BD31-4B8C-83A1-F6EECF244321}">
                <p14:modId xmlns:p14="http://schemas.microsoft.com/office/powerpoint/2010/main" val="25829976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436" name="think-cell Slide" r:id="rId5" imgW="592" imgH="595" progId="TCLayout.ActiveDocument.1">
                  <p:embed/>
                </p:oleObj>
              </mc:Choice>
              <mc:Fallback>
                <p:oleObj name="think-cell Slide" r:id="rId5" imgW="592" imgH="59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A5F26E4-6D23-49CF-9C31-98BFBF6B2D60}"/>
              </a:ext>
            </a:extLst>
          </p:cNvPr>
          <p:cNvSpPr/>
          <p:nvPr userDrawn="1">
            <p:custDataLst>
              <p:tags r:id="rId3"/>
            </p:custDataLst>
          </p:nvPr>
        </p:nvSpPr>
        <p:spPr>
          <a:xfrm>
            <a:off x="0" y="0"/>
            <a:ext cx="158750" cy="158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l"/>
            <a:endParaRPr lang="en-US" sz="4105" b="0" i="0" baseline="0" dirty="0">
              <a:latin typeface="Calibri Light" panose="020F0302020204030204" pitchFamily="34" charset="0"/>
              <a:ea typeface="+mj-ea"/>
              <a:cs typeface="Calibri Light" panose="020F0302020204030204" pitchFamily="34" charset="0"/>
              <a:sym typeface="Calibri Light" panose="020F0302020204030204" pitchFamily="34" charset="0"/>
            </a:endParaRPr>
          </a:p>
        </p:txBody>
      </p:sp>
      <p:sp>
        <p:nvSpPr>
          <p:cNvPr id="5" name="Picture Placeholder 4"/>
          <p:cNvSpPr>
            <a:spLocks noGrp="1"/>
          </p:cNvSpPr>
          <p:nvPr>
            <p:ph type="pic" sz="quarter" idx="23"/>
          </p:nvPr>
        </p:nvSpPr>
        <p:spPr>
          <a:xfrm>
            <a:off x="0" y="0"/>
            <a:ext cx="7772400" cy="10058400"/>
          </a:xfrm>
          <a:prstGeom prst="rect">
            <a:avLst/>
          </a:prstGeom>
          <a:solidFill>
            <a:schemeClr val="bg1">
              <a:lumMod val="95000"/>
            </a:schemeClr>
          </a:solidFill>
        </p:spPr>
        <p:txBody>
          <a:bodyPr anchor="ctr"/>
          <a:lstStyle>
            <a:lvl1pPr algn="ctr">
              <a:defRPr sz="1197">
                <a:latin typeface="Calibri Light" panose="020F0302020204030204" pitchFamily="34" charset="0"/>
                <a:cs typeface="Calibri Light" panose="020F0302020204030204" pitchFamily="34" charset="0"/>
                <a:sym typeface="Calibri Light" panose="020F0302020204030204" pitchFamily="34" charset="0"/>
              </a:defRPr>
            </a:lvl1pPr>
          </a:lstStyle>
          <a:p>
            <a:r>
              <a:rPr lang="en-US" dirty="0"/>
              <a:t>Drag picture to placeholder or click icon to add</a:t>
            </a:r>
            <a:endParaRPr lang="en-GB" dirty="0"/>
          </a:p>
        </p:txBody>
      </p:sp>
      <p:sp>
        <p:nvSpPr>
          <p:cNvPr id="2" name="Title 1"/>
          <p:cNvSpPr>
            <a:spLocks noGrp="1"/>
          </p:cNvSpPr>
          <p:nvPr>
            <p:ph type="title"/>
          </p:nvPr>
        </p:nvSpPr>
        <p:spPr>
          <a:xfrm>
            <a:off x="455260" y="5845489"/>
            <a:ext cx="4626627" cy="1456292"/>
          </a:xfrm>
        </p:spPr>
        <p:txBody>
          <a:bodyPr anchor="b" anchorCtr="0"/>
          <a:lstStyle>
            <a:lvl1pPr>
              <a:defRPr sz="4105">
                <a:solidFill>
                  <a:schemeClr val="bg1"/>
                </a:solidFill>
                <a:latin typeface="Calibri Light" panose="020F0302020204030204" pitchFamily="34" charset="0"/>
                <a:cs typeface="Calibri Light" panose="020F0302020204030204" pitchFamily="34" charset="0"/>
                <a:sym typeface="Calibri Light" panose="020F0302020204030204" pitchFamily="34" charset="0"/>
              </a:defRPr>
            </a:lvl1pPr>
          </a:lstStyle>
          <a:p>
            <a:r>
              <a:rPr lang="en-US"/>
              <a:t>Click to edit Master title style</a:t>
            </a:r>
            <a:endParaRPr lang="en-US" dirty="0"/>
          </a:p>
        </p:txBody>
      </p:sp>
      <p:sp>
        <p:nvSpPr>
          <p:cNvPr id="30" name="Picture Placeholder 29"/>
          <p:cNvSpPr>
            <a:spLocks noGrp="1"/>
          </p:cNvSpPr>
          <p:nvPr>
            <p:ph type="pic" sz="quarter" idx="18"/>
          </p:nvPr>
        </p:nvSpPr>
        <p:spPr>
          <a:xfrm>
            <a:off x="455264" y="9104192"/>
            <a:ext cx="573701" cy="558360"/>
          </a:xfrm>
          <a:prstGeom prst="ellipse">
            <a:avLst/>
          </a:prstGeom>
          <a:noFill/>
        </p:spPr>
        <p:txBody>
          <a:bodyPr anchor="ctr" anchorCtr="0"/>
          <a:lstStyle>
            <a:lvl1pPr algn="ctr">
              <a:defRPr sz="770">
                <a:solidFill>
                  <a:schemeClr val="bg1"/>
                </a:solidFill>
                <a:latin typeface="Calibri Light" panose="020F0302020204030204" pitchFamily="34" charset="0"/>
                <a:cs typeface="Calibri Light" panose="020F0302020204030204" pitchFamily="34" charset="0"/>
                <a:sym typeface="Calibri Light" panose="020F0302020204030204" pitchFamily="34" charset="0"/>
              </a:defRPr>
            </a:lvl1pPr>
          </a:lstStyle>
          <a:p>
            <a:r>
              <a:rPr lang="en-US" dirty="0"/>
              <a:t>Drag picture to placeholder or click icon to add</a:t>
            </a:r>
            <a:endParaRPr lang="en-GB" dirty="0"/>
          </a:p>
        </p:txBody>
      </p:sp>
      <p:sp>
        <p:nvSpPr>
          <p:cNvPr id="32" name="Text Placeholder 31"/>
          <p:cNvSpPr>
            <a:spLocks noGrp="1"/>
          </p:cNvSpPr>
          <p:nvPr>
            <p:ph type="body" sz="quarter" idx="19"/>
          </p:nvPr>
        </p:nvSpPr>
        <p:spPr>
          <a:xfrm>
            <a:off x="455264" y="5351028"/>
            <a:ext cx="3701302" cy="187471"/>
          </a:xfrm>
          <a:prstGeom prst="rect">
            <a:avLst/>
          </a:prstGeom>
        </p:spPr>
        <p:txBody>
          <a:bodyPr anchor="b" anchorCtr="0"/>
          <a:lstStyle>
            <a:lvl1pPr>
              <a:defRPr sz="855">
                <a:solidFill>
                  <a:schemeClr val="bg1"/>
                </a:solidFill>
                <a:latin typeface="Calibri Light" panose="020F0302020204030204" pitchFamily="34" charset="0"/>
                <a:cs typeface="Calibri Light" panose="020F0302020204030204" pitchFamily="34" charset="0"/>
                <a:sym typeface="Calibri Light" panose="020F0302020204030204" pitchFamily="34" charset="0"/>
              </a:defRPr>
            </a:lvl1pPr>
          </a:lstStyle>
          <a:p>
            <a:pPr lvl="0"/>
            <a:r>
              <a:rPr lang="en-US"/>
              <a:t>Click to edit Master text styles</a:t>
            </a:r>
          </a:p>
        </p:txBody>
      </p:sp>
      <p:sp>
        <p:nvSpPr>
          <p:cNvPr id="34" name="Text Placeholder 33"/>
          <p:cNvSpPr>
            <a:spLocks noGrp="1"/>
          </p:cNvSpPr>
          <p:nvPr>
            <p:ph type="body" sz="quarter" idx="20" hasCustomPrompt="1"/>
          </p:nvPr>
        </p:nvSpPr>
        <p:spPr>
          <a:xfrm>
            <a:off x="1161207" y="9194834"/>
            <a:ext cx="2995358" cy="169336"/>
          </a:xfrm>
          <a:prstGeom prst="rect">
            <a:avLst/>
          </a:prstGeom>
        </p:spPr>
        <p:txBody>
          <a:bodyPr anchor="b" anchorCtr="0"/>
          <a:lstStyle>
            <a:lvl1pPr>
              <a:defRPr sz="1026">
                <a:solidFill>
                  <a:schemeClr val="bg1"/>
                </a:solidFill>
                <a:latin typeface="Calibri Light" panose="020F0302020204030204" pitchFamily="34" charset="0"/>
                <a:cs typeface="Calibri Light" panose="020F0302020204030204" pitchFamily="34" charset="0"/>
                <a:sym typeface="Calibri Light" panose="020F03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name</a:t>
            </a:r>
            <a:endParaRPr lang="en-GB" dirty="0"/>
          </a:p>
        </p:txBody>
      </p:sp>
      <p:sp>
        <p:nvSpPr>
          <p:cNvPr id="38" name="Text Placeholder 33"/>
          <p:cNvSpPr>
            <a:spLocks noGrp="1"/>
          </p:cNvSpPr>
          <p:nvPr>
            <p:ph type="body" sz="quarter" idx="21" hasCustomPrompt="1"/>
          </p:nvPr>
        </p:nvSpPr>
        <p:spPr>
          <a:xfrm>
            <a:off x="1161207" y="9390997"/>
            <a:ext cx="2995358" cy="169336"/>
          </a:xfrm>
          <a:prstGeom prst="rect">
            <a:avLst/>
          </a:prstGeom>
        </p:spPr>
        <p:txBody>
          <a:bodyPr/>
          <a:lstStyle>
            <a:lvl1pPr>
              <a:defRPr sz="855" baseline="0">
                <a:solidFill>
                  <a:schemeClr val="tx2"/>
                </a:solidFill>
                <a:latin typeface="Calibri Light" panose="020F0302020204030204" pitchFamily="34" charset="0"/>
                <a:cs typeface="Calibri Light" panose="020F0302020204030204" pitchFamily="34" charset="0"/>
                <a:sym typeface="Calibri Light" panose="020F03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job title</a:t>
            </a:r>
            <a:endParaRPr lang="en-GB" dirty="0"/>
          </a:p>
        </p:txBody>
      </p:sp>
      <p:sp>
        <p:nvSpPr>
          <p:cNvPr id="52" name="Text Placeholder 51"/>
          <p:cNvSpPr>
            <a:spLocks noGrp="1"/>
          </p:cNvSpPr>
          <p:nvPr>
            <p:ph type="body" sz="quarter" idx="22"/>
          </p:nvPr>
        </p:nvSpPr>
        <p:spPr>
          <a:xfrm>
            <a:off x="455264" y="7403385"/>
            <a:ext cx="3701302" cy="846681"/>
          </a:xfrm>
          <a:prstGeom prst="rect">
            <a:avLst/>
          </a:prstGeom>
        </p:spPr>
        <p:txBody>
          <a:bodyPr/>
          <a:lstStyle>
            <a:lvl1pPr>
              <a:defRPr sz="1197">
                <a:solidFill>
                  <a:schemeClr val="bg1"/>
                </a:solidFill>
                <a:latin typeface="Calibri Light" panose="020F0302020204030204" pitchFamily="34" charset="0"/>
                <a:cs typeface="Calibri Light" panose="020F0302020204030204" pitchFamily="34" charset="0"/>
                <a:sym typeface="Calibri Light" panose="020F03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cSld>
  <p:clrMapOvr>
    <a:masterClrMapping/>
  </p:clrMapOvr>
  <p:extLst>
    <p:ext uri="{DCECCB84-F9BA-43D5-87BE-67443E8EF086}">
      <p15:sldGuideLst xmlns:p15="http://schemas.microsoft.com/office/powerpoint/2012/main">
        <p15:guide id="1" orient="horz" pos="6074" userDrawn="1">
          <p15:clr>
            <a:srgbClr val="FBAE40"/>
          </p15:clr>
        </p15:guide>
        <p15:guide id="2" orient="horz" pos="26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 5">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323288F-C8A8-49CA-AE87-CBFB8145210D}"/>
              </a:ext>
            </a:extLst>
          </p:cNvPr>
          <p:cNvGraphicFramePr>
            <a:graphicFrameLocks noChangeAspect="1"/>
          </p:cNvGraphicFramePr>
          <p:nvPr userDrawn="1">
            <p:custDataLst>
              <p:tags r:id="rId2"/>
            </p:custDataLst>
            <p:extLst>
              <p:ext uri="{D42A27DB-BD31-4B8C-83A1-F6EECF244321}">
                <p14:modId xmlns:p14="http://schemas.microsoft.com/office/powerpoint/2010/main" val="31509261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7460" name="think-cell Slide" r:id="rId5" imgW="592" imgH="595" progId="TCLayout.ActiveDocument.1">
                  <p:embed/>
                </p:oleObj>
              </mc:Choice>
              <mc:Fallback>
                <p:oleObj name="think-cell Slide" r:id="rId5" imgW="592" imgH="59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8308330-020D-4CA7-91CE-71533EE24D02}"/>
              </a:ext>
            </a:extLst>
          </p:cNvPr>
          <p:cNvSpPr/>
          <p:nvPr userDrawn="1">
            <p:custDataLst>
              <p:tags r:id="rId3"/>
            </p:custDataLst>
          </p:nvPr>
        </p:nvSpPr>
        <p:spPr>
          <a:xfrm>
            <a:off x="0" y="0"/>
            <a:ext cx="158750" cy="158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l"/>
            <a:endParaRPr lang="en-US" sz="3421" b="0" i="0" baseline="0" dirty="0">
              <a:latin typeface="Calibri Light" panose="020F0302020204030204" pitchFamily="34" charset="0"/>
              <a:ea typeface="+mj-ea"/>
              <a:cs typeface="Calibri Light" panose="020F0302020204030204" pitchFamily="34" charset="0"/>
              <a:sym typeface="Calibri Light" panose="020F0302020204030204" pitchFamily="34" charset="0"/>
            </a:endParaRPr>
          </a:p>
        </p:txBody>
      </p:sp>
      <p:sp>
        <p:nvSpPr>
          <p:cNvPr id="4" name="Picture Placeholder 3"/>
          <p:cNvSpPr>
            <a:spLocks noGrp="1"/>
          </p:cNvSpPr>
          <p:nvPr>
            <p:ph type="pic" sz="quarter" idx="23"/>
          </p:nvPr>
        </p:nvSpPr>
        <p:spPr>
          <a:xfrm>
            <a:off x="0" y="0"/>
            <a:ext cx="7772400" cy="10058400"/>
          </a:xfrm>
          <a:prstGeom prst="rect">
            <a:avLst/>
          </a:prstGeom>
          <a:solidFill>
            <a:schemeClr val="bg1">
              <a:lumMod val="95000"/>
            </a:schemeClr>
          </a:solidFill>
        </p:spPr>
        <p:txBody>
          <a:bodyPr anchor="ctr"/>
          <a:lstStyle>
            <a:lvl1pPr algn="ctr">
              <a:defRPr sz="1197">
                <a:solidFill>
                  <a:schemeClr val="tx1"/>
                </a:solidFill>
                <a:latin typeface="Calibri Light" panose="020F0302020204030204" pitchFamily="34" charset="0"/>
                <a:cs typeface="Calibri Light" panose="020F0302020204030204" pitchFamily="34" charset="0"/>
                <a:sym typeface="Calibri Light" panose="020F0302020204030204" pitchFamily="34" charset="0"/>
              </a:defRPr>
            </a:lvl1pPr>
          </a:lstStyle>
          <a:p>
            <a:r>
              <a:rPr lang="en-US" dirty="0"/>
              <a:t>Drag picture to placeholder or click icon to add</a:t>
            </a:r>
            <a:endParaRPr lang="en-GB" dirty="0"/>
          </a:p>
        </p:txBody>
      </p:sp>
      <p:sp>
        <p:nvSpPr>
          <p:cNvPr id="2" name="Title 1"/>
          <p:cNvSpPr>
            <a:spLocks noGrp="1"/>
          </p:cNvSpPr>
          <p:nvPr>
            <p:ph type="title"/>
          </p:nvPr>
        </p:nvSpPr>
        <p:spPr>
          <a:xfrm>
            <a:off x="2961045" y="1862703"/>
            <a:ext cx="3701302" cy="1185355"/>
          </a:xfrm>
        </p:spPr>
        <p:txBody>
          <a:bodyPr bIns="36000" anchor="b" anchorCtr="0"/>
          <a:lstStyle>
            <a:lvl1pPr>
              <a:lnSpc>
                <a:spcPct val="95000"/>
              </a:lnSpc>
              <a:defRPr sz="3421">
                <a:solidFill>
                  <a:schemeClr val="bg1"/>
                </a:solidFill>
                <a:latin typeface="Calibri Light" panose="020F0302020204030204" pitchFamily="34" charset="0"/>
                <a:cs typeface="Calibri Light" panose="020F0302020204030204" pitchFamily="34" charset="0"/>
                <a:sym typeface="Calibri Light" panose="020F0302020204030204" pitchFamily="34" charset="0"/>
              </a:defRPr>
            </a:lvl1pPr>
          </a:lstStyle>
          <a:p>
            <a:r>
              <a:rPr lang="en-US"/>
              <a:t>Click to edit Master title style</a:t>
            </a:r>
            <a:endParaRPr lang="en-US" dirty="0"/>
          </a:p>
        </p:txBody>
      </p:sp>
      <p:sp>
        <p:nvSpPr>
          <p:cNvPr id="32" name="Text Placeholder 31"/>
          <p:cNvSpPr>
            <a:spLocks noGrp="1"/>
          </p:cNvSpPr>
          <p:nvPr>
            <p:ph type="body" sz="quarter" idx="19"/>
          </p:nvPr>
        </p:nvSpPr>
        <p:spPr>
          <a:xfrm>
            <a:off x="2961045" y="1693363"/>
            <a:ext cx="3701302" cy="169336"/>
          </a:xfrm>
          <a:prstGeom prst="rect">
            <a:avLst/>
          </a:prstGeom>
        </p:spPr>
        <p:txBody>
          <a:bodyPr tIns="36000" anchor="ctr" anchorCtr="0"/>
          <a:lstStyle>
            <a:lvl1pPr>
              <a:defRPr sz="855">
                <a:solidFill>
                  <a:schemeClr val="bg1"/>
                </a:solidFill>
                <a:latin typeface="Calibri Light" panose="020F0302020204030204" pitchFamily="34" charset="0"/>
                <a:cs typeface="Calibri Light" panose="020F0302020204030204" pitchFamily="34" charset="0"/>
                <a:sym typeface="Calibri Light" panose="020F0302020204030204" pitchFamily="34" charset="0"/>
              </a:defRPr>
            </a:lvl1pPr>
          </a:lstStyle>
          <a:p>
            <a:pPr lvl="0"/>
            <a:r>
              <a:rPr lang="en-US"/>
              <a:t>Click to edit Master text styles</a:t>
            </a:r>
          </a:p>
        </p:txBody>
      </p:sp>
      <p:sp>
        <p:nvSpPr>
          <p:cNvPr id="52" name="Text Placeholder 51"/>
          <p:cNvSpPr>
            <a:spLocks noGrp="1"/>
          </p:cNvSpPr>
          <p:nvPr>
            <p:ph type="body" sz="quarter" idx="22"/>
          </p:nvPr>
        </p:nvSpPr>
        <p:spPr>
          <a:xfrm>
            <a:off x="2961045" y="3081924"/>
            <a:ext cx="3701302" cy="609611"/>
          </a:xfrm>
          <a:prstGeom prst="rect">
            <a:avLst/>
          </a:prstGeom>
        </p:spPr>
        <p:txBody>
          <a:bodyPr/>
          <a:lstStyle>
            <a:lvl1pPr>
              <a:defRPr sz="1197">
                <a:solidFill>
                  <a:schemeClr val="bg1"/>
                </a:solidFill>
                <a:latin typeface="Calibri Light" panose="020F0302020204030204" pitchFamily="34" charset="0"/>
                <a:cs typeface="Calibri Light" panose="020F0302020204030204" pitchFamily="34" charset="0"/>
                <a:sym typeface="Calibri Light" panose="020F03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cSld>
  <p:clrMapOvr>
    <a:masterClrMapping/>
  </p:clrMapOvr>
  <p:extLst>
    <p:ext uri="{DCECCB84-F9BA-43D5-87BE-67443E8EF086}">
      <p15:sldGuideLst xmlns:p15="http://schemas.microsoft.com/office/powerpoint/2012/main">
        <p15:guide id="1" orient="horz" pos="6074" userDrawn="1">
          <p15:clr>
            <a:srgbClr val="FBAE40"/>
          </p15:clr>
        </p15:guide>
        <p15:guide id="2" orient="horz" pos="26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s + Summary 1">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4D5B831-ACDE-4D45-BA32-03817A04297B}"/>
              </a:ext>
            </a:extLst>
          </p:cNvPr>
          <p:cNvGraphicFramePr>
            <a:graphicFrameLocks noChangeAspect="1"/>
          </p:cNvGraphicFramePr>
          <p:nvPr userDrawn="1">
            <p:custDataLst>
              <p:tags r:id="rId2"/>
            </p:custDataLst>
            <p:extLst>
              <p:ext uri="{D42A27DB-BD31-4B8C-83A1-F6EECF244321}">
                <p14:modId xmlns:p14="http://schemas.microsoft.com/office/powerpoint/2010/main" val="16868210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0508" name="think-cell Slide" r:id="rId5" imgW="592" imgH="595" progId="TCLayout.ActiveDocument.1">
                  <p:embed/>
                </p:oleObj>
              </mc:Choice>
              <mc:Fallback>
                <p:oleObj name="think-cell Slide" r:id="rId5" imgW="592" imgH="59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121D0F8-B790-44DF-A5AF-678369048A4A}"/>
              </a:ext>
            </a:extLst>
          </p:cNvPr>
          <p:cNvSpPr/>
          <p:nvPr userDrawn="1">
            <p:custDataLst>
              <p:tags r:id="rId3"/>
            </p:custDataLst>
          </p:nvPr>
        </p:nvSpPr>
        <p:spPr>
          <a:xfrm>
            <a:off x="0" y="0"/>
            <a:ext cx="158750" cy="158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l"/>
            <a:endParaRPr lang="en-US" sz="1881" b="0" i="0" baseline="0" dirty="0">
              <a:latin typeface="Calibri Light" panose="020F0302020204030204" pitchFamily="34" charset="0"/>
              <a:ea typeface="+mj-ea"/>
              <a:cs typeface="Calibri Light" panose="020F0302020204030204" pitchFamily="34" charset="0"/>
              <a:sym typeface="Calibri Light" panose="020F0302020204030204" pitchFamily="34" charset="0"/>
            </a:endParaRPr>
          </a:p>
        </p:txBody>
      </p:sp>
      <p:sp>
        <p:nvSpPr>
          <p:cNvPr id="10" name="Content Placeholder 2"/>
          <p:cNvSpPr>
            <a:spLocks noGrp="1"/>
          </p:cNvSpPr>
          <p:nvPr>
            <p:ph idx="1"/>
          </p:nvPr>
        </p:nvSpPr>
        <p:spPr>
          <a:xfrm>
            <a:off x="2191172" y="1524029"/>
            <a:ext cx="5218836" cy="3894735"/>
          </a:xfrm>
          <a:prstGeom prst="rect">
            <a:avLst/>
          </a:prstGeom>
        </p:spPr>
        <p:txBody>
          <a:bodyPr/>
          <a:lstStyle>
            <a:lvl1pPr>
              <a:defRPr>
                <a:latin typeface="Calibri Light" panose="020F0302020204030204" pitchFamily="34" charset="0"/>
                <a:cs typeface="Calibri Light" panose="020F0302020204030204" pitchFamily="34" charset="0"/>
                <a:sym typeface="Calibri Light" panose="020F0302020204030204" pitchFamily="34" charset="0"/>
              </a:defRPr>
            </a:lvl1pPr>
            <a:lvl2pPr>
              <a:spcAft>
                <a:spcPts val="171"/>
              </a:spcAft>
              <a:defRPr>
                <a:latin typeface="Calibri Light" panose="020F0302020204030204" pitchFamily="34" charset="0"/>
                <a:cs typeface="Calibri Light" panose="020F0302020204030204" pitchFamily="34" charset="0"/>
                <a:sym typeface="Calibri Light" panose="020F0302020204030204" pitchFamily="34" charset="0"/>
              </a:defRPr>
            </a:lvl2pPr>
            <a:lvl3pPr>
              <a:spcAft>
                <a:spcPts val="171"/>
              </a:spcAft>
              <a:defRPr>
                <a:latin typeface="Calibri Light" panose="020F0302020204030204" pitchFamily="34" charset="0"/>
                <a:cs typeface="Calibri Light" panose="020F0302020204030204" pitchFamily="34" charset="0"/>
                <a:sym typeface="Calibri Light" panose="020F0302020204030204" pitchFamily="34" charset="0"/>
              </a:defRPr>
            </a:lvl3pPr>
            <a:lvl4pPr>
              <a:spcAft>
                <a:spcPts val="171"/>
              </a:spcAft>
              <a:defRPr>
                <a:latin typeface="Calibri Light" panose="020F0302020204030204" pitchFamily="34" charset="0"/>
                <a:cs typeface="Calibri Light" panose="020F0302020204030204" pitchFamily="34" charset="0"/>
                <a:sym typeface="Calibri Light" panose="020F0302020204030204" pitchFamily="34" charset="0"/>
              </a:defRPr>
            </a:lvl4pPr>
            <a:lvl5pPr>
              <a:spcAft>
                <a:spcPts val="171"/>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3" name="Text Placeholder 2"/>
          <p:cNvSpPr>
            <a:spLocks noGrp="1"/>
          </p:cNvSpPr>
          <p:nvPr>
            <p:ph type="body" sz="quarter" idx="21"/>
          </p:nvPr>
        </p:nvSpPr>
        <p:spPr>
          <a:xfrm>
            <a:off x="2191172" y="5994505"/>
            <a:ext cx="5218836" cy="2302973"/>
          </a:xfrm>
          <a:prstGeom prst="rect">
            <a:avLst/>
          </a:prstGeom>
        </p:spPr>
        <p:txBody>
          <a:bodyPr/>
          <a:lstStyle>
            <a:lvl1pPr>
              <a:spcAft>
                <a:spcPts val="171"/>
              </a:spcAft>
              <a:defRPr>
                <a:latin typeface="Calibri Light" panose="020F0302020204030204" pitchFamily="34" charset="0"/>
                <a:cs typeface="Calibri Light" panose="020F0302020204030204" pitchFamily="34" charset="0"/>
                <a:sym typeface="Calibri Light" panose="020F0302020204030204" pitchFamily="34" charset="0"/>
              </a:defRPr>
            </a:lvl1pPr>
            <a:lvl2pPr>
              <a:spcAft>
                <a:spcPts val="513"/>
              </a:spcAft>
              <a:defRPr sz="1026">
                <a:latin typeface="Calibri Light" panose="020F0302020204030204" pitchFamily="34" charset="0"/>
                <a:cs typeface="Calibri Light" panose="020F0302020204030204" pitchFamily="34" charset="0"/>
                <a:sym typeface="Calibri Light" panose="020F0302020204030204" pitchFamily="34" charset="0"/>
              </a:defRPr>
            </a:lvl2pPr>
            <a:lvl3pPr>
              <a:defRPr sz="1026">
                <a:latin typeface="Calibri Light" panose="020F0302020204030204" pitchFamily="34" charset="0"/>
                <a:cs typeface="Calibri Light" panose="020F0302020204030204" pitchFamily="34" charset="0"/>
                <a:sym typeface="Calibri Light" panose="020F0302020204030204" pitchFamily="34" charset="0"/>
              </a:defRPr>
            </a:lvl3pPr>
            <a:lvl4pPr>
              <a:defRPr sz="1026">
                <a:latin typeface="Calibri Light" panose="020F0302020204030204" pitchFamily="34" charset="0"/>
                <a:cs typeface="Calibri Light" panose="020F0302020204030204" pitchFamily="34" charset="0"/>
                <a:sym typeface="Calibri Light" panose="020F0302020204030204" pitchFamily="34" charset="0"/>
              </a:defRPr>
            </a:lvl4pPr>
            <a:lvl5pPr>
              <a:defRPr sz="941"/>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p:cNvSpPr>
            <a:spLocks noGrp="1"/>
          </p:cNvSpPr>
          <p:nvPr>
            <p:ph type="title"/>
          </p:nvPr>
        </p:nvSpPr>
        <p:spPr>
          <a:xfrm>
            <a:off x="2191175" y="694278"/>
            <a:ext cx="5218051" cy="609611"/>
          </a:xfrm>
        </p:spPr>
        <p:txBody>
          <a:bodyPr/>
          <a:lstStyle>
            <a:lvl1pPr>
              <a:defRPr>
                <a:latin typeface="Calibri Light" panose="020F0302020204030204" pitchFamily="34" charset="0"/>
                <a:cs typeface="Calibri Light" panose="020F0302020204030204" pitchFamily="34" charset="0"/>
                <a:sym typeface="Calibri Light" panose="020F0302020204030204" pitchFamily="34" charset="0"/>
              </a:defRPr>
            </a:lvl1pPr>
          </a:lstStyle>
          <a:p>
            <a:r>
              <a:rPr lang="en-US" dirty="0"/>
              <a:t>Click to edit Master title style</a:t>
            </a:r>
            <a:endParaRPr lang="en-GB" dirty="0"/>
          </a:p>
        </p:txBody>
      </p:sp>
      <p:sp>
        <p:nvSpPr>
          <p:cNvPr id="9" name="Slide Number Placeholder 5">
            <a:extLst>
              <a:ext uri="{FF2B5EF4-FFF2-40B4-BE49-F238E27FC236}">
                <a16:creationId xmlns:a16="http://schemas.microsoft.com/office/drawing/2014/main" id="{DA35A652-93CE-433A-B974-B19D34A1DD45}"/>
              </a:ext>
            </a:extLst>
          </p:cNvPr>
          <p:cNvSpPr txBox="1">
            <a:spLocks/>
          </p:cNvSpPr>
          <p:nvPr userDrawn="1"/>
        </p:nvSpPr>
        <p:spPr>
          <a:xfrm>
            <a:off x="360712" y="9556608"/>
            <a:ext cx="144000" cy="237071"/>
          </a:xfrm>
          <a:prstGeom prst="rect">
            <a:avLst/>
          </a:prstGeom>
        </p:spPr>
        <p:txBody>
          <a:bodyPr vert="horz" lIns="0" tIns="0" rIns="0" bIns="0" rtlCol="0" anchor="ctr">
            <a:noAutofit/>
          </a:bodyPr>
          <a:lstStyle>
            <a:defPPr>
              <a:defRPr lang="en-US"/>
            </a:defPPr>
            <a:lvl1pPr marL="0" algn="l" defTabSz="446441" rtl="0" eaLnBrk="1" latinLnBrk="0" hangingPunct="1">
              <a:defRPr sz="848" kern="1200">
                <a:solidFill>
                  <a:schemeClr val="bg2"/>
                </a:solidFill>
                <a:latin typeface="+mn-lt"/>
                <a:ea typeface="+mn-ea"/>
                <a:cs typeface="+mn-cs"/>
              </a:defRPr>
            </a:lvl1pPr>
            <a:lvl2pPr marL="446441" algn="l" defTabSz="446441" rtl="0" eaLnBrk="1" latinLnBrk="0" hangingPunct="1">
              <a:defRPr sz="1758" kern="1200">
                <a:solidFill>
                  <a:schemeClr val="tx1"/>
                </a:solidFill>
                <a:latin typeface="+mn-lt"/>
                <a:ea typeface="+mn-ea"/>
                <a:cs typeface="+mn-cs"/>
              </a:defRPr>
            </a:lvl2pPr>
            <a:lvl3pPr marL="892884" algn="l" defTabSz="446441" rtl="0" eaLnBrk="1" latinLnBrk="0" hangingPunct="1">
              <a:defRPr sz="1758" kern="1200">
                <a:solidFill>
                  <a:schemeClr val="tx1"/>
                </a:solidFill>
                <a:latin typeface="+mn-lt"/>
                <a:ea typeface="+mn-ea"/>
                <a:cs typeface="+mn-cs"/>
              </a:defRPr>
            </a:lvl3pPr>
            <a:lvl4pPr marL="1339329" algn="l" defTabSz="446441" rtl="0" eaLnBrk="1" latinLnBrk="0" hangingPunct="1">
              <a:defRPr sz="1758" kern="1200">
                <a:solidFill>
                  <a:schemeClr val="tx1"/>
                </a:solidFill>
                <a:latin typeface="+mn-lt"/>
                <a:ea typeface="+mn-ea"/>
                <a:cs typeface="+mn-cs"/>
              </a:defRPr>
            </a:lvl4pPr>
            <a:lvl5pPr marL="1785768" algn="l" defTabSz="446441" rtl="0" eaLnBrk="1" latinLnBrk="0" hangingPunct="1">
              <a:defRPr sz="1758" kern="1200">
                <a:solidFill>
                  <a:schemeClr val="tx1"/>
                </a:solidFill>
                <a:latin typeface="+mn-lt"/>
                <a:ea typeface="+mn-ea"/>
                <a:cs typeface="+mn-cs"/>
              </a:defRPr>
            </a:lvl5pPr>
            <a:lvl6pPr marL="2232209" algn="l" defTabSz="446441" rtl="0" eaLnBrk="1" latinLnBrk="0" hangingPunct="1">
              <a:defRPr sz="1758" kern="1200">
                <a:solidFill>
                  <a:schemeClr val="tx1"/>
                </a:solidFill>
                <a:latin typeface="+mn-lt"/>
                <a:ea typeface="+mn-ea"/>
                <a:cs typeface="+mn-cs"/>
              </a:defRPr>
            </a:lvl6pPr>
            <a:lvl7pPr marL="2678652" algn="l" defTabSz="446441" rtl="0" eaLnBrk="1" latinLnBrk="0" hangingPunct="1">
              <a:defRPr sz="1758" kern="1200">
                <a:solidFill>
                  <a:schemeClr val="tx1"/>
                </a:solidFill>
                <a:latin typeface="+mn-lt"/>
                <a:ea typeface="+mn-ea"/>
                <a:cs typeface="+mn-cs"/>
              </a:defRPr>
            </a:lvl7pPr>
            <a:lvl8pPr marL="3125095" algn="l" defTabSz="446441" rtl="0" eaLnBrk="1" latinLnBrk="0" hangingPunct="1">
              <a:defRPr sz="1758" kern="1200">
                <a:solidFill>
                  <a:schemeClr val="tx1"/>
                </a:solidFill>
                <a:latin typeface="+mn-lt"/>
                <a:ea typeface="+mn-ea"/>
                <a:cs typeface="+mn-cs"/>
              </a:defRPr>
            </a:lvl8pPr>
            <a:lvl9pPr marL="3571538" algn="l" defTabSz="446441" rtl="0" eaLnBrk="1" latinLnBrk="0" hangingPunct="1">
              <a:defRPr sz="1758" kern="1200">
                <a:solidFill>
                  <a:schemeClr val="tx1"/>
                </a:solidFill>
                <a:latin typeface="+mn-lt"/>
                <a:ea typeface="+mn-ea"/>
                <a:cs typeface="+mn-cs"/>
              </a:defRPr>
            </a:lvl9pPr>
          </a:lstStyle>
          <a:p>
            <a:fld id="{B22E28CD-7D23-44D0-95D8-4FC36EC6909F}" type="slidenum">
              <a:rPr lang="en-GB" smtClean="0">
                <a:latin typeface="Calibri Light" panose="020F0302020204030204" pitchFamily="34" charset="0"/>
                <a:cs typeface="Calibri Light" panose="020F0302020204030204" pitchFamily="34" charset="0"/>
                <a:sym typeface="Calibri Light" panose="020F0302020204030204" pitchFamily="34" charset="0"/>
              </a:rPr>
              <a:pPr/>
              <a:t>‹#›</a:t>
            </a:fld>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cxnSp>
        <p:nvCxnSpPr>
          <p:cNvPr id="11" name="Straight Connector 10">
            <a:extLst>
              <a:ext uri="{FF2B5EF4-FFF2-40B4-BE49-F238E27FC236}">
                <a16:creationId xmlns:a16="http://schemas.microsoft.com/office/drawing/2014/main" id="{BB2506BA-BECC-4DA9-82AE-FDC8CF73CD14}"/>
              </a:ext>
            </a:extLst>
          </p:cNvPr>
          <p:cNvCxnSpPr/>
          <p:nvPr userDrawn="1"/>
        </p:nvCxnSpPr>
        <p:spPr>
          <a:xfrm>
            <a:off x="554201" y="9590471"/>
            <a:ext cx="0" cy="169336"/>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63E06327-298B-472E-B13C-655C3D07309C}"/>
              </a:ext>
            </a:extLst>
          </p:cNvPr>
          <p:cNvSpPr txBox="1">
            <a:spLocks/>
          </p:cNvSpPr>
          <p:nvPr userDrawn="1"/>
        </p:nvSpPr>
        <p:spPr>
          <a:xfrm>
            <a:off x="603690" y="9556608"/>
            <a:ext cx="3121008" cy="237071"/>
          </a:xfrm>
          <a:prstGeom prst="rect">
            <a:avLst/>
          </a:prstGeom>
        </p:spPr>
        <p:txBody>
          <a:bodyPr lIns="0"/>
          <a:lstStyle>
            <a:defPPr>
              <a:defRPr lang="en-US"/>
            </a:defPPr>
            <a:lvl1pPr marL="0" algn="l" defTabSz="446441" rtl="0" eaLnBrk="1" latinLnBrk="0" hangingPunct="1">
              <a:defRPr sz="850" kern="1200">
                <a:solidFill>
                  <a:schemeClr val="tx1"/>
                </a:solidFill>
                <a:latin typeface="+mn-lt"/>
                <a:ea typeface="+mn-ea"/>
                <a:cs typeface="+mn-cs"/>
              </a:defRPr>
            </a:lvl1pPr>
            <a:lvl2pPr marL="446441" algn="l" defTabSz="446441" rtl="0" eaLnBrk="1" latinLnBrk="0" hangingPunct="1">
              <a:defRPr sz="1758" kern="1200">
                <a:solidFill>
                  <a:schemeClr val="tx1"/>
                </a:solidFill>
                <a:latin typeface="+mn-lt"/>
                <a:ea typeface="+mn-ea"/>
                <a:cs typeface="+mn-cs"/>
              </a:defRPr>
            </a:lvl2pPr>
            <a:lvl3pPr marL="892884" algn="l" defTabSz="446441" rtl="0" eaLnBrk="1" latinLnBrk="0" hangingPunct="1">
              <a:defRPr sz="1758" kern="1200">
                <a:solidFill>
                  <a:schemeClr val="tx1"/>
                </a:solidFill>
                <a:latin typeface="+mn-lt"/>
                <a:ea typeface="+mn-ea"/>
                <a:cs typeface="+mn-cs"/>
              </a:defRPr>
            </a:lvl3pPr>
            <a:lvl4pPr marL="1339329" algn="l" defTabSz="446441" rtl="0" eaLnBrk="1" latinLnBrk="0" hangingPunct="1">
              <a:defRPr sz="1758" kern="1200">
                <a:solidFill>
                  <a:schemeClr val="tx1"/>
                </a:solidFill>
                <a:latin typeface="+mn-lt"/>
                <a:ea typeface="+mn-ea"/>
                <a:cs typeface="+mn-cs"/>
              </a:defRPr>
            </a:lvl4pPr>
            <a:lvl5pPr marL="1785768" algn="l" defTabSz="446441" rtl="0" eaLnBrk="1" latinLnBrk="0" hangingPunct="1">
              <a:defRPr sz="1758" kern="1200">
                <a:solidFill>
                  <a:schemeClr val="tx1"/>
                </a:solidFill>
                <a:latin typeface="+mn-lt"/>
                <a:ea typeface="+mn-ea"/>
                <a:cs typeface="+mn-cs"/>
              </a:defRPr>
            </a:lvl5pPr>
            <a:lvl6pPr marL="2232209" algn="l" defTabSz="446441" rtl="0" eaLnBrk="1" latinLnBrk="0" hangingPunct="1">
              <a:defRPr sz="1758" kern="1200">
                <a:solidFill>
                  <a:schemeClr val="tx1"/>
                </a:solidFill>
                <a:latin typeface="+mn-lt"/>
                <a:ea typeface="+mn-ea"/>
                <a:cs typeface="+mn-cs"/>
              </a:defRPr>
            </a:lvl6pPr>
            <a:lvl7pPr marL="2678652" algn="l" defTabSz="446441" rtl="0" eaLnBrk="1" latinLnBrk="0" hangingPunct="1">
              <a:defRPr sz="1758" kern="1200">
                <a:solidFill>
                  <a:schemeClr val="tx1"/>
                </a:solidFill>
                <a:latin typeface="+mn-lt"/>
                <a:ea typeface="+mn-ea"/>
                <a:cs typeface="+mn-cs"/>
              </a:defRPr>
            </a:lvl7pPr>
            <a:lvl8pPr marL="3125095" algn="l" defTabSz="446441" rtl="0" eaLnBrk="1" latinLnBrk="0" hangingPunct="1">
              <a:defRPr sz="1758" kern="1200">
                <a:solidFill>
                  <a:schemeClr val="tx1"/>
                </a:solidFill>
                <a:latin typeface="+mn-lt"/>
                <a:ea typeface="+mn-ea"/>
                <a:cs typeface="+mn-cs"/>
              </a:defRPr>
            </a:lvl8pPr>
            <a:lvl9pPr marL="3571538" algn="l" defTabSz="446441" rtl="0" eaLnBrk="1" latinLnBrk="0" hangingPunct="1">
              <a:defRPr sz="1758" kern="1200">
                <a:solidFill>
                  <a:schemeClr val="tx1"/>
                </a:solidFill>
                <a:latin typeface="+mn-lt"/>
                <a:ea typeface="+mn-ea"/>
                <a:cs typeface="+mn-cs"/>
              </a:defRPr>
            </a:lvl9pPr>
          </a:lstStyle>
          <a:p>
            <a:r>
              <a:rPr lang="en-GB" sz="800" dirty="0">
                <a:latin typeface="Calibri Light" panose="020F0302020204030204" pitchFamily="34" charset="0"/>
                <a:cs typeface="Calibri Light" panose="020F0302020204030204" pitchFamily="34" charset="0"/>
                <a:sym typeface="Calibri Light" panose="020F0302020204030204" pitchFamily="34" charset="0"/>
              </a:rPr>
              <a:t>Financial Sector Deepening Moçambique, Strategic Plan 2020-25</a:t>
            </a:r>
          </a:p>
        </p:txBody>
      </p:sp>
      <p:grpSp>
        <p:nvGrpSpPr>
          <p:cNvPr id="38" name="Group 37">
            <a:extLst>
              <a:ext uri="{FF2B5EF4-FFF2-40B4-BE49-F238E27FC236}">
                <a16:creationId xmlns:a16="http://schemas.microsoft.com/office/drawing/2014/main" id="{FEB2FB7E-578E-4BAA-8F90-D5E67922B25F}"/>
              </a:ext>
            </a:extLst>
          </p:cNvPr>
          <p:cNvGrpSpPr/>
          <p:nvPr userDrawn="1"/>
        </p:nvGrpSpPr>
        <p:grpSpPr>
          <a:xfrm>
            <a:off x="6866032" y="9605297"/>
            <a:ext cx="543974" cy="138126"/>
            <a:chOff x="6489912" y="10136931"/>
            <a:chExt cx="298086" cy="75690"/>
          </a:xfrm>
        </p:grpSpPr>
        <p:sp>
          <p:nvSpPr>
            <p:cNvPr id="39" name="Freeform 172">
              <a:extLst>
                <a:ext uri="{FF2B5EF4-FFF2-40B4-BE49-F238E27FC236}">
                  <a16:creationId xmlns:a16="http://schemas.microsoft.com/office/drawing/2014/main" id="{908CEBB5-8CA4-4396-922B-FFD71956A502}"/>
                </a:ext>
              </a:extLst>
            </p:cNvPr>
            <p:cNvSpPr/>
            <p:nvPr/>
          </p:nvSpPr>
          <p:spPr>
            <a:xfrm>
              <a:off x="6489912" y="10138673"/>
              <a:ext cx="36340" cy="57321"/>
            </a:xfrm>
            <a:custGeom>
              <a:avLst/>
              <a:gdLst/>
              <a:ahLst/>
              <a:cxnLst/>
              <a:rect l="0" t="0" r="0" b="0"/>
              <a:pathLst>
                <a:path w="5829300" h="9194800">
                  <a:moveTo>
                    <a:pt x="0" y="9194800"/>
                  </a:moveTo>
                  <a:lnTo>
                    <a:pt x="2019300" y="9194800"/>
                  </a:lnTo>
                  <a:lnTo>
                    <a:pt x="2019300" y="5422900"/>
                  </a:lnTo>
                  <a:lnTo>
                    <a:pt x="5295900" y="5422900"/>
                  </a:lnTo>
                  <a:lnTo>
                    <a:pt x="5295900" y="3746500"/>
                  </a:lnTo>
                  <a:lnTo>
                    <a:pt x="2019300" y="3746500"/>
                  </a:lnTo>
                  <a:lnTo>
                    <a:pt x="2019300" y="1765300"/>
                  </a:lnTo>
                  <a:lnTo>
                    <a:pt x="5829300" y="1765300"/>
                  </a:lnTo>
                  <a:lnTo>
                    <a:pt x="5829300" y="0"/>
                  </a:lnTo>
                  <a:lnTo>
                    <a:pt x="0" y="0"/>
                  </a:lnTo>
                  <a:close/>
                </a:path>
              </a:pathLst>
            </a:custGeom>
            <a:solidFill>
              <a:srgbClr val="8FC740"/>
            </a:solidFill>
            <a:ln w="79">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40" name="Freeform 173">
              <a:extLst>
                <a:ext uri="{FF2B5EF4-FFF2-40B4-BE49-F238E27FC236}">
                  <a16:creationId xmlns:a16="http://schemas.microsoft.com/office/drawing/2014/main" id="{32959CE2-CAB8-428C-94A1-966C250572B7}"/>
                </a:ext>
              </a:extLst>
            </p:cNvPr>
            <p:cNvSpPr/>
            <p:nvPr/>
          </p:nvSpPr>
          <p:spPr>
            <a:xfrm>
              <a:off x="6532507" y="10136931"/>
              <a:ext cx="40457" cy="59063"/>
            </a:xfrm>
            <a:custGeom>
              <a:avLst/>
              <a:gdLst/>
              <a:ahLst/>
              <a:cxnLst/>
              <a:rect l="0" t="0" r="0" b="0"/>
              <a:pathLst>
                <a:path w="6489700" h="9474200">
                  <a:moveTo>
                    <a:pt x="292100" y="8826500"/>
                  </a:moveTo>
                  <a:cubicBezTo>
                    <a:pt x="1130300" y="9245600"/>
                    <a:pt x="2235200" y="9474200"/>
                    <a:pt x="3149600" y="9474200"/>
                  </a:cubicBezTo>
                  <a:cubicBezTo>
                    <a:pt x="5130800" y="9474200"/>
                    <a:pt x="6489700" y="8394700"/>
                    <a:pt x="6489700" y="6604000"/>
                  </a:cubicBezTo>
                  <a:cubicBezTo>
                    <a:pt x="6489700" y="4978400"/>
                    <a:pt x="5372100" y="4330700"/>
                    <a:pt x="3987800" y="3873500"/>
                  </a:cubicBezTo>
                  <a:cubicBezTo>
                    <a:pt x="2882900" y="3505200"/>
                    <a:pt x="2032000" y="3441700"/>
                    <a:pt x="2032000" y="2628900"/>
                  </a:cubicBezTo>
                  <a:cubicBezTo>
                    <a:pt x="2032000" y="2019300"/>
                    <a:pt x="2527300" y="1765300"/>
                    <a:pt x="3213100" y="1765300"/>
                  </a:cubicBezTo>
                  <a:cubicBezTo>
                    <a:pt x="3924300" y="1765300"/>
                    <a:pt x="5054600" y="2044700"/>
                    <a:pt x="6032500" y="2654300"/>
                  </a:cubicBezTo>
                  <a:lnTo>
                    <a:pt x="6032500" y="660400"/>
                  </a:lnTo>
                  <a:cubicBezTo>
                    <a:pt x="5232400" y="228600"/>
                    <a:pt x="4127500" y="0"/>
                    <a:pt x="3225800" y="0"/>
                  </a:cubicBezTo>
                  <a:cubicBezTo>
                    <a:pt x="1295400" y="0"/>
                    <a:pt x="0" y="1066800"/>
                    <a:pt x="0" y="2781300"/>
                  </a:cubicBezTo>
                  <a:cubicBezTo>
                    <a:pt x="0" y="4381500"/>
                    <a:pt x="1143000" y="5003800"/>
                    <a:pt x="2413000" y="5422900"/>
                  </a:cubicBezTo>
                  <a:cubicBezTo>
                    <a:pt x="3594100" y="5803900"/>
                    <a:pt x="4457700" y="5880100"/>
                    <a:pt x="4457700" y="6731000"/>
                  </a:cubicBezTo>
                  <a:cubicBezTo>
                    <a:pt x="4457700" y="7416800"/>
                    <a:pt x="3911600" y="7708900"/>
                    <a:pt x="3175000" y="7708900"/>
                  </a:cubicBezTo>
                  <a:cubicBezTo>
                    <a:pt x="2451100" y="7708900"/>
                    <a:pt x="1282700" y="7429500"/>
                    <a:pt x="292100" y="6794500"/>
                  </a:cubicBezTo>
                  <a:close/>
                </a:path>
              </a:pathLst>
            </a:custGeom>
            <a:solidFill>
              <a:srgbClr val="8FC740"/>
            </a:solidFill>
            <a:ln w="79">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41" name="Freeform 174">
              <a:extLst>
                <a:ext uri="{FF2B5EF4-FFF2-40B4-BE49-F238E27FC236}">
                  <a16:creationId xmlns:a16="http://schemas.microsoft.com/office/drawing/2014/main" id="{79D5220C-94A7-4C97-9FF8-9242D9B36DF1}"/>
                </a:ext>
              </a:extLst>
            </p:cNvPr>
            <p:cNvSpPr/>
            <p:nvPr/>
          </p:nvSpPr>
          <p:spPr>
            <a:xfrm>
              <a:off x="6580327" y="10138673"/>
              <a:ext cx="51145" cy="57321"/>
            </a:xfrm>
            <a:custGeom>
              <a:avLst/>
              <a:gdLst/>
              <a:ahLst/>
              <a:cxnLst/>
              <a:rect l="0" t="0" r="0" b="0"/>
              <a:pathLst>
                <a:path w="8204200" h="9194800">
                  <a:moveTo>
                    <a:pt x="0" y="9194800"/>
                  </a:moveTo>
                  <a:lnTo>
                    <a:pt x="2489200" y="9194800"/>
                  </a:lnTo>
                  <a:cubicBezTo>
                    <a:pt x="6426200" y="9194800"/>
                    <a:pt x="8204200" y="7404100"/>
                    <a:pt x="8204200" y="4584700"/>
                  </a:cubicBezTo>
                  <a:cubicBezTo>
                    <a:pt x="8204200" y="1638300"/>
                    <a:pt x="6235700" y="0"/>
                    <a:pt x="2578100" y="0"/>
                  </a:cubicBezTo>
                  <a:lnTo>
                    <a:pt x="0" y="0"/>
                  </a:lnTo>
                  <a:close/>
                  <a:moveTo>
                    <a:pt x="2019300" y="7429500"/>
                  </a:moveTo>
                  <a:lnTo>
                    <a:pt x="2019300" y="1765300"/>
                  </a:lnTo>
                  <a:lnTo>
                    <a:pt x="2565400" y="1765300"/>
                  </a:lnTo>
                  <a:cubicBezTo>
                    <a:pt x="3594100" y="1765300"/>
                    <a:pt x="4470400" y="1866900"/>
                    <a:pt x="5118100" y="2324100"/>
                  </a:cubicBezTo>
                  <a:cubicBezTo>
                    <a:pt x="5803900" y="2806700"/>
                    <a:pt x="6184900" y="3619500"/>
                    <a:pt x="6184900" y="4584700"/>
                  </a:cubicBezTo>
                  <a:cubicBezTo>
                    <a:pt x="6184900" y="6400800"/>
                    <a:pt x="5118100" y="7429500"/>
                    <a:pt x="2578100" y="7429500"/>
                  </a:cubicBezTo>
                  <a:close/>
                </a:path>
              </a:pathLst>
            </a:custGeom>
            <a:solidFill>
              <a:srgbClr val="8FC740"/>
            </a:solidFill>
            <a:ln w="79">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42" name="Freeform 175">
              <a:extLst>
                <a:ext uri="{FF2B5EF4-FFF2-40B4-BE49-F238E27FC236}">
                  <a16:creationId xmlns:a16="http://schemas.microsoft.com/office/drawing/2014/main" id="{3C356FE0-8498-4B84-BFAA-6ACA07BA31AA}"/>
                </a:ext>
              </a:extLst>
            </p:cNvPr>
            <p:cNvSpPr/>
            <p:nvPr/>
          </p:nvSpPr>
          <p:spPr>
            <a:xfrm>
              <a:off x="6639153" y="10137802"/>
              <a:ext cx="58113" cy="57321"/>
            </a:xfrm>
            <a:custGeom>
              <a:avLst/>
              <a:gdLst/>
              <a:ahLst/>
              <a:cxnLst/>
              <a:rect l="0" t="0" r="0" b="0"/>
              <a:pathLst>
                <a:path w="9321800" h="9194800">
                  <a:moveTo>
                    <a:pt x="4622800" y="7073900"/>
                  </a:moveTo>
                  <a:lnTo>
                    <a:pt x="5956300" y="5181600"/>
                  </a:lnTo>
                  <a:cubicBezTo>
                    <a:pt x="6413500" y="4533900"/>
                    <a:pt x="6870700" y="3860800"/>
                    <a:pt x="7302500" y="3213100"/>
                  </a:cubicBezTo>
                  <a:lnTo>
                    <a:pt x="7327900" y="3225800"/>
                  </a:lnTo>
                  <a:cubicBezTo>
                    <a:pt x="7315200" y="3886200"/>
                    <a:pt x="7302500" y="4749800"/>
                    <a:pt x="7302500" y="5511800"/>
                  </a:cubicBezTo>
                  <a:lnTo>
                    <a:pt x="7302500" y="9194800"/>
                  </a:lnTo>
                  <a:lnTo>
                    <a:pt x="9321800" y="9194800"/>
                  </a:lnTo>
                  <a:lnTo>
                    <a:pt x="9321800" y="0"/>
                  </a:lnTo>
                  <a:lnTo>
                    <a:pt x="7404100" y="0"/>
                  </a:lnTo>
                  <a:lnTo>
                    <a:pt x="4673600" y="3886200"/>
                  </a:lnTo>
                  <a:lnTo>
                    <a:pt x="1943100" y="0"/>
                  </a:lnTo>
                  <a:lnTo>
                    <a:pt x="0" y="0"/>
                  </a:lnTo>
                  <a:lnTo>
                    <a:pt x="0" y="9194800"/>
                  </a:lnTo>
                  <a:lnTo>
                    <a:pt x="1943100" y="9194800"/>
                  </a:lnTo>
                  <a:lnTo>
                    <a:pt x="1943100" y="5511800"/>
                  </a:lnTo>
                  <a:cubicBezTo>
                    <a:pt x="1943100" y="4749800"/>
                    <a:pt x="1930400" y="3886200"/>
                    <a:pt x="1917700" y="3225800"/>
                  </a:cubicBezTo>
                  <a:lnTo>
                    <a:pt x="1943100" y="3213100"/>
                  </a:lnTo>
                  <a:cubicBezTo>
                    <a:pt x="2374900" y="3860800"/>
                    <a:pt x="2832100" y="4533900"/>
                    <a:pt x="3289300" y="5181600"/>
                  </a:cubicBezTo>
                  <a:close/>
                </a:path>
              </a:pathLst>
            </a:custGeom>
            <a:solidFill>
              <a:srgbClr val="4D4D4F">
                <a:alpha val="100000"/>
              </a:srgbClr>
            </a:solidFill>
            <a:ln w="79">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43" name="Freeform 176">
              <a:extLst>
                <a:ext uri="{FF2B5EF4-FFF2-40B4-BE49-F238E27FC236}">
                  <a16:creationId xmlns:a16="http://schemas.microsoft.com/office/drawing/2014/main" id="{17A57B65-8086-485E-A5F0-C4228AB39C70}"/>
                </a:ext>
              </a:extLst>
            </p:cNvPr>
            <p:cNvSpPr/>
            <p:nvPr/>
          </p:nvSpPr>
          <p:spPr>
            <a:xfrm>
              <a:off x="6705025" y="10155300"/>
              <a:ext cx="43386" cy="40694"/>
            </a:xfrm>
            <a:custGeom>
              <a:avLst/>
              <a:gdLst/>
              <a:ahLst/>
              <a:cxnLst/>
              <a:rect l="0" t="0" r="0" b="0"/>
              <a:pathLst>
                <a:path w="6959600" h="6527800">
                  <a:moveTo>
                    <a:pt x="1930400" y="3263900"/>
                  </a:moveTo>
                  <a:cubicBezTo>
                    <a:pt x="1930400" y="2374900"/>
                    <a:pt x="2603500" y="1663700"/>
                    <a:pt x="3479800" y="1663700"/>
                  </a:cubicBezTo>
                  <a:cubicBezTo>
                    <a:pt x="4356100" y="1663700"/>
                    <a:pt x="5029200" y="2374900"/>
                    <a:pt x="5029200" y="3263900"/>
                  </a:cubicBezTo>
                  <a:cubicBezTo>
                    <a:pt x="5029200" y="4152900"/>
                    <a:pt x="4356100" y="4864100"/>
                    <a:pt x="3479800" y="4864100"/>
                  </a:cubicBezTo>
                  <a:cubicBezTo>
                    <a:pt x="2603500" y="4864100"/>
                    <a:pt x="1930400" y="4152900"/>
                    <a:pt x="1930400" y="3263900"/>
                  </a:cubicBezTo>
                  <a:close/>
                  <a:moveTo>
                    <a:pt x="0" y="3263900"/>
                  </a:moveTo>
                  <a:cubicBezTo>
                    <a:pt x="0" y="5105400"/>
                    <a:pt x="1485900" y="6527800"/>
                    <a:pt x="3479800" y="6527800"/>
                  </a:cubicBezTo>
                  <a:cubicBezTo>
                    <a:pt x="5473700" y="6527800"/>
                    <a:pt x="6959600" y="5105400"/>
                    <a:pt x="6959600" y="3263900"/>
                  </a:cubicBezTo>
                  <a:cubicBezTo>
                    <a:pt x="6959600" y="1422400"/>
                    <a:pt x="5473700" y="0"/>
                    <a:pt x="3479800" y="0"/>
                  </a:cubicBezTo>
                  <a:cubicBezTo>
                    <a:pt x="1485900" y="0"/>
                    <a:pt x="0" y="1422400"/>
                    <a:pt x="0" y="3263900"/>
                  </a:cubicBezTo>
                  <a:close/>
                </a:path>
              </a:pathLst>
            </a:custGeom>
            <a:solidFill>
              <a:srgbClr val="4D4D4F">
                <a:alpha val="100000"/>
              </a:srgbClr>
            </a:solidFill>
            <a:ln w="79">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44" name="Freeform 177">
              <a:extLst>
                <a:ext uri="{FF2B5EF4-FFF2-40B4-BE49-F238E27FC236}">
                  <a16:creationId xmlns:a16="http://schemas.microsoft.com/office/drawing/2014/main" id="{107F0471-EF74-4A9F-A9DF-3BB084BA48B9}"/>
                </a:ext>
              </a:extLst>
            </p:cNvPr>
            <p:cNvSpPr/>
            <p:nvPr/>
          </p:nvSpPr>
          <p:spPr>
            <a:xfrm>
              <a:off x="6753558" y="10155300"/>
              <a:ext cx="34440" cy="57321"/>
            </a:xfrm>
            <a:custGeom>
              <a:avLst/>
              <a:gdLst/>
              <a:ahLst/>
              <a:cxnLst/>
              <a:rect l="0" t="0" r="0" b="0"/>
              <a:pathLst>
                <a:path w="5524500" h="9194800">
                  <a:moveTo>
                    <a:pt x="2438400" y="7493000"/>
                  </a:moveTo>
                  <a:cubicBezTo>
                    <a:pt x="2819400" y="7518400"/>
                    <a:pt x="3568700" y="7607300"/>
                    <a:pt x="3568700" y="8026400"/>
                  </a:cubicBezTo>
                  <a:cubicBezTo>
                    <a:pt x="3568700" y="8255000"/>
                    <a:pt x="3327400" y="8356600"/>
                    <a:pt x="3073400" y="8356600"/>
                  </a:cubicBezTo>
                  <a:cubicBezTo>
                    <a:pt x="2819400" y="8356600"/>
                    <a:pt x="2514600" y="8255000"/>
                    <a:pt x="2247900" y="8115300"/>
                  </a:cubicBezTo>
                  <a:lnTo>
                    <a:pt x="1981200" y="8953500"/>
                  </a:lnTo>
                  <a:cubicBezTo>
                    <a:pt x="2260600" y="9080500"/>
                    <a:pt x="2654300" y="9194800"/>
                    <a:pt x="3086100" y="9194800"/>
                  </a:cubicBezTo>
                  <a:cubicBezTo>
                    <a:pt x="3949700" y="9194800"/>
                    <a:pt x="4521200" y="8724900"/>
                    <a:pt x="4521200" y="8013700"/>
                  </a:cubicBezTo>
                  <a:cubicBezTo>
                    <a:pt x="4521200" y="7404100"/>
                    <a:pt x="4102100" y="6997700"/>
                    <a:pt x="3403600" y="6858000"/>
                  </a:cubicBezTo>
                  <a:lnTo>
                    <a:pt x="3505200" y="6527800"/>
                  </a:lnTo>
                  <a:cubicBezTo>
                    <a:pt x="4203700" y="6515100"/>
                    <a:pt x="4927600" y="6375400"/>
                    <a:pt x="5524500" y="6045200"/>
                  </a:cubicBezTo>
                  <a:lnTo>
                    <a:pt x="5524500" y="4267200"/>
                  </a:lnTo>
                  <a:cubicBezTo>
                    <a:pt x="5003800" y="4660900"/>
                    <a:pt x="4305300" y="4889500"/>
                    <a:pt x="3695700" y="4889500"/>
                  </a:cubicBezTo>
                  <a:cubicBezTo>
                    <a:pt x="2654300" y="4889500"/>
                    <a:pt x="1930400" y="4216400"/>
                    <a:pt x="1930400" y="3263900"/>
                  </a:cubicBezTo>
                  <a:cubicBezTo>
                    <a:pt x="1930400" y="2324100"/>
                    <a:pt x="2641600" y="1625600"/>
                    <a:pt x="3670300" y="1625600"/>
                  </a:cubicBezTo>
                  <a:cubicBezTo>
                    <a:pt x="4267200" y="1625600"/>
                    <a:pt x="4876800" y="1854200"/>
                    <a:pt x="5435600" y="2209800"/>
                  </a:cubicBezTo>
                  <a:lnTo>
                    <a:pt x="5435600" y="419100"/>
                  </a:lnTo>
                  <a:cubicBezTo>
                    <a:pt x="4927600" y="165100"/>
                    <a:pt x="4279900" y="0"/>
                    <a:pt x="3581400" y="0"/>
                  </a:cubicBezTo>
                  <a:cubicBezTo>
                    <a:pt x="1625600" y="0"/>
                    <a:pt x="0" y="1308100"/>
                    <a:pt x="0" y="3276600"/>
                  </a:cubicBezTo>
                  <a:cubicBezTo>
                    <a:pt x="0" y="4927600"/>
                    <a:pt x="1130300" y="6184900"/>
                    <a:pt x="2768600" y="6464300"/>
                  </a:cubicBezTo>
                  <a:close/>
                </a:path>
              </a:pathLst>
            </a:custGeom>
            <a:solidFill>
              <a:srgbClr val="4D4D4F">
                <a:alpha val="100000"/>
              </a:srgbClr>
            </a:solidFill>
            <a:ln w="79">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dirty="0">
                <a:latin typeface="Calibri Light" panose="020F0302020204030204" pitchFamily="34" charset="0"/>
                <a:cs typeface="Calibri Light" panose="020F0302020204030204" pitchFamily="34" charset="0"/>
                <a:sym typeface="Calibri Light" panose="020F0302020204030204" pitchFamily="34" charset="0"/>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tents + Summary 2">
    <p:bg>
      <p:bgPr>
        <a:solidFill>
          <a:srgbClr val="04525E"/>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323EBF1-8AB8-49B8-81DD-55C0DEBC675B}"/>
              </a:ext>
            </a:extLst>
          </p:cNvPr>
          <p:cNvGraphicFramePr>
            <a:graphicFrameLocks noChangeAspect="1"/>
          </p:cNvGraphicFramePr>
          <p:nvPr userDrawn="1">
            <p:custDataLst>
              <p:tags r:id="rId2"/>
            </p:custDataLst>
            <p:extLst>
              <p:ext uri="{D42A27DB-BD31-4B8C-83A1-F6EECF244321}">
                <p14:modId xmlns:p14="http://schemas.microsoft.com/office/powerpoint/2010/main" val="10246186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2557" name="think-cell Slide" r:id="rId5" imgW="592" imgH="595" progId="TCLayout.ActiveDocument.1">
                  <p:embed/>
                </p:oleObj>
              </mc:Choice>
              <mc:Fallback>
                <p:oleObj name="think-cell Slide" r:id="rId5" imgW="592" imgH="59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EDE8D8A-9426-40AB-ACAE-03F7AE3CBC29}"/>
              </a:ext>
            </a:extLst>
          </p:cNvPr>
          <p:cNvSpPr/>
          <p:nvPr userDrawn="1">
            <p:custDataLst>
              <p:tags r:id="rId3"/>
            </p:custDataLst>
          </p:nvPr>
        </p:nvSpPr>
        <p:spPr>
          <a:xfrm>
            <a:off x="0" y="0"/>
            <a:ext cx="158750" cy="158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l"/>
            <a:endParaRPr lang="en-US" sz="1881" b="0" i="0" baseline="0" dirty="0">
              <a:latin typeface="Calibri Light" panose="020F0302020204030204" pitchFamily="34" charset="0"/>
              <a:ea typeface="+mj-ea"/>
              <a:cs typeface="Calibri Light" panose="020F0302020204030204" pitchFamily="34" charset="0"/>
              <a:sym typeface="Calibri Light" panose="020F0302020204030204" pitchFamily="34" charset="0"/>
            </a:endParaRPr>
          </a:p>
        </p:txBody>
      </p:sp>
      <p:sp>
        <p:nvSpPr>
          <p:cNvPr id="11" name="Slide Number Placeholder 5">
            <a:extLst>
              <a:ext uri="{FF2B5EF4-FFF2-40B4-BE49-F238E27FC236}">
                <a16:creationId xmlns:a16="http://schemas.microsoft.com/office/drawing/2014/main" id="{5D5E80B5-309F-4A35-B0DC-6CDB30814C08}"/>
              </a:ext>
            </a:extLst>
          </p:cNvPr>
          <p:cNvSpPr txBox="1">
            <a:spLocks/>
          </p:cNvSpPr>
          <p:nvPr userDrawn="1"/>
        </p:nvSpPr>
        <p:spPr>
          <a:xfrm>
            <a:off x="360712" y="9556608"/>
            <a:ext cx="144000" cy="237071"/>
          </a:xfrm>
          <a:prstGeom prst="rect">
            <a:avLst/>
          </a:prstGeom>
        </p:spPr>
        <p:txBody>
          <a:bodyPr vert="horz" lIns="0" tIns="0" rIns="0" bIns="0" rtlCol="0" anchor="ctr">
            <a:noAutofit/>
          </a:bodyPr>
          <a:lstStyle>
            <a:defPPr>
              <a:defRPr lang="en-US"/>
            </a:defPPr>
            <a:lvl1pPr marL="0" algn="l" defTabSz="446441" rtl="0" eaLnBrk="1" latinLnBrk="0" hangingPunct="1">
              <a:defRPr sz="848" kern="1200">
                <a:solidFill>
                  <a:schemeClr val="bg2"/>
                </a:solidFill>
                <a:latin typeface="+mn-lt"/>
                <a:ea typeface="+mn-ea"/>
                <a:cs typeface="+mn-cs"/>
              </a:defRPr>
            </a:lvl1pPr>
            <a:lvl2pPr marL="446441" algn="l" defTabSz="446441" rtl="0" eaLnBrk="1" latinLnBrk="0" hangingPunct="1">
              <a:defRPr sz="1758" kern="1200">
                <a:solidFill>
                  <a:schemeClr val="tx1"/>
                </a:solidFill>
                <a:latin typeface="+mn-lt"/>
                <a:ea typeface="+mn-ea"/>
                <a:cs typeface="+mn-cs"/>
              </a:defRPr>
            </a:lvl2pPr>
            <a:lvl3pPr marL="892884" algn="l" defTabSz="446441" rtl="0" eaLnBrk="1" latinLnBrk="0" hangingPunct="1">
              <a:defRPr sz="1758" kern="1200">
                <a:solidFill>
                  <a:schemeClr val="tx1"/>
                </a:solidFill>
                <a:latin typeface="+mn-lt"/>
                <a:ea typeface="+mn-ea"/>
                <a:cs typeface="+mn-cs"/>
              </a:defRPr>
            </a:lvl3pPr>
            <a:lvl4pPr marL="1339329" algn="l" defTabSz="446441" rtl="0" eaLnBrk="1" latinLnBrk="0" hangingPunct="1">
              <a:defRPr sz="1758" kern="1200">
                <a:solidFill>
                  <a:schemeClr val="tx1"/>
                </a:solidFill>
                <a:latin typeface="+mn-lt"/>
                <a:ea typeface="+mn-ea"/>
                <a:cs typeface="+mn-cs"/>
              </a:defRPr>
            </a:lvl4pPr>
            <a:lvl5pPr marL="1785768" algn="l" defTabSz="446441" rtl="0" eaLnBrk="1" latinLnBrk="0" hangingPunct="1">
              <a:defRPr sz="1758" kern="1200">
                <a:solidFill>
                  <a:schemeClr val="tx1"/>
                </a:solidFill>
                <a:latin typeface="+mn-lt"/>
                <a:ea typeface="+mn-ea"/>
                <a:cs typeface="+mn-cs"/>
              </a:defRPr>
            </a:lvl5pPr>
            <a:lvl6pPr marL="2232209" algn="l" defTabSz="446441" rtl="0" eaLnBrk="1" latinLnBrk="0" hangingPunct="1">
              <a:defRPr sz="1758" kern="1200">
                <a:solidFill>
                  <a:schemeClr val="tx1"/>
                </a:solidFill>
                <a:latin typeface="+mn-lt"/>
                <a:ea typeface="+mn-ea"/>
                <a:cs typeface="+mn-cs"/>
              </a:defRPr>
            </a:lvl6pPr>
            <a:lvl7pPr marL="2678652" algn="l" defTabSz="446441" rtl="0" eaLnBrk="1" latinLnBrk="0" hangingPunct="1">
              <a:defRPr sz="1758" kern="1200">
                <a:solidFill>
                  <a:schemeClr val="tx1"/>
                </a:solidFill>
                <a:latin typeface="+mn-lt"/>
                <a:ea typeface="+mn-ea"/>
                <a:cs typeface="+mn-cs"/>
              </a:defRPr>
            </a:lvl7pPr>
            <a:lvl8pPr marL="3125095" algn="l" defTabSz="446441" rtl="0" eaLnBrk="1" latinLnBrk="0" hangingPunct="1">
              <a:defRPr sz="1758" kern="1200">
                <a:solidFill>
                  <a:schemeClr val="tx1"/>
                </a:solidFill>
                <a:latin typeface="+mn-lt"/>
                <a:ea typeface="+mn-ea"/>
                <a:cs typeface="+mn-cs"/>
              </a:defRPr>
            </a:lvl8pPr>
            <a:lvl9pPr marL="3571538" algn="l" defTabSz="446441" rtl="0" eaLnBrk="1" latinLnBrk="0" hangingPunct="1">
              <a:defRPr sz="1758" kern="1200">
                <a:solidFill>
                  <a:schemeClr val="tx1"/>
                </a:solidFill>
                <a:latin typeface="+mn-lt"/>
                <a:ea typeface="+mn-ea"/>
                <a:cs typeface="+mn-cs"/>
              </a:defRPr>
            </a:lvl9pPr>
          </a:lstStyle>
          <a:p>
            <a:fld id="{B22E28CD-7D23-44D0-95D8-4FC36EC6909F}" type="slidenum">
              <a:rPr lang="en-GB" smtClean="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pPr/>
              <a:t>‹#›</a:t>
            </a:fld>
            <a:endParaRPr lang="en-GB"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endParaRPr>
          </a:p>
        </p:txBody>
      </p:sp>
      <p:cxnSp>
        <p:nvCxnSpPr>
          <p:cNvPr id="12" name="Straight Connector 11">
            <a:extLst>
              <a:ext uri="{FF2B5EF4-FFF2-40B4-BE49-F238E27FC236}">
                <a16:creationId xmlns:a16="http://schemas.microsoft.com/office/drawing/2014/main" id="{0ABEC706-8450-4199-B34E-9F78F7C8B0F0}"/>
              </a:ext>
            </a:extLst>
          </p:cNvPr>
          <p:cNvCxnSpPr/>
          <p:nvPr userDrawn="1"/>
        </p:nvCxnSpPr>
        <p:spPr>
          <a:xfrm>
            <a:off x="554201" y="9590471"/>
            <a:ext cx="0" cy="16933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22C121A2-5563-45DB-ADB7-70AE74264CBF}"/>
              </a:ext>
            </a:extLst>
          </p:cNvPr>
          <p:cNvSpPr txBox="1">
            <a:spLocks/>
          </p:cNvSpPr>
          <p:nvPr userDrawn="1"/>
        </p:nvSpPr>
        <p:spPr>
          <a:xfrm>
            <a:off x="603690" y="9556608"/>
            <a:ext cx="3121008" cy="237071"/>
          </a:xfrm>
          <a:prstGeom prst="rect">
            <a:avLst/>
          </a:prstGeom>
        </p:spPr>
        <p:txBody>
          <a:bodyPr lIns="0"/>
          <a:lstStyle>
            <a:defPPr>
              <a:defRPr lang="en-US"/>
            </a:defPPr>
            <a:lvl1pPr marL="0" algn="l" defTabSz="446441" rtl="0" eaLnBrk="1" latinLnBrk="0" hangingPunct="1">
              <a:defRPr sz="850" kern="1200">
                <a:solidFill>
                  <a:schemeClr val="tx1"/>
                </a:solidFill>
                <a:latin typeface="+mn-lt"/>
                <a:ea typeface="+mn-ea"/>
                <a:cs typeface="+mn-cs"/>
              </a:defRPr>
            </a:lvl1pPr>
            <a:lvl2pPr marL="446441" algn="l" defTabSz="446441" rtl="0" eaLnBrk="1" latinLnBrk="0" hangingPunct="1">
              <a:defRPr sz="1758" kern="1200">
                <a:solidFill>
                  <a:schemeClr val="tx1"/>
                </a:solidFill>
                <a:latin typeface="+mn-lt"/>
                <a:ea typeface="+mn-ea"/>
                <a:cs typeface="+mn-cs"/>
              </a:defRPr>
            </a:lvl2pPr>
            <a:lvl3pPr marL="892884" algn="l" defTabSz="446441" rtl="0" eaLnBrk="1" latinLnBrk="0" hangingPunct="1">
              <a:defRPr sz="1758" kern="1200">
                <a:solidFill>
                  <a:schemeClr val="tx1"/>
                </a:solidFill>
                <a:latin typeface="+mn-lt"/>
                <a:ea typeface="+mn-ea"/>
                <a:cs typeface="+mn-cs"/>
              </a:defRPr>
            </a:lvl3pPr>
            <a:lvl4pPr marL="1339329" algn="l" defTabSz="446441" rtl="0" eaLnBrk="1" latinLnBrk="0" hangingPunct="1">
              <a:defRPr sz="1758" kern="1200">
                <a:solidFill>
                  <a:schemeClr val="tx1"/>
                </a:solidFill>
                <a:latin typeface="+mn-lt"/>
                <a:ea typeface="+mn-ea"/>
                <a:cs typeface="+mn-cs"/>
              </a:defRPr>
            </a:lvl4pPr>
            <a:lvl5pPr marL="1785768" algn="l" defTabSz="446441" rtl="0" eaLnBrk="1" latinLnBrk="0" hangingPunct="1">
              <a:defRPr sz="1758" kern="1200">
                <a:solidFill>
                  <a:schemeClr val="tx1"/>
                </a:solidFill>
                <a:latin typeface="+mn-lt"/>
                <a:ea typeface="+mn-ea"/>
                <a:cs typeface="+mn-cs"/>
              </a:defRPr>
            </a:lvl5pPr>
            <a:lvl6pPr marL="2232209" algn="l" defTabSz="446441" rtl="0" eaLnBrk="1" latinLnBrk="0" hangingPunct="1">
              <a:defRPr sz="1758" kern="1200">
                <a:solidFill>
                  <a:schemeClr val="tx1"/>
                </a:solidFill>
                <a:latin typeface="+mn-lt"/>
                <a:ea typeface="+mn-ea"/>
                <a:cs typeface="+mn-cs"/>
              </a:defRPr>
            </a:lvl6pPr>
            <a:lvl7pPr marL="2678652" algn="l" defTabSz="446441" rtl="0" eaLnBrk="1" latinLnBrk="0" hangingPunct="1">
              <a:defRPr sz="1758" kern="1200">
                <a:solidFill>
                  <a:schemeClr val="tx1"/>
                </a:solidFill>
                <a:latin typeface="+mn-lt"/>
                <a:ea typeface="+mn-ea"/>
                <a:cs typeface="+mn-cs"/>
              </a:defRPr>
            </a:lvl7pPr>
            <a:lvl8pPr marL="3125095" algn="l" defTabSz="446441" rtl="0" eaLnBrk="1" latinLnBrk="0" hangingPunct="1">
              <a:defRPr sz="1758" kern="1200">
                <a:solidFill>
                  <a:schemeClr val="tx1"/>
                </a:solidFill>
                <a:latin typeface="+mn-lt"/>
                <a:ea typeface="+mn-ea"/>
                <a:cs typeface="+mn-cs"/>
              </a:defRPr>
            </a:lvl8pPr>
            <a:lvl9pPr marL="3571538" algn="l" defTabSz="446441" rtl="0" eaLnBrk="1" latinLnBrk="0" hangingPunct="1">
              <a:defRPr sz="1758" kern="1200">
                <a:solidFill>
                  <a:schemeClr val="tx1"/>
                </a:solidFill>
                <a:latin typeface="+mn-lt"/>
                <a:ea typeface="+mn-ea"/>
                <a:cs typeface="+mn-cs"/>
              </a:defRPr>
            </a:lvl9pPr>
          </a:lstStyle>
          <a:p>
            <a:r>
              <a:rPr lang="en-GB" sz="80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Financial Sector Deepening Moçambique, Strategic Plan 2020-25</a:t>
            </a:r>
          </a:p>
        </p:txBody>
      </p:sp>
      <p:grpSp>
        <p:nvGrpSpPr>
          <p:cNvPr id="14" name="Group 13">
            <a:extLst>
              <a:ext uri="{FF2B5EF4-FFF2-40B4-BE49-F238E27FC236}">
                <a16:creationId xmlns:a16="http://schemas.microsoft.com/office/drawing/2014/main" id="{36F69D9A-628A-4BA0-B197-EEC9598A756E}"/>
              </a:ext>
            </a:extLst>
          </p:cNvPr>
          <p:cNvGrpSpPr/>
          <p:nvPr userDrawn="1"/>
        </p:nvGrpSpPr>
        <p:grpSpPr>
          <a:xfrm>
            <a:off x="6866032" y="9605297"/>
            <a:ext cx="543974" cy="138126"/>
            <a:chOff x="6489912" y="10136931"/>
            <a:chExt cx="298086" cy="75690"/>
          </a:xfrm>
        </p:grpSpPr>
        <p:sp>
          <p:nvSpPr>
            <p:cNvPr id="15" name="Freeform 172">
              <a:extLst>
                <a:ext uri="{FF2B5EF4-FFF2-40B4-BE49-F238E27FC236}">
                  <a16:creationId xmlns:a16="http://schemas.microsoft.com/office/drawing/2014/main" id="{B095D9E4-A911-44FC-83AF-10E7BD67C389}"/>
                </a:ext>
              </a:extLst>
            </p:cNvPr>
            <p:cNvSpPr/>
            <p:nvPr/>
          </p:nvSpPr>
          <p:spPr>
            <a:xfrm>
              <a:off x="6489912" y="10138673"/>
              <a:ext cx="36340" cy="57321"/>
            </a:xfrm>
            <a:custGeom>
              <a:avLst/>
              <a:gdLst/>
              <a:ahLst/>
              <a:cxnLst/>
              <a:rect l="0" t="0" r="0" b="0"/>
              <a:pathLst>
                <a:path w="5829300" h="9194800">
                  <a:moveTo>
                    <a:pt x="0" y="9194800"/>
                  </a:moveTo>
                  <a:lnTo>
                    <a:pt x="2019300" y="9194800"/>
                  </a:lnTo>
                  <a:lnTo>
                    <a:pt x="2019300" y="5422900"/>
                  </a:lnTo>
                  <a:lnTo>
                    <a:pt x="5295900" y="5422900"/>
                  </a:lnTo>
                  <a:lnTo>
                    <a:pt x="5295900" y="3746500"/>
                  </a:lnTo>
                  <a:lnTo>
                    <a:pt x="2019300" y="3746500"/>
                  </a:lnTo>
                  <a:lnTo>
                    <a:pt x="2019300" y="1765300"/>
                  </a:lnTo>
                  <a:lnTo>
                    <a:pt x="5829300" y="1765300"/>
                  </a:lnTo>
                  <a:lnTo>
                    <a:pt x="5829300" y="0"/>
                  </a:lnTo>
                  <a:lnTo>
                    <a:pt x="0" y="0"/>
                  </a:lnTo>
                  <a:close/>
                </a:path>
              </a:pathLst>
            </a:custGeom>
            <a:solidFill>
              <a:srgbClr val="8FC740"/>
            </a:solidFill>
            <a:ln w="79">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6" name="Freeform 173">
              <a:extLst>
                <a:ext uri="{FF2B5EF4-FFF2-40B4-BE49-F238E27FC236}">
                  <a16:creationId xmlns:a16="http://schemas.microsoft.com/office/drawing/2014/main" id="{43EC0FFD-F03E-42CD-92FA-23B800901EE8}"/>
                </a:ext>
              </a:extLst>
            </p:cNvPr>
            <p:cNvSpPr/>
            <p:nvPr/>
          </p:nvSpPr>
          <p:spPr>
            <a:xfrm>
              <a:off x="6532507" y="10136931"/>
              <a:ext cx="40457" cy="59063"/>
            </a:xfrm>
            <a:custGeom>
              <a:avLst/>
              <a:gdLst/>
              <a:ahLst/>
              <a:cxnLst/>
              <a:rect l="0" t="0" r="0" b="0"/>
              <a:pathLst>
                <a:path w="6489700" h="9474200">
                  <a:moveTo>
                    <a:pt x="292100" y="8826500"/>
                  </a:moveTo>
                  <a:cubicBezTo>
                    <a:pt x="1130300" y="9245600"/>
                    <a:pt x="2235200" y="9474200"/>
                    <a:pt x="3149600" y="9474200"/>
                  </a:cubicBezTo>
                  <a:cubicBezTo>
                    <a:pt x="5130800" y="9474200"/>
                    <a:pt x="6489700" y="8394700"/>
                    <a:pt x="6489700" y="6604000"/>
                  </a:cubicBezTo>
                  <a:cubicBezTo>
                    <a:pt x="6489700" y="4978400"/>
                    <a:pt x="5372100" y="4330700"/>
                    <a:pt x="3987800" y="3873500"/>
                  </a:cubicBezTo>
                  <a:cubicBezTo>
                    <a:pt x="2882900" y="3505200"/>
                    <a:pt x="2032000" y="3441700"/>
                    <a:pt x="2032000" y="2628900"/>
                  </a:cubicBezTo>
                  <a:cubicBezTo>
                    <a:pt x="2032000" y="2019300"/>
                    <a:pt x="2527300" y="1765300"/>
                    <a:pt x="3213100" y="1765300"/>
                  </a:cubicBezTo>
                  <a:cubicBezTo>
                    <a:pt x="3924300" y="1765300"/>
                    <a:pt x="5054600" y="2044700"/>
                    <a:pt x="6032500" y="2654300"/>
                  </a:cubicBezTo>
                  <a:lnTo>
                    <a:pt x="6032500" y="660400"/>
                  </a:lnTo>
                  <a:cubicBezTo>
                    <a:pt x="5232400" y="228600"/>
                    <a:pt x="4127500" y="0"/>
                    <a:pt x="3225800" y="0"/>
                  </a:cubicBezTo>
                  <a:cubicBezTo>
                    <a:pt x="1295400" y="0"/>
                    <a:pt x="0" y="1066800"/>
                    <a:pt x="0" y="2781300"/>
                  </a:cubicBezTo>
                  <a:cubicBezTo>
                    <a:pt x="0" y="4381500"/>
                    <a:pt x="1143000" y="5003800"/>
                    <a:pt x="2413000" y="5422900"/>
                  </a:cubicBezTo>
                  <a:cubicBezTo>
                    <a:pt x="3594100" y="5803900"/>
                    <a:pt x="4457700" y="5880100"/>
                    <a:pt x="4457700" y="6731000"/>
                  </a:cubicBezTo>
                  <a:cubicBezTo>
                    <a:pt x="4457700" y="7416800"/>
                    <a:pt x="3911600" y="7708900"/>
                    <a:pt x="3175000" y="7708900"/>
                  </a:cubicBezTo>
                  <a:cubicBezTo>
                    <a:pt x="2451100" y="7708900"/>
                    <a:pt x="1282700" y="7429500"/>
                    <a:pt x="292100" y="6794500"/>
                  </a:cubicBezTo>
                  <a:close/>
                </a:path>
              </a:pathLst>
            </a:custGeom>
            <a:solidFill>
              <a:srgbClr val="8FC740"/>
            </a:solidFill>
            <a:ln w="79">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7" name="Freeform 174">
              <a:extLst>
                <a:ext uri="{FF2B5EF4-FFF2-40B4-BE49-F238E27FC236}">
                  <a16:creationId xmlns:a16="http://schemas.microsoft.com/office/drawing/2014/main" id="{6A81F876-4280-4F51-9A5A-CBEBF870055D}"/>
                </a:ext>
              </a:extLst>
            </p:cNvPr>
            <p:cNvSpPr/>
            <p:nvPr/>
          </p:nvSpPr>
          <p:spPr>
            <a:xfrm>
              <a:off x="6580327" y="10138673"/>
              <a:ext cx="51145" cy="57321"/>
            </a:xfrm>
            <a:custGeom>
              <a:avLst/>
              <a:gdLst/>
              <a:ahLst/>
              <a:cxnLst/>
              <a:rect l="0" t="0" r="0" b="0"/>
              <a:pathLst>
                <a:path w="8204200" h="9194800">
                  <a:moveTo>
                    <a:pt x="0" y="9194800"/>
                  </a:moveTo>
                  <a:lnTo>
                    <a:pt x="2489200" y="9194800"/>
                  </a:lnTo>
                  <a:cubicBezTo>
                    <a:pt x="6426200" y="9194800"/>
                    <a:pt x="8204200" y="7404100"/>
                    <a:pt x="8204200" y="4584700"/>
                  </a:cubicBezTo>
                  <a:cubicBezTo>
                    <a:pt x="8204200" y="1638300"/>
                    <a:pt x="6235700" y="0"/>
                    <a:pt x="2578100" y="0"/>
                  </a:cubicBezTo>
                  <a:lnTo>
                    <a:pt x="0" y="0"/>
                  </a:lnTo>
                  <a:close/>
                  <a:moveTo>
                    <a:pt x="2019300" y="7429500"/>
                  </a:moveTo>
                  <a:lnTo>
                    <a:pt x="2019300" y="1765300"/>
                  </a:lnTo>
                  <a:lnTo>
                    <a:pt x="2565400" y="1765300"/>
                  </a:lnTo>
                  <a:cubicBezTo>
                    <a:pt x="3594100" y="1765300"/>
                    <a:pt x="4470400" y="1866900"/>
                    <a:pt x="5118100" y="2324100"/>
                  </a:cubicBezTo>
                  <a:cubicBezTo>
                    <a:pt x="5803900" y="2806700"/>
                    <a:pt x="6184900" y="3619500"/>
                    <a:pt x="6184900" y="4584700"/>
                  </a:cubicBezTo>
                  <a:cubicBezTo>
                    <a:pt x="6184900" y="6400800"/>
                    <a:pt x="5118100" y="7429500"/>
                    <a:pt x="2578100" y="7429500"/>
                  </a:cubicBezTo>
                  <a:close/>
                </a:path>
              </a:pathLst>
            </a:custGeom>
            <a:solidFill>
              <a:srgbClr val="8FC740"/>
            </a:solidFill>
            <a:ln w="79">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8" name="Freeform 175">
              <a:extLst>
                <a:ext uri="{FF2B5EF4-FFF2-40B4-BE49-F238E27FC236}">
                  <a16:creationId xmlns:a16="http://schemas.microsoft.com/office/drawing/2014/main" id="{C9FC8E14-1A10-4167-B29A-97A84748D4BC}"/>
                </a:ext>
              </a:extLst>
            </p:cNvPr>
            <p:cNvSpPr/>
            <p:nvPr/>
          </p:nvSpPr>
          <p:spPr>
            <a:xfrm>
              <a:off x="6639153" y="10137802"/>
              <a:ext cx="58113" cy="57321"/>
            </a:xfrm>
            <a:custGeom>
              <a:avLst/>
              <a:gdLst/>
              <a:ahLst/>
              <a:cxnLst/>
              <a:rect l="0" t="0" r="0" b="0"/>
              <a:pathLst>
                <a:path w="9321800" h="9194800">
                  <a:moveTo>
                    <a:pt x="4622800" y="7073900"/>
                  </a:moveTo>
                  <a:lnTo>
                    <a:pt x="5956300" y="5181600"/>
                  </a:lnTo>
                  <a:cubicBezTo>
                    <a:pt x="6413500" y="4533900"/>
                    <a:pt x="6870700" y="3860800"/>
                    <a:pt x="7302500" y="3213100"/>
                  </a:cubicBezTo>
                  <a:lnTo>
                    <a:pt x="7327900" y="3225800"/>
                  </a:lnTo>
                  <a:cubicBezTo>
                    <a:pt x="7315200" y="3886200"/>
                    <a:pt x="7302500" y="4749800"/>
                    <a:pt x="7302500" y="5511800"/>
                  </a:cubicBezTo>
                  <a:lnTo>
                    <a:pt x="7302500" y="9194800"/>
                  </a:lnTo>
                  <a:lnTo>
                    <a:pt x="9321800" y="9194800"/>
                  </a:lnTo>
                  <a:lnTo>
                    <a:pt x="9321800" y="0"/>
                  </a:lnTo>
                  <a:lnTo>
                    <a:pt x="7404100" y="0"/>
                  </a:lnTo>
                  <a:lnTo>
                    <a:pt x="4673600" y="3886200"/>
                  </a:lnTo>
                  <a:lnTo>
                    <a:pt x="1943100" y="0"/>
                  </a:lnTo>
                  <a:lnTo>
                    <a:pt x="0" y="0"/>
                  </a:lnTo>
                  <a:lnTo>
                    <a:pt x="0" y="9194800"/>
                  </a:lnTo>
                  <a:lnTo>
                    <a:pt x="1943100" y="9194800"/>
                  </a:lnTo>
                  <a:lnTo>
                    <a:pt x="1943100" y="5511800"/>
                  </a:lnTo>
                  <a:cubicBezTo>
                    <a:pt x="1943100" y="4749800"/>
                    <a:pt x="1930400" y="3886200"/>
                    <a:pt x="1917700" y="3225800"/>
                  </a:cubicBezTo>
                  <a:lnTo>
                    <a:pt x="1943100" y="3213100"/>
                  </a:lnTo>
                  <a:cubicBezTo>
                    <a:pt x="2374900" y="3860800"/>
                    <a:pt x="2832100" y="4533900"/>
                    <a:pt x="3289300" y="5181600"/>
                  </a:cubicBezTo>
                  <a:close/>
                </a:path>
              </a:pathLst>
            </a:custGeom>
            <a:solidFill>
              <a:schemeClr val="bg1"/>
            </a:solidFill>
            <a:ln w="79">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9" name="Freeform 176">
              <a:extLst>
                <a:ext uri="{FF2B5EF4-FFF2-40B4-BE49-F238E27FC236}">
                  <a16:creationId xmlns:a16="http://schemas.microsoft.com/office/drawing/2014/main" id="{1D069BB5-54F3-4662-9B93-1CB4B0C6BC42}"/>
                </a:ext>
              </a:extLst>
            </p:cNvPr>
            <p:cNvSpPr/>
            <p:nvPr/>
          </p:nvSpPr>
          <p:spPr>
            <a:xfrm>
              <a:off x="6705025" y="10155300"/>
              <a:ext cx="43386" cy="40694"/>
            </a:xfrm>
            <a:custGeom>
              <a:avLst/>
              <a:gdLst/>
              <a:ahLst/>
              <a:cxnLst/>
              <a:rect l="0" t="0" r="0" b="0"/>
              <a:pathLst>
                <a:path w="6959600" h="6527800">
                  <a:moveTo>
                    <a:pt x="1930400" y="3263900"/>
                  </a:moveTo>
                  <a:cubicBezTo>
                    <a:pt x="1930400" y="2374900"/>
                    <a:pt x="2603500" y="1663700"/>
                    <a:pt x="3479800" y="1663700"/>
                  </a:cubicBezTo>
                  <a:cubicBezTo>
                    <a:pt x="4356100" y="1663700"/>
                    <a:pt x="5029200" y="2374900"/>
                    <a:pt x="5029200" y="3263900"/>
                  </a:cubicBezTo>
                  <a:cubicBezTo>
                    <a:pt x="5029200" y="4152900"/>
                    <a:pt x="4356100" y="4864100"/>
                    <a:pt x="3479800" y="4864100"/>
                  </a:cubicBezTo>
                  <a:cubicBezTo>
                    <a:pt x="2603500" y="4864100"/>
                    <a:pt x="1930400" y="4152900"/>
                    <a:pt x="1930400" y="3263900"/>
                  </a:cubicBezTo>
                  <a:close/>
                  <a:moveTo>
                    <a:pt x="0" y="3263900"/>
                  </a:moveTo>
                  <a:cubicBezTo>
                    <a:pt x="0" y="5105400"/>
                    <a:pt x="1485900" y="6527800"/>
                    <a:pt x="3479800" y="6527800"/>
                  </a:cubicBezTo>
                  <a:cubicBezTo>
                    <a:pt x="5473700" y="6527800"/>
                    <a:pt x="6959600" y="5105400"/>
                    <a:pt x="6959600" y="3263900"/>
                  </a:cubicBezTo>
                  <a:cubicBezTo>
                    <a:pt x="6959600" y="1422400"/>
                    <a:pt x="5473700" y="0"/>
                    <a:pt x="3479800" y="0"/>
                  </a:cubicBezTo>
                  <a:cubicBezTo>
                    <a:pt x="1485900" y="0"/>
                    <a:pt x="0" y="1422400"/>
                    <a:pt x="0" y="3263900"/>
                  </a:cubicBezTo>
                  <a:close/>
                </a:path>
              </a:pathLst>
            </a:custGeom>
            <a:solidFill>
              <a:schemeClr val="bg1"/>
            </a:solidFill>
            <a:ln w="79">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0" name="Freeform 177">
              <a:extLst>
                <a:ext uri="{FF2B5EF4-FFF2-40B4-BE49-F238E27FC236}">
                  <a16:creationId xmlns:a16="http://schemas.microsoft.com/office/drawing/2014/main" id="{BBB479D1-FF62-428B-BF53-C0574FCDBF13}"/>
                </a:ext>
              </a:extLst>
            </p:cNvPr>
            <p:cNvSpPr/>
            <p:nvPr/>
          </p:nvSpPr>
          <p:spPr>
            <a:xfrm>
              <a:off x="6753558" y="10155300"/>
              <a:ext cx="34440" cy="57321"/>
            </a:xfrm>
            <a:custGeom>
              <a:avLst/>
              <a:gdLst/>
              <a:ahLst/>
              <a:cxnLst/>
              <a:rect l="0" t="0" r="0" b="0"/>
              <a:pathLst>
                <a:path w="5524500" h="9194800">
                  <a:moveTo>
                    <a:pt x="2438400" y="7493000"/>
                  </a:moveTo>
                  <a:cubicBezTo>
                    <a:pt x="2819400" y="7518400"/>
                    <a:pt x="3568700" y="7607300"/>
                    <a:pt x="3568700" y="8026400"/>
                  </a:cubicBezTo>
                  <a:cubicBezTo>
                    <a:pt x="3568700" y="8255000"/>
                    <a:pt x="3327400" y="8356600"/>
                    <a:pt x="3073400" y="8356600"/>
                  </a:cubicBezTo>
                  <a:cubicBezTo>
                    <a:pt x="2819400" y="8356600"/>
                    <a:pt x="2514600" y="8255000"/>
                    <a:pt x="2247900" y="8115300"/>
                  </a:cubicBezTo>
                  <a:lnTo>
                    <a:pt x="1981200" y="8953500"/>
                  </a:lnTo>
                  <a:cubicBezTo>
                    <a:pt x="2260600" y="9080500"/>
                    <a:pt x="2654300" y="9194800"/>
                    <a:pt x="3086100" y="9194800"/>
                  </a:cubicBezTo>
                  <a:cubicBezTo>
                    <a:pt x="3949700" y="9194800"/>
                    <a:pt x="4521200" y="8724900"/>
                    <a:pt x="4521200" y="8013700"/>
                  </a:cubicBezTo>
                  <a:cubicBezTo>
                    <a:pt x="4521200" y="7404100"/>
                    <a:pt x="4102100" y="6997700"/>
                    <a:pt x="3403600" y="6858000"/>
                  </a:cubicBezTo>
                  <a:lnTo>
                    <a:pt x="3505200" y="6527800"/>
                  </a:lnTo>
                  <a:cubicBezTo>
                    <a:pt x="4203700" y="6515100"/>
                    <a:pt x="4927600" y="6375400"/>
                    <a:pt x="5524500" y="6045200"/>
                  </a:cubicBezTo>
                  <a:lnTo>
                    <a:pt x="5524500" y="4267200"/>
                  </a:lnTo>
                  <a:cubicBezTo>
                    <a:pt x="5003800" y="4660900"/>
                    <a:pt x="4305300" y="4889500"/>
                    <a:pt x="3695700" y="4889500"/>
                  </a:cubicBezTo>
                  <a:cubicBezTo>
                    <a:pt x="2654300" y="4889500"/>
                    <a:pt x="1930400" y="4216400"/>
                    <a:pt x="1930400" y="3263900"/>
                  </a:cubicBezTo>
                  <a:cubicBezTo>
                    <a:pt x="1930400" y="2324100"/>
                    <a:pt x="2641600" y="1625600"/>
                    <a:pt x="3670300" y="1625600"/>
                  </a:cubicBezTo>
                  <a:cubicBezTo>
                    <a:pt x="4267200" y="1625600"/>
                    <a:pt x="4876800" y="1854200"/>
                    <a:pt x="5435600" y="2209800"/>
                  </a:cubicBezTo>
                  <a:lnTo>
                    <a:pt x="5435600" y="419100"/>
                  </a:lnTo>
                  <a:cubicBezTo>
                    <a:pt x="4927600" y="165100"/>
                    <a:pt x="4279900" y="0"/>
                    <a:pt x="3581400" y="0"/>
                  </a:cubicBezTo>
                  <a:cubicBezTo>
                    <a:pt x="1625600" y="0"/>
                    <a:pt x="0" y="1308100"/>
                    <a:pt x="0" y="3276600"/>
                  </a:cubicBezTo>
                  <a:cubicBezTo>
                    <a:pt x="0" y="4927600"/>
                    <a:pt x="1130300" y="6184900"/>
                    <a:pt x="2768600" y="6464300"/>
                  </a:cubicBezTo>
                  <a:close/>
                </a:path>
              </a:pathLst>
            </a:custGeom>
            <a:solidFill>
              <a:schemeClr val="bg1"/>
            </a:solidFill>
            <a:ln w="79">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dirty="0">
                <a:latin typeface="Calibri Light" panose="020F0302020204030204" pitchFamily="34" charset="0"/>
                <a:cs typeface="Calibri Light" panose="020F0302020204030204" pitchFamily="34" charset="0"/>
                <a:sym typeface="Calibri Light" panose="020F0302020204030204" pitchFamily="34" charset="0"/>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vmlDrawing" Target="../drawings/vmlDrawing1.v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38"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056BD902-B72F-4D82-A803-719D79487222}"/>
              </a:ext>
            </a:extLst>
          </p:cNvPr>
          <p:cNvGraphicFramePr>
            <a:graphicFrameLocks noChangeAspect="1"/>
          </p:cNvGraphicFramePr>
          <p:nvPr userDrawn="1">
            <p:custDataLst>
              <p:tags r:id="rId35"/>
            </p:custDataLst>
            <p:extLst>
              <p:ext uri="{D42A27DB-BD31-4B8C-83A1-F6EECF244321}">
                <p14:modId xmlns:p14="http://schemas.microsoft.com/office/powerpoint/2010/main" val="30837211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2079" name="think-cell Slide" r:id="rId37" imgW="592" imgH="595" progId="TCLayout.ActiveDocument.1">
                  <p:embed/>
                </p:oleObj>
              </mc:Choice>
              <mc:Fallback>
                <p:oleObj name="think-cell Slide" r:id="rId37" imgW="592" imgH="595" progId="TCLayout.ActiveDocument.1">
                  <p:embed/>
                  <p:pic>
                    <p:nvPicPr>
                      <p:cNvPr id="0" name=""/>
                      <p:cNvPicPr/>
                      <p:nvPr/>
                    </p:nvPicPr>
                    <p:blipFill>
                      <a:blip r:embed="rId38"/>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EB82582-18E1-4C0E-BD96-613D4EDB77BA}"/>
              </a:ext>
            </a:extLst>
          </p:cNvPr>
          <p:cNvSpPr/>
          <p:nvPr userDrawn="1">
            <p:custDataLst>
              <p:tags r:id="rId36"/>
            </p:custDataLst>
          </p:nvPr>
        </p:nvSpPr>
        <p:spPr>
          <a:xfrm>
            <a:off x="0" y="0"/>
            <a:ext cx="158750" cy="158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l"/>
            <a:endParaRPr lang="en-US" sz="1881" b="0" i="0" baseline="0" dirty="0">
              <a:latin typeface="Calibri Light" panose="020F0302020204030204" pitchFamily="34" charset="0"/>
              <a:ea typeface="+mj-ea"/>
              <a:cs typeface="Calibri Light" panose="020F0302020204030204" pitchFamily="34" charset="0"/>
              <a:sym typeface="Calibri Light" panose="020F0302020204030204" pitchFamily="34" charset="0"/>
            </a:endParaRPr>
          </a:p>
        </p:txBody>
      </p:sp>
      <p:sp>
        <p:nvSpPr>
          <p:cNvPr id="2" name="Title Placeholder 1"/>
          <p:cNvSpPr>
            <a:spLocks noGrp="1"/>
          </p:cNvSpPr>
          <p:nvPr>
            <p:ph type="title"/>
          </p:nvPr>
        </p:nvSpPr>
        <p:spPr>
          <a:xfrm>
            <a:off x="360711" y="508011"/>
            <a:ext cx="7050980" cy="677345"/>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360709" y="1454621"/>
            <a:ext cx="7049297" cy="7859242"/>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522497992"/>
      </p:ext>
    </p:extLst>
  </p:cSld>
  <p:clrMap bg1="lt1" tx1="dk1" bg2="lt2" tx2="dk2" accent1="accent1" accent2="accent2" accent3="accent3" accent4="accent4" accent5="accent5" accent6="accent6" hlink="hlink" folHlink="folHlink"/>
  <p:sldLayoutIdLst>
    <p:sldLayoutId id="2147483810" r:id="rId1"/>
    <p:sldLayoutId id="2147483736" r:id="rId2"/>
    <p:sldLayoutId id="2147483740" r:id="rId3"/>
    <p:sldLayoutId id="2147483730" r:id="rId4"/>
    <p:sldLayoutId id="2147483731" r:id="rId5"/>
    <p:sldLayoutId id="2147483732" r:id="rId6"/>
    <p:sldLayoutId id="2147483734" r:id="rId7"/>
    <p:sldLayoutId id="2147483767" r:id="rId8"/>
    <p:sldLayoutId id="2147483788" r:id="rId9"/>
    <p:sldLayoutId id="2147483737" r:id="rId10"/>
    <p:sldLayoutId id="2147483758" r:id="rId11"/>
    <p:sldLayoutId id="2147483787" r:id="rId12"/>
    <p:sldLayoutId id="2147483786" r:id="rId13"/>
    <p:sldLayoutId id="2147483790" r:id="rId14"/>
    <p:sldLayoutId id="2147483807" r:id="rId15"/>
    <p:sldLayoutId id="2147483752" r:id="rId16"/>
    <p:sldLayoutId id="2147483805" r:id="rId17"/>
    <p:sldLayoutId id="2147483776" r:id="rId18"/>
    <p:sldLayoutId id="2147483777" r:id="rId19"/>
    <p:sldLayoutId id="2147483753" r:id="rId20"/>
    <p:sldLayoutId id="2147483798" r:id="rId21"/>
    <p:sldLayoutId id="2147483802" r:id="rId22"/>
    <p:sldLayoutId id="2147483778" r:id="rId23"/>
    <p:sldLayoutId id="2147483779" r:id="rId24"/>
    <p:sldLayoutId id="2147483780" r:id="rId25"/>
    <p:sldLayoutId id="2147483782" r:id="rId26"/>
    <p:sldLayoutId id="2147483783" r:id="rId27"/>
    <p:sldLayoutId id="2147483797" r:id="rId28"/>
    <p:sldLayoutId id="2147483806" r:id="rId29"/>
    <p:sldLayoutId id="2147483770" r:id="rId30"/>
    <p:sldLayoutId id="2147483750" r:id="rId31"/>
    <p:sldLayoutId id="2147483811" r:id="rId32"/>
  </p:sldLayoutIdLst>
  <p:hf hdr="0" dt="0"/>
  <p:txStyles>
    <p:titleStyle>
      <a:lvl1pPr algn="l" defTabSz="646482" rtl="0" eaLnBrk="1" latinLnBrk="0" hangingPunct="1">
        <a:lnSpc>
          <a:spcPct val="100000"/>
        </a:lnSpc>
        <a:spcBef>
          <a:spcPct val="0"/>
        </a:spcBef>
        <a:buNone/>
        <a:defRPr sz="1881" kern="1200">
          <a:solidFill>
            <a:schemeClr val="bg2"/>
          </a:solidFill>
          <a:latin typeface="Calibri Light" panose="020F0302020204030204" pitchFamily="34" charset="0"/>
          <a:ea typeface="+mj-ea"/>
          <a:cs typeface="Calibri Light" panose="020F0302020204030204" pitchFamily="34" charset="0"/>
          <a:sym typeface="Calibri Light" panose="020F0302020204030204" pitchFamily="34" charset="0"/>
        </a:defRPr>
      </a:lvl1pPr>
    </p:titleStyle>
    <p:body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p:bodyStyle>
    <p:otherStyle>
      <a:defPPr>
        <a:defRPr lang="en-US"/>
      </a:defPPr>
      <a:lvl1pPr marL="0" algn="l" defTabSz="646482" rtl="0" eaLnBrk="1" latinLnBrk="0" hangingPunct="1">
        <a:defRPr sz="1273" kern="1200">
          <a:solidFill>
            <a:schemeClr val="tx1"/>
          </a:solidFill>
          <a:latin typeface="+mn-lt"/>
          <a:ea typeface="+mn-ea"/>
          <a:cs typeface="+mn-cs"/>
        </a:defRPr>
      </a:lvl1pPr>
      <a:lvl2pPr marL="323241" algn="l" defTabSz="646482" rtl="0" eaLnBrk="1" latinLnBrk="0" hangingPunct="1">
        <a:defRPr sz="1273" kern="1200">
          <a:solidFill>
            <a:schemeClr val="tx1"/>
          </a:solidFill>
          <a:latin typeface="+mn-lt"/>
          <a:ea typeface="+mn-ea"/>
          <a:cs typeface="+mn-cs"/>
        </a:defRPr>
      </a:lvl2pPr>
      <a:lvl3pPr marL="646482" algn="l" defTabSz="646482" rtl="0" eaLnBrk="1" latinLnBrk="0" hangingPunct="1">
        <a:defRPr sz="1273" kern="1200">
          <a:solidFill>
            <a:schemeClr val="tx1"/>
          </a:solidFill>
          <a:latin typeface="+mn-lt"/>
          <a:ea typeface="+mn-ea"/>
          <a:cs typeface="+mn-cs"/>
        </a:defRPr>
      </a:lvl3pPr>
      <a:lvl4pPr marL="969722" algn="l" defTabSz="646482" rtl="0" eaLnBrk="1" latinLnBrk="0" hangingPunct="1">
        <a:defRPr sz="1273" kern="1200">
          <a:solidFill>
            <a:schemeClr val="tx1"/>
          </a:solidFill>
          <a:latin typeface="+mn-lt"/>
          <a:ea typeface="+mn-ea"/>
          <a:cs typeface="+mn-cs"/>
        </a:defRPr>
      </a:lvl4pPr>
      <a:lvl5pPr marL="1292963" algn="l" defTabSz="646482" rtl="0" eaLnBrk="1" latinLnBrk="0" hangingPunct="1">
        <a:defRPr sz="1273" kern="1200">
          <a:solidFill>
            <a:schemeClr val="tx1"/>
          </a:solidFill>
          <a:latin typeface="+mn-lt"/>
          <a:ea typeface="+mn-ea"/>
          <a:cs typeface="+mn-cs"/>
        </a:defRPr>
      </a:lvl5pPr>
      <a:lvl6pPr marL="1616204" algn="l" defTabSz="646482" rtl="0" eaLnBrk="1" latinLnBrk="0" hangingPunct="1">
        <a:defRPr sz="1273" kern="1200">
          <a:solidFill>
            <a:schemeClr val="tx1"/>
          </a:solidFill>
          <a:latin typeface="+mn-lt"/>
          <a:ea typeface="+mn-ea"/>
          <a:cs typeface="+mn-cs"/>
        </a:defRPr>
      </a:lvl6pPr>
      <a:lvl7pPr marL="1939445" algn="l" defTabSz="646482" rtl="0" eaLnBrk="1" latinLnBrk="0" hangingPunct="1">
        <a:defRPr sz="1273" kern="1200">
          <a:solidFill>
            <a:schemeClr val="tx1"/>
          </a:solidFill>
          <a:latin typeface="+mn-lt"/>
          <a:ea typeface="+mn-ea"/>
          <a:cs typeface="+mn-cs"/>
        </a:defRPr>
      </a:lvl7pPr>
      <a:lvl8pPr marL="2262685" algn="l" defTabSz="646482" rtl="0" eaLnBrk="1" latinLnBrk="0" hangingPunct="1">
        <a:defRPr sz="1273" kern="1200">
          <a:solidFill>
            <a:schemeClr val="tx1"/>
          </a:solidFill>
          <a:latin typeface="+mn-lt"/>
          <a:ea typeface="+mn-ea"/>
          <a:cs typeface="+mn-cs"/>
        </a:defRPr>
      </a:lvl8pPr>
      <a:lvl9pPr marL="2585927" algn="l" defTabSz="646482" rtl="0" eaLnBrk="1" latinLnBrk="0" hangingPunct="1">
        <a:defRPr sz="127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68" userDrawn="1">
          <p15:clr>
            <a:srgbClr val="F26B43"/>
          </p15:clr>
        </p15:guide>
        <p15:guide id="2" pos="2448" userDrawn="1">
          <p15:clr>
            <a:srgbClr val="F26B43"/>
          </p15:clr>
        </p15:guide>
        <p15:guide id="3" pos="226" userDrawn="1">
          <p15:clr>
            <a:srgbClr val="5ACBF0"/>
          </p15:clr>
        </p15:guide>
        <p15:guide id="4" pos="286" userDrawn="1">
          <p15:clr>
            <a:srgbClr val="5ACBF0"/>
          </p15:clr>
        </p15:guide>
        <p15:guide id="5" pos="772" userDrawn="1">
          <p15:clr>
            <a:srgbClr val="5ACBF0"/>
          </p15:clr>
        </p15:guide>
        <p15:guide id="6" pos="839" userDrawn="1">
          <p15:clr>
            <a:srgbClr val="5ACBF0"/>
          </p15:clr>
        </p15:guide>
        <p15:guide id="7" pos="1323" userDrawn="1">
          <p15:clr>
            <a:srgbClr val="5ACBF0"/>
          </p15:clr>
        </p15:guide>
        <p15:guide id="8" pos="1382" userDrawn="1">
          <p15:clr>
            <a:srgbClr val="5ACBF0"/>
          </p15:clr>
        </p15:guide>
        <p15:guide id="9" pos="1867" userDrawn="1">
          <p15:clr>
            <a:srgbClr val="5ACBF0"/>
          </p15:clr>
        </p15:guide>
        <p15:guide id="10" pos="1928" userDrawn="1">
          <p15:clr>
            <a:srgbClr val="5ACBF0"/>
          </p15:clr>
        </p15:guide>
        <p15:guide id="11" pos="2415" userDrawn="1">
          <p15:clr>
            <a:srgbClr val="5ACBF0"/>
          </p15:clr>
        </p15:guide>
        <p15:guide id="12" pos="2477" userDrawn="1">
          <p15:clr>
            <a:srgbClr val="5ACBF0"/>
          </p15:clr>
        </p15:guide>
        <p15:guide id="13" pos="2961" userDrawn="1">
          <p15:clr>
            <a:srgbClr val="5ACBF0"/>
          </p15:clr>
        </p15:guide>
        <p15:guide id="14" pos="3020" userDrawn="1">
          <p15:clr>
            <a:srgbClr val="5ACBF0"/>
          </p15:clr>
        </p15:guide>
        <p15:guide id="15" pos="3508" userDrawn="1">
          <p15:clr>
            <a:srgbClr val="5ACBF0"/>
          </p15:clr>
        </p15:guide>
        <p15:guide id="16" pos="3569" userDrawn="1">
          <p15:clr>
            <a:srgbClr val="5ACBF0"/>
          </p15:clr>
        </p15:guide>
        <p15:guide id="17" pos="4057" userDrawn="1">
          <p15:clr>
            <a:srgbClr val="5ACBF0"/>
          </p15:clr>
        </p15:guide>
        <p15:guide id="18" pos="4115" userDrawn="1">
          <p15:clr>
            <a:srgbClr val="5ACBF0"/>
          </p15:clr>
        </p15:guide>
        <p15:guide id="19" pos="4667" userDrawn="1">
          <p15:clr>
            <a:srgbClr val="5ACBF0"/>
          </p15:clr>
        </p15:guide>
        <p15:guide id="20" pos="4607" userDrawn="1">
          <p15:clr>
            <a:srgbClr val="5ACBF0"/>
          </p15:clr>
        </p15:guide>
        <p15:guide id="21" orient="horz" pos="5867" userDrawn="1">
          <p15:clr>
            <a:srgbClr val="F26B43"/>
          </p15:clr>
        </p15:guide>
        <p15:guide id="22" orient="horz" pos="6116" userDrawn="1">
          <p15:clr>
            <a:srgbClr val="F26B43"/>
          </p15:clr>
        </p15:guide>
        <p15:guide id="23" orient="horz" pos="916" userDrawn="1">
          <p15:clr>
            <a:srgbClr val="F26B43"/>
          </p15:clr>
        </p15:guide>
        <p15:guide id="24" orient="horz" pos="349" userDrawn="1">
          <p15:clr>
            <a:srgbClr val="F26B43"/>
          </p15:clr>
        </p15:guide>
        <p15:guide id="25" orient="horz" pos="477" userDrawn="1">
          <p15:clr>
            <a:srgbClr val="F26B43"/>
          </p15:clr>
        </p15:guide>
        <p15:guide id="27" orient="horz" pos="3430" userDrawn="1">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image" Target="../media/image1.emf"/><Relationship Id="rId2" Type="http://schemas.openxmlformats.org/officeDocument/2006/relationships/tags" Target="../tags/tag51.xml"/><Relationship Id="rId1" Type="http://schemas.openxmlformats.org/officeDocument/2006/relationships/vmlDrawing" Target="../drawings/vmlDrawing34.vml"/><Relationship Id="rId6" Type="http://schemas.openxmlformats.org/officeDocument/2006/relationships/oleObject" Target="../embeddings/oleObject34.bin"/><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356.xml"/><Relationship Id="rId13" Type="http://schemas.openxmlformats.org/officeDocument/2006/relationships/tags" Target="../tags/tag361.xml"/><Relationship Id="rId18" Type="http://schemas.openxmlformats.org/officeDocument/2006/relationships/tags" Target="../tags/tag366.xml"/><Relationship Id="rId26" Type="http://schemas.openxmlformats.org/officeDocument/2006/relationships/tags" Target="../tags/tag374.xml"/><Relationship Id="rId39" Type="http://schemas.openxmlformats.org/officeDocument/2006/relationships/tags" Target="../tags/tag387.xml"/><Relationship Id="rId3" Type="http://schemas.openxmlformats.org/officeDocument/2006/relationships/tags" Target="../tags/tag351.xml"/><Relationship Id="rId21" Type="http://schemas.openxmlformats.org/officeDocument/2006/relationships/tags" Target="../tags/tag369.xml"/><Relationship Id="rId34" Type="http://schemas.openxmlformats.org/officeDocument/2006/relationships/tags" Target="../tags/tag382.xml"/><Relationship Id="rId42" Type="http://schemas.openxmlformats.org/officeDocument/2006/relationships/notesSlide" Target="../notesSlides/notesSlide10.xml"/><Relationship Id="rId7" Type="http://schemas.openxmlformats.org/officeDocument/2006/relationships/tags" Target="../tags/tag355.xml"/><Relationship Id="rId12" Type="http://schemas.openxmlformats.org/officeDocument/2006/relationships/tags" Target="../tags/tag360.xml"/><Relationship Id="rId17" Type="http://schemas.openxmlformats.org/officeDocument/2006/relationships/tags" Target="../tags/tag365.xml"/><Relationship Id="rId25" Type="http://schemas.openxmlformats.org/officeDocument/2006/relationships/tags" Target="../tags/tag373.xml"/><Relationship Id="rId33" Type="http://schemas.openxmlformats.org/officeDocument/2006/relationships/tags" Target="../tags/tag381.xml"/><Relationship Id="rId38" Type="http://schemas.openxmlformats.org/officeDocument/2006/relationships/tags" Target="../tags/tag386.xml"/><Relationship Id="rId2" Type="http://schemas.openxmlformats.org/officeDocument/2006/relationships/tags" Target="../tags/tag350.xml"/><Relationship Id="rId16" Type="http://schemas.openxmlformats.org/officeDocument/2006/relationships/tags" Target="../tags/tag364.xml"/><Relationship Id="rId20" Type="http://schemas.openxmlformats.org/officeDocument/2006/relationships/tags" Target="../tags/tag368.xml"/><Relationship Id="rId29" Type="http://schemas.openxmlformats.org/officeDocument/2006/relationships/tags" Target="../tags/tag377.xml"/><Relationship Id="rId41" Type="http://schemas.openxmlformats.org/officeDocument/2006/relationships/slideLayout" Target="../slideLayouts/slideLayout31.xml"/><Relationship Id="rId1" Type="http://schemas.openxmlformats.org/officeDocument/2006/relationships/vmlDrawing" Target="../drawings/vmlDrawing43.vml"/><Relationship Id="rId6" Type="http://schemas.openxmlformats.org/officeDocument/2006/relationships/tags" Target="../tags/tag354.xml"/><Relationship Id="rId11" Type="http://schemas.openxmlformats.org/officeDocument/2006/relationships/tags" Target="../tags/tag359.xml"/><Relationship Id="rId24" Type="http://schemas.openxmlformats.org/officeDocument/2006/relationships/tags" Target="../tags/tag372.xml"/><Relationship Id="rId32" Type="http://schemas.openxmlformats.org/officeDocument/2006/relationships/tags" Target="../tags/tag380.xml"/><Relationship Id="rId37" Type="http://schemas.openxmlformats.org/officeDocument/2006/relationships/tags" Target="../tags/tag385.xml"/><Relationship Id="rId40" Type="http://schemas.openxmlformats.org/officeDocument/2006/relationships/tags" Target="../tags/tag388.xml"/><Relationship Id="rId45" Type="http://schemas.openxmlformats.org/officeDocument/2006/relationships/chart" Target="../charts/chart15.xml"/><Relationship Id="rId5" Type="http://schemas.openxmlformats.org/officeDocument/2006/relationships/tags" Target="../tags/tag353.xml"/><Relationship Id="rId15" Type="http://schemas.openxmlformats.org/officeDocument/2006/relationships/tags" Target="../tags/tag363.xml"/><Relationship Id="rId23" Type="http://schemas.openxmlformats.org/officeDocument/2006/relationships/tags" Target="../tags/tag371.xml"/><Relationship Id="rId28" Type="http://schemas.openxmlformats.org/officeDocument/2006/relationships/tags" Target="../tags/tag376.xml"/><Relationship Id="rId36" Type="http://schemas.openxmlformats.org/officeDocument/2006/relationships/tags" Target="../tags/tag384.xml"/><Relationship Id="rId10" Type="http://schemas.openxmlformats.org/officeDocument/2006/relationships/tags" Target="../tags/tag358.xml"/><Relationship Id="rId19" Type="http://schemas.openxmlformats.org/officeDocument/2006/relationships/tags" Target="../tags/tag367.xml"/><Relationship Id="rId31" Type="http://schemas.openxmlformats.org/officeDocument/2006/relationships/tags" Target="../tags/tag379.xml"/><Relationship Id="rId44" Type="http://schemas.openxmlformats.org/officeDocument/2006/relationships/image" Target="../media/image1.emf"/><Relationship Id="rId4" Type="http://schemas.openxmlformats.org/officeDocument/2006/relationships/tags" Target="../tags/tag352.xml"/><Relationship Id="rId9" Type="http://schemas.openxmlformats.org/officeDocument/2006/relationships/tags" Target="../tags/tag357.xml"/><Relationship Id="rId14" Type="http://schemas.openxmlformats.org/officeDocument/2006/relationships/tags" Target="../tags/tag362.xml"/><Relationship Id="rId22" Type="http://schemas.openxmlformats.org/officeDocument/2006/relationships/tags" Target="../tags/tag370.xml"/><Relationship Id="rId27" Type="http://schemas.openxmlformats.org/officeDocument/2006/relationships/tags" Target="../tags/tag375.xml"/><Relationship Id="rId30" Type="http://schemas.openxmlformats.org/officeDocument/2006/relationships/tags" Target="../tags/tag378.xml"/><Relationship Id="rId35" Type="http://schemas.openxmlformats.org/officeDocument/2006/relationships/tags" Target="../tags/tag383.xml"/><Relationship Id="rId43" Type="http://schemas.openxmlformats.org/officeDocument/2006/relationships/oleObject" Target="../embeddings/oleObject43.bin"/></Relationships>
</file>

<file path=ppt/slides/_rels/slide11.xml.rels><?xml version="1.0" encoding="UTF-8" standalone="yes"?>
<Relationships xmlns="http://schemas.openxmlformats.org/package/2006/relationships"><Relationship Id="rId13" Type="http://schemas.openxmlformats.org/officeDocument/2006/relationships/tags" Target="../tags/tag400.xml"/><Relationship Id="rId18" Type="http://schemas.openxmlformats.org/officeDocument/2006/relationships/tags" Target="../tags/tag405.xml"/><Relationship Id="rId26" Type="http://schemas.openxmlformats.org/officeDocument/2006/relationships/tags" Target="../tags/tag413.xml"/><Relationship Id="rId39" Type="http://schemas.openxmlformats.org/officeDocument/2006/relationships/tags" Target="../tags/tag426.xml"/><Relationship Id="rId21" Type="http://schemas.openxmlformats.org/officeDocument/2006/relationships/tags" Target="../tags/tag408.xml"/><Relationship Id="rId34" Type="http://schemas.openxmlformats.org/officeDocument/2006/relationships/tags" Target="../tags/tag421.xml"/><Relationship Id="rId42" Type="http://schemas.openxmlformats.org/officeDocument/2006/relationships/tags" Target="../tags/tag429.xml"/><Relationship Id="rId47" Type="http://schemas.openxmlformats.org/officeDocument/2006/relationships/chart" Target="../charts/chart16.xml"/><Relationship Id="rId50" Type="http://schemas.openxmlformats.org/officeDocument/2006/relationships/chart" Target="../charts/chart19.xml"/><Relationship Id="rId55" Type="http://schemas.openxmlformats.org/officeDocument/2006/relationships/chart" Target="../charts/chart24.xml"/><Relationship Id="rId7" Type="http://schemas.openxmlformats.org/officeDocument/2006/relationships/tags" Target="../tags/tag394.xml"/><Relationship Id="rId12" Type="http://schemas.openxmlformats.org/officeDocument/2006/relationships/tags" Target="../tags/tag399.xml"/><Relationship Id="rId17" Type="http://schemas.openxmlformats.org/officeDocument/2006/relationships/tags" Target="../tags/tag404.xml"/><Relationship Id="rId25" Type="http://schemas.openxmlformats.org/officeDocument/2006/relationships/tags" Target="../tags/tag412.xml"/><Relationship Id="rId33" Type="http://schemas.openxmlformats.org/officeDocument/2006/relationships/tags" Target="../tags/tag420.xml"/><Relationship Id="rId38" Type="http://schemas.openxmlformats.org/officeDocument/2006/relationships/tags" Target="../tags/tag425.xml"/><Relationship Id="rId46" Type="http://schemas.openxmlformats.org/officeDocument/2006/relationships/image" Target="../media/image1.emf"/><Relationship Id="rId2" Type="http://schemas.openxmlformats.org/officeDocument/2006/relationships/tags" Target="../tags/tag389.xml"/><Relationship Id="rId16" Type="http://schemas.openxmlformats.org/officeDocument/2006/relationships/tags" Target="../tags/tag403.xml"/><Relationship Id="rId20" Type="http://schemas.openxmlformats.org/officeDocument/2006/relationships/tags" Target="../tags/tag407.xml"/><Relationship Id="rId29" Type="http://schemas.openxmlformats.org/officeDocument/2006/relationships/tags" Target="../tags/tag416.xml"/><Relationship Id="rId41" Type="http://schemas.openxmlformats.org/officeDocument/2006/relationships/tags" Target="../tags/tag428.xml"/><Relationship Id="rId54" Type="http://schemas.openxmlformats.org/officeDocument/2006/relationships/chart" Target="../charts/chart23.xml"/><Relationship Id="rId1" Type="http://schemas.openxmlformats.org/officeDocument/2006/relationships/vmlDrawing" Target="../drawings/vmlDrawing44.vml"/><Relationship Id="rId6" Type="http://schemas.openxmlformats.org/officeDocument/2006/relationships/tags" Target="../tags/tag393.xml"/><Relationship Id="rId11" Type="http://schemas.openxmlformats.org/officeDocument/2006/relationships/tags" Target="../tags/tag398.xml"/><Relationship Id="rId24" Type="http://schemas.openxmlformats.org/officeDocument/2006/relationships/tags" Target="../tags/tag411.xml"/><Relationship Id="rId32" Type="http://schemas.openxmlformats.org/officeDocument/2006/relationships/tags" Target="../tags/tag419.xml"/><Relationship Id="rId37" Type="http://schemas.openxmlformats.org/officeDocument/2006/relationships/tags" Target="../tags/tag424.xml"/><Relationship Id="rId40" Type="http://schemas.openxmlformats.org/officeDocument/2006/relationships/tags" Target="../tags/tag427.xml"/><Relationship Id="rId45" Type="http://schemas.openxmlformats.org/officeDocument/2006/relationships/oleObject" Target="../embeddings/oleObject44.bin"/><Relationship Id="rId53" Type="http://schemas.openxmlformats.org/officeDocument/2006/relationships/chart" Target="../charts/chart22.xml"/><Relationship Id="rId5" Type="http://schemas.openxmlformats.org/officeDocument/2006/relationships/tags" Target="../tags/tag392.xml"/><Relationship Id="rId15" Type="http://schemas.openxmlformats.org/officeDocument/2006/relationships/tags" Target="../tags/tag402.xml"/><Relationship Id="rId23" Type="http://schemas.openxmlformats.org/officeDocument/2006/relationships/tags" Target="../tags/tag410.xml"/><Relationship Id="rId28" Type="http://schemas.openxmlformats.org/officeDocument/2006/relationships/tags" Target="../tags/tag415.xml"/><Relationship Id="rId36" Type="http://schemas.openxmlformats.org/officeDocument/2006/relationships/tags" Target="../tags/tag423.xml"/><Relationship Id="rId49" Type="http://schemas.openxmlformats.org/officeDocument/2006/relationships/chart" Target="../charts/chart18.xml"/><Relationship Id="rId10" Type="http://schemas.openxmlformats.org/officeDocument/2006/relationships/tags" Target="../tags/tag397.xml"/><Relationship Id="rId19" Type="http://schemas.openxmlformats.org/officeDocument/2006/relationships/tags" Target="../tags/tag406.xml"/><Relationship Id="rId31" Type="http://schemas.openxmlformats.org/officeDocument/2006/relationships/tags" Target="../tags/tag418.xml"/><Relationship Id="rId44" Type="http://schemas.openxmlformats.org/officeDocument/2006/relationships/notesSlide" Target="../notesSlides/notesSlide11.xml"/><Relationship Id="rId52" Type="http://schemas.openxmlformats.org/officeDocument/2006/relationships/chart" Target="../charts/chart21.xml"/><Relationship Id="rId4" Type="http://schemas.openxmlformats.org/officeDocument/2006/relationships/tags" Target="../tags/tag391.xml"/><Relationship Id="rId9" Type="http://schemas.openxmlformats.org/officeDocument/2006/relationships/tags" Target="../tags/tag396.xml"/><Relationship Id="rId14" Type="http://schemas.openxmlformats.org/officeDocument/2006/relationships/tags" Target="../tags/tag401.xml"/><Relationship Id="rId22" Type="http://schemas.openxmlformats.org/officeDocument/2006/relationships/tags" Target="../tags/tag409.xml"/><Relationship Id="rId27" Type="http://schemas.openxmlformats.org/officeDocument/2006/relationships/tags" Target="../tags/tag414.xml"/><Relationship Id="rId30" Type="http://schemas.openxmlformats.org/officeDocument/2006/relationships/tags" Target="../tags/tag417.xml"/><Relationship Id="rId35" Type="http://schemas.openxmlformats.org/officeDocument/2006/relationships/tags" Target="../tags/tag422.xml"/><Relationship Id="rId43" Type="http://schemas.openxmlformats.org/officeDocument/2006/relationships/slideLayout" Target="../slideLayouts/slideLayout31.xml"/><Relationship Id="rId48" Type="http://schemas.openxmlformats.org/officeDocument/2006/relationships/chart" Target="../charts/chart17.xml"/><Relationship Id="rId8" Type="http://schemas.openxmlformats.org/officeDocument/2006/relationships/tags" Target="../tags/tag395.xml"/><Relationship Id="rId51" Type="http://schemas.openxmlformats.org/officeDocument/2006/relationships/chart" Target="../charts/chart20.xml"/><Relationship Id="rId3" Type="http://schemas.openxmlformats.org/officeDocument/2006/relationships/tags" Target="../tags/tag39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0.xml"/><Relationship Id="rId1" Type="http://schemas.openxmlformats.org/officeDocument/2006/relationships/vmlDrawing" Target="../drawings/vmlDrawing45.vml"/><Relationship Id="rId6" Type="http://schemas.openxmlformats.org/officeDocument/2006/relationships/image" Target="../media/image1.emf"/><Relationship Id="rId5" Type="http://schemas.openxmlformats.org/officeDocument/2006/relationships/oleObject" Target="../embeddings/oleObject45.bin"/><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3" Type="http://schemas.openxmlformats.org/officeDocument/2006/relationships/image" Target="../media/image17.jpeg"/><Relationship Id="rId18" Type="http://schemas.openxmlformats.org/officeDocument/2006/relationships/image" Target="../media/image22.jpeg"/><Relationship Id="rId26" Type="http://schemas.openxmlformats.org/officeDocument/2006/relationships/image" Target="../media/image30.png"/><Relationship Id="rId39" Type="http://schemas.openxmlformats.org/officeDocument/2006/relationships/image" Target="../media/image43.jpeg"/><Relationship Id="rId3" Type="http://schemas.openxmlformats.org/officeDocument/2006/relationships/slideLayout" Target="../slideLayouts/slideLayout31.xml"/><Relationship Id="rId21" Type="http://schemas.openxmlformats.org/officeDocument/2006/relationships/image" Target="../media/image25.png"/><Relationship Id="rId34" Type="http://schemas.openxmlformats.org/officeDocument/2006/relationships/image" Target="../media/image38.png"/><Relationship Id="rId42" Type="http://schemas.openxmlformats.org/officeDocument/2006/relationships/image" Target="../media/image46.png"/><Relationship Id="rId47" Type="http://schemas.openxmlformats.org/officeDocument/2006/relationships/image" Target="../media/image51.png"/><Relationship Id="rId7" Type="http://schemas.openxmlformats.org/officeDocument/2006/relationships/image" Target="../media/image11.png"/><Relationship Id="rId12" Type="http://schemas.openxmlformats.org/officeDocument/2006/relationships/image" Target="../media/image16.jpeg"/><Relationship Id="rId17" Type="http://schemas.openxmlformats.org/officeDocument/2006/relationships/image" Target="../media/image21.jpeg"/><Relationship Id="rId25" Type="http://schemas.openxmlformats.org/officeDocument/2006/relationships/image" Target="../media/image29.jpeg"/><Relationship Id="rId33" Type="http://schemas.openxmlformats.org/officeDocument/2006/relationships/image" Target="../media/image37.png"/><Relationship Id="rId38" Type="http://schemas.openxmlformats.org/officeDocument/2006/relationships/image" Target="../media/image42.jpeg"/><Relationship Id="rId46" Type="http://schemas.openxmlformats.org/officeDocument/2006/relationships/image" Target="../media/image50.jpeg"/><Relationship Id="rId2" Type="http://schemas.openxmlformats.org/officeDocument/2006/relationships/tags" Target="../tags/tag431.xml"/><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image" Target="../media/image33.png"/><Relationship Id="rId41" Type="http://schemas.openxmlformats.org/officeDocument/2006/relationships/image" Target="../media/image45.png"/><Relationship Id="rId1" Type="http://schemas.openxmlformats.org/officeDocument/2006/relationships/vmlDrawing" Target="../drawings/vmlDrawing46.vml"/><Relationship Id="rId6" Type="http://schemas.openxmlformats.org/officeDocument/2006/relationships/image" Target="../media/image1.emf"/><Relationship Id="rId11" Type="http://schemas.openxmlformats.org/officeDocument/2006/relationships/image" Target="../media/image15.png"/><Relationship Id="rId24" Type="http://schemas.openxmlformats.org/officeDocument/2006/relationships/image" Target="../media/image28.jpeg"/><Relationship Id="rId32" Type="http://schemas.openxmlformats.org/officeDocument/2006/relationships/image" Target="../media/image36.png"/><Relationship Id="rId37" Type="http://schemas.openxmlformats.org/officeDocument/2006/relationships/image" Target="../media/image41.jpeg"/><Relationship Id="rId40" Type="http://schemas.openxmlformats.org/officeDocument/2006/relationships/image" Target="../media/image44.jpeg"/><Relationship Id="rId45" Type="http://schemas.openxmlformats.org/officeDocument/2006/relationships/image" Target="../media/image49.jpeg"/><Relationship Id="rId5" Type="http://schemas.openxmlformats.org/officeDocument/2006/relationships/oleObject" Target="../embeddings/oleObject46.bin"/><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image" Target="../media/image32.png"/><Relationship Id="rId36" Type="http://schemas.openxmlformats.org/officeDocument/2006/relationships/image" Target="../media/image40.png"/><Relationship Id="rId49" Type="http://schemas.openxmlformats.org/officeDocument/2006/relationships/image" Target="../media/image53.png"/><Relationship Id="rId10" Type="http://schemas.openxmlformats.org/officeDocument/2006/relationships/image" Target="../media/image14.jpeg"/><Relationship Id="rId19" Type="http://schemas.openxmlformats.org/officeDocument/2006/relationships/image" Target="../media/image23.jpeg"/><Relationship Id="rId31" Type="http://schemas.openxmlformats.org/officeDocument/2006/relationships/image" Target="../media/image35.jpeg"/><Relationship Id="rId44" Type="http://schemas.openxmlformats.org/officeDocument/2006/relationships/image" Target="../media/image48.png"/><Relationship Id="rId4" Type="http://schemas.openxmlformats.org/officeDocument/2006/relationships/notesSlide" Target="../notesSlides/notesSlide13.xml"/><Relationship Id="rId9" Type="http://schemas.openxmlformats.org/officeDocument/2006/relationships/image" Target="../media/image13.png"/><Relationship Id="rId14" Type="http://schemas.openxmlformats.org/officeDocument/2006/relationships/image" Target="../media/image18.jpeg"/><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jpeg"/><Relationship Id="rId35" Type="http://schemas.openxmlformats.org/officeDocument/2006/relationships/image" Target="../media/image39.jpeg"/><Relationship Id="rId43" Type="http://schemas.openxmlformats.org/officeDocument/2006/relationships/image" Target="../media/image47.png"/><Relationship Id="rId48" Type="http://schemas.openxmlformats.org/officeDocument/2006/relationships/image" Target="../media/image52.jpeg"/><Relationship Id="rId8"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2.xml"/><Relationship Id="rId1" Type="http://schemas.openxmlformats.org/officeDocument/2006/relationships/vmlDrawing" Target="../drawings/vmlDrawing47.vml"/><Relationship Id="rId6" Type="http://schemas.openxmlformats.org/officeDocument/2006/relationships/image" Target="../media/image1.emf"/><Relationship Id="rId5" Type="http://schemas.openxmlformats.org/officeDocument/2006/relationships/oleObject" Target="../embeddings/oleObject47.bin"/><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tags" Target="../tags/tag433.xml"/><Relationship Id="rId1" Type="http://schemas.openxmlformats.org/officeDocument/2006/relationships/vmlDrawing" Target="../drawings/vmlDrawing48.vml"/><Relationship Id="rId6" Type="http://schemas.openxmlformats.org/officeDocument/2006/relationships/image" Target="../media/image1.emf"/><Relationship Id="rId5" Type="http://schemas.openxmlformats.org/officeDocument/2006/relationships/oleObject" Target="../embeddings/oleObject48.bin"/><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tags" Target="../tags/tag434.xml"/><Relationship Id="rId1" Type="http://schemas.openxmlformats.org/officeDocument/2006/relationships/vmlDrawing" Target="../drawings/vmlDrawing49.vml"/><Relationship Id="rId6" Type="http://schemas.openxmlformats.org/officeDocument/2006/relationships/image" Target="../media/image1.emf"/><Relationship Id="rId5" Type="http://schemas.openxmlformats.org/officeDocument/2006/relationships/oleObject" Target="../embeddings/oleObject49.bin"/><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tags" Target="../tags/tag435.xml"/><Relationship Id="rId1" Type="http://schemas.openxmlformats.org/officeDocument/2006/relationships/vmlDrawing" Target="../drawings/vmlDrawing50.vml"/><Relationship Id="rId6" Type="http://schemas.openxmlformats.org/officeDocument/2006/relationships/image" Target="../media/image1.emf"/><Relationship Id="rId5" Type="http://schemas.openxmlformats.org/officeDocument/2006/relationships/oleObject" Target="../embeddings/oleObject50.bin"/><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18" Type="http://schemas.openxmlformats.org/officeDocument/2006/relationships/image" Target="../media/image65.png"/><Relationship Id="rId3" Type="http://schemas.openxmlformats.org/officeDocument/2006/relationships/slideLayout" Target="../slideLayouts/slideLayout31.xml"/><Relationship Id="rId21" Type="http://schemas.openxmlformats.org/officeDocument/2006/relationships/image" Target="../media/image68.png"/><Relationship Id="rId7" Type="http://schemas.openxmlformats.org/officeDocument/2006/relationships/image" Target="../media/image54.png"/><Relationship Id="rId12" Type="http://schemas.openxmlformats.org/officeDocument/2006/relationships/image" Target="../media/image59.png"/><Relationship Id="rId17" Type="http://schemas.openxmlformats.org/officeDocument/2006/relationships/image" Target="../media/image64.png"/><Relationship Id="rId2" Type="http://schemas.openxmlformats.org/officeDocument/2006/relationships/tags" Target="../tags/tag436.xml"/><Relationship Id="rId16" Type="http://schemas.openxmlformats.org/officeDocument/2006/relationships/image" Target="../media/image63.png"/><Relationship Id="rId20" Type="http://schemas.openxmlformats.org/officeDocument/2006/relationships/image" Target="../media/image67.png"/><Relationship Id="rId1" Type="http://schemas.openxmlformats.org/officeDocument/2006/relationships/vmlDrawing" Target="../drawings/vmlDrawing51.vml"/><Relationship Id="rId6" Type="http://schemas.openxmlformats.org/officeDocument/2006/relationships/image" Target="../media/image1.emf"/><Relationship Id="rId11" Type="http://schemas.openxmlformats.org/officeDocument/2006/relationships/image" Target="../media/image58.png"/><Relationship Id="rId24" Type="http://schemas.openxmlformats.org/officeDocument/2006/relationships/image" Target="../media/image71.png"/><Relationship Id="rId5" Type="http://schemas.openxmlformats.org/officeDocument/2006/relationships/oleObject" Target="../embeddings/oleObject51.bin"/><Relationship Id="rId15" Type="http://schemas.openxmlformats.org/officeDocument/2006/relationships/image" Target="../media/image62.png"/><Relationship Id="rId23" Type="http://schemas.openxmlformats.org/officeDocument/2006/relationships/image" Target="../media/image70.png"/><Relationship Id="rId10" Type="http://schemas.openxmlformats.org/officeDocument/2006/relationships/image" Target="../media/image57.png"/><Relationship Id="rId19" Type="http://schemas.openxmlformats.org/officeDocument/2006/relationships/image" Target="../media/image66.png"/><Relationship Id="rId4" Type="http://schemas.openxmlformats.org/officeDocument/2006/relationships/notesSlide" Target="../notesSlides/notesSlide18.xml"/><Relationship Id="rId9" Type="http://schemas.openxmlformats.org/officeDocument/2006/relationships/image" Target="../media/image56.png"/><Relationship Id="rId14" Type="http://schemas.openxmlformats.org/officeDocument/2006/relationships/image" Target="../media/image61.png"/><Relationship Id="rId22" Type="http://schemas.openxmlformats.org/officeDocument/2006/relationships/image" Target="../media/image69.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tags" Target="../tags/tag437.xml"/><Relationship Id="rId1" Type="http://schemas.openxmlformats.org/officeDocument/2006/relationships/vmlDrawing" Target="../drawings/vmlDrawing52.vml"/><Relationship Id="rId6" Type="http://schemas.openxmlformats.org/officeDocument/2006/relationships/image" Target="../media/image1.emf"/><Relationship Id="rId5" Type="http://schemas.openxmlformats.org/officeDocument/2006/relationships/oleObject" Target="../embeddings/oleObject52.bin"/><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53.xml"/><Relationship Id="rId1" Type="http://schemas.openxmlformats.org/officeDocument/2006/relationships/vmlDrawing" Target="../drawings/vmlDrawing35.vml"/><Relationship Id="rId6" Type="http://schemas.openxmlformats.org/officeDocument/2006/relationships/image" Target="../media/image1.emf"/><Relationship Id="rId5" Type="http://schemas.openxmlformats.org/officeDocument/2006/relationships/oleObject" Target="../embeddings/oleObject35.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slideLayout" Target="../slideLayouts/slideLayout31.xml"/><Relationship Id="rId7" Type="http://schemas.openxmlformats.org/officeDocument/2006/relationships/image" Target="../media/image72.png"/><Relationship Id="rId12" Type="http://schemas.openxmlformats.org/officeDocument/2006/relationships/image" Target="../media/image77.svg"/><Relationship Id="rId2" Type="http://schemas.openxmlformats.org/officeDocument/2006/relationships/tags" Target="../tags/tag438.xml"/><Relationship Id="rId1" Type="http://schemas.openxmlformats.org/officeDocument/2006/relationships/vmlDrawing" Target="../drawings/vmlDrawing53.vml"/><Relationship Id="rId6" Type="http://schemas.openxmlformats.org/officeDocument/2006/relationships/image" Target="../media/image1.emf"/><Relationship Id="rId11" Type="http://schemas.openxmlformats.org/officeDocument/2006/relationships/image" Target="../media/image76.png"/><Relationship Id="rId5" Type="http://schemas.openxmlformats.org/officeDocument/2006/relationships/oleObject" Target="../embeddings/oleObject53.bin"/><Relationship Id="rId10" Type="http://schemas.openxmlformats.org/officeDocument/2006/relationships/image" Target="../media/image75.svg"/><Relationship Id="rId4" Type="http://schemas.openxmlformats.org/officeDocument/2006/relationships/notesSlide" Target="../notesSlides/notesSlide20.xml"/><Relationship Id="rId9" Type="http://schemas.openxmlformats.org/officeDocument/2006/relationships/image" Target="../media/image74.png"/></Relationships>
</file>

<file path=ppt/slides/_rels/slide21.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slideLayout" Target="../slideLayouts/slideLayout31.xml"/><Relationship Id="rId7" Type="http://schemas.openxmlformats.org/officeDocument/2006/relationships/image" Target="../media/image78.png"/><Relationship Id="rId2" Type="http://schemas.openxmlformats.org/officeDocument/2006/relationships/tags" Target="../tags/tag439.xml"/><Relationship Id="rId1" Type="http://schemas.openxmlformats.org/officeDocument/2006/relationships/vmlDrawing" Target="../drawings/vmlDrawing54.vml"/><Relationship Id="rId6" Type="http://schemas.openxmlformats.org/officeDocument/2006/relationships/image" Target="../media/image1.emf"/><Relationship Id="rId5" Type="http://schemas.openxmlformats.org/officeDocument/2006/relationships/oleObject" Target="../embeddings/oleObject54.bin"/><Relationship Id="rId4" Type="http://schemas.openxmlformats.org/officeDocument/2006/relationships/notesSlide" Target="../notesSlides/notesSlide21.xml"/><Relationship Id="rId9" Type="http://schemas.openxmlformats.org/officeDocument/2006/relationships/image" Target="../media/image80.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1.xml"/><Relationship Id="rId7" Type="http://schemas.openxmlformats.org/officeDocument/2006/relationships/image" Target="../media/image81.png"/><Relationship Id="rId2" Type="http://schemas.openxmlformats.org/officeDocument/2006/relationships/tags" Target="../tags/tag440.xml"/><Relationship Id="rId1" Type="http://schemas.openxmlformats.org/officeDocument/2006/relationships/vmlDrawing" Target="../drawings/vmlDrawing55.vml"/><Relationship Id="rId6" Type="http://schemas.openxmlformats.org/officeDocument/2006/relationships/image" Target="../media/image1.emf"/><Relationship Id="rId5" Type="http://schemas.openxmlformats.org/officeDocument/2006/relationships/oleObject" Target="../embeddings/oleObject55.bin"/><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tags" Target="../tags/tag441.xml"/><Relationship Id="rId1" Type="http://schemas.openxmlformats.org/officeDocument/2006/relationships/vmlDrawing" Target="../drawings/vmlDrawing56.vml"/><Relationship Id="rId6" Type="http://schemas.openxmlformats.org/officeDocument/2006/relationships/image" Target="../media/image1.emf"/><Relationship Id="rId5" Type="http://schemas.openxmlformats.org/officeDocument/2006/relationships/oleObject" Target="../embeddings/oleObject56.bin"/><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tags" Target="../tags/tag442.xml"/><Relationship Id="rId1" Type="http://schemas.openxmlformats.org/officeDocument/2006/relationships/vmlDrawing" Target="../drawings/vmlDrawing57.vml"/><Relationship Id="rId6" Type="http://schemas.openxmlformats.org/officeDocument/2006/relationships/image" Target="../media/image1.emf"/><Relationship Id="rId5" Type="http://schemas.openxmlformats.org/officeDocument/2006/relationships/oleObject" Target="../embeddings/oleObject57.bin"/><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tags" Target="../tags/tag443.xml"/><Relationship Id="rId1" Type="http://schemas.openxmlformats.org/officeDocument/2006/relationships/vmlDrawing" Target="../drawings/vmlDrawing58.vml"/><Relationship Id="rId6" Type="http://schemas.openxmlformats.org/officeDocument/2006/relationships/image" Target="../media/image1.emf"/><Relationship Id="rId5" Type="http://schemas.openxmlformats.org/officeDocument/2006/relationships/oleObject" Target="../embeddings/oleObject58.bin"/><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4.xml"/><Relationship Id="rId1" Type="http://schemas.openxmlformats.org/officeDocument/2006/relationships/vmlDrawing" Target="../drawings/vmlDrawing59.vml"/><Relationship Id="rId6" Type="http://schemas.openxmlformats.org/officeDocument/2006/relationships/image" Target="../media/image1.emf"/><Relationship Id="rId5" Type="http://schemas.openxmlformats.org/officeDocument/2006/relationships/oleObject" Target="../embeddings/oleObject59.bin"/><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tags" Target="../tags/tag445.xml"/><Relationship Id="rId1" Type="http://schemas.openxmlformats.org/officeDocument/2006/relationships/vmlDrawing" Target="../drawings/vmlDrawing60.vml"/><Relationship Id="rId6" Type="http://schemas.openxmlformats.org/officeDocument/2006/relationships/image" Target="../media/image1.emf"/><Relationship Id="rId5" Type="http://schemas.openxmlformats.org/officeDocument/2006/relationships/oleObject" Target="../embeddings/oleObject60.bin"/><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tags" Target="../tags/tag446.xml"/><Relationship Id="rId1" Type="http://schemas.openxmlformats.org/officeDocument/2006/relationships/vmlDrawing" Target="../drawings/vmlDrawing61.vml"/><Relationship Id="rId6" Type="http://schemas.openxmlformats.org/officeDocument/2006/relationships/image" Target="../media/image1.emf"/><Relationship Id="rId5" Type="http://schemas.openxmlformats.org/officeDocument/2006/relationships/oleObject" Target="../embeddings/oleObject61.bin"/><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tags" Target="../tags/tag447.xml"/><Relationship Id="rId1" Type="http://schemas.openxmlformats.org/officeDocument/2006/relationships/vmlDrawing" Target="../drawings/vmlDrawing62.vml"/><Relationship Id="rId6" Type="http://schemas.openxmlformats.org/officeDocument/2006/relationships/image" Target="../media/image1.emf"/><Relationship Id="rId5" Type="http://schemas.openxmlformats.org/officeDocument/2006/relationships/oleObject" Target="../embeddings/oleObject62.bin"/><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tags" Target="../tags/tag55.xml"/><Relationship Id="rId7" Type="http://schemas.openxmlformats.org/officeDocument/2006/relationships/image" Target="../media/image1.emf"/><Relationship Id="rId2" Type="http://schemas.openxmlformats.org/officeDocument/2006/relationships/tags" Target="../tags/tag54.xml"/><Relationship Id="rId1" Type="http://schemas.openxmlformats.org/officeDocument/2006/relationships/vmlDrawing" Target="../drawings/vmlDrawing36.vml"/><Relationship Id="rId6" Type="http://schemas.openxmlformats.org/officeDocument/2006/relationships/oleObject" Target="../embeddings/oleObject36.bin"/><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8.xml"/><Relationship Id="rId1" Type="http://schemas.openxmlformats.org/officeDocument/2006/relationships/vmlDrawing" Target="../drawings/vmlDrawing63.vml"/><Relationship Id="rId6" Type="http://schemas.openxmlformats.org/officeDocument/2006/relationships/image" Target="../media/image1.emf"/><Relationship Id="rId5" Type="http://schemas.openxmlformats.org/officeDocument/2006/relationships/oleObject" Target="../embeddings/oleObject63.bin"/><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9.xml"/><Relationship Id="rId1" Type="http://schemas.openxmlformats.org/officeDocument/2006/relationships/vmlDrawing" Target="../drawings/vmlDrawing64.vml"/><Relationship Id="rId6" Type="http://schemas.openxmlformats.org/officeDocument/2006/relationships/image" Target="../media/image1.emf"/><Relationship Id="rId5" Type="http://schemas.openxmlformats.org/officeDocument/2006/relationships/oleObject" Target="../embeddings/oleObject64.bin"/><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slideLayout" Target="../slideLayouts/slideLayout32.xml"/><Relationship Id="rId7" Type="http://schemas.openxmlformats.org/officeDocument/2006/relationships/image" Target="../media/image82.png"/><Relationship Id="rId2" Type="http://schemas.openxmlformats.org/officeDocument/2006/relationships/tags" Target="../tags/tag450.xml"/><Relationship Id="rId1" Type="http://schemas.openxmlformats.org/officeDocument/2006/relationships/vmlDrawing" Target="../drawings/vmlDrawing65.vml"/><Relationship Id="rId6" Type="http://schemas.openxmlformats.org/officeDocument/2006/relationships/image" Target="../media/image1.emf"/><Relationship Id="rId5" Type="http://schemas.openxmlformats.org/officeDocument/2006/relationships/oleObject" Target="../embeddings/oleObject65.bin"/><Relationship Id="rId4" Type="http://schemas.openxmlformats.org/officeDocument/2006/relationships/notesSlide" Target="../notesSlides/notesSlide32.xml"/><Relationship Id="rId9" Type="http://schemas.openxmlformats.org/officeDocument/2006/relationships/image" Target="../media/image84.png"/></Relationships>
</file>

<file path=ppt/slides/_rels/slide4.xml.rels><?xml version="1.0" encoding="UTF-8" standalone="yes"?>
<Relationships xmlns="http://schemas.openxmlformats.org/package/2006/relationships"><Relationship Id="rId3" Type="http://schemas.openxmlformats.org/officeDocument/2006/relationships/tags" Target="../tags/tag57.xml"/><Relationship Id="rId7" Type="http://schemas.openxmlformats.org/officeDocument/2006/relationships/image" Target="../media/image1.emf"/><Relationship Id="rId2" Type="http://schemas.openxmlformats.org/officeDocument/2006/relationships/tags" Target="../tags/tag56.xml"/><Relationship Id="rId1" Type="http://schemas.openxmlformats.org/officeDocument/2006/relationships/vmlDrawing" Target="../drawings/vmlDrawing37.vml"/><Relationship Id="rId6" Type="http://schemas.openxmlformats.org/officeDocument/2006/relationships/oleObject" Target="../embeddings/oleObject37.bin"/><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17" Type="http://schemas.openxmlformats.org/officeDocument/2006/relationships/tags" Target="../tags/tag173.xml"/><Relationship Id="rId21" Type="http://schemas.openxmlformats.org/officeDocument/2006/relationships/tags" Target="../tags/tag77.xml"/><Relationship Id="rId42" Type="http://schemas.openxmlformats.org/officeDocument/2006/relationships/tags" Target="../tags/tag98.xml"/><Relationship Id="rId63" Type="http://schemas.openxmlformats.org/officeDocument/2006/relationships/tags" Target="../tags/tag119.xml"/><Relationship Id="rId84" Type="http://schemas.openxmlformats.org/officeDocument/2006/relationships/tags" Target="../tags/tag140.xml"/><Relationship Id="rId138" Type="http://schemas.openxmlformats.org/officeDocument/2006/relationships/tags" Target="../tags/tag194.xml"/><Relationship Id="rId159" Type="http://schemas.openxmlformats.org/officeDocument/2006/relationships/tags" Target="../tags/tag215.xml"/><Relationship Id="rId170" Type="http://schemas.openxmlformats.org/officeDocument/2006/relationships/tags" Target="../tags/tag226.xml"/><Relationship Id="rId191" Type="http://schemas.openxmlformats.org/officeDocument/2006/relationships/tags" Target="../tags/tag247.xml"/><Relationship Id="rId205" Type="http://schemas.openxmlformats.org/officeDocument/2006/relationships/tags" Target="../tags/tag261.xml"/><Relationship Id="rId107" Type="http://schemas.openxmlformats.org/officeDocument/2006/relationships/tags" Target="../tags/tag163.xml"/><Relationship Id="rId11" Type="http://schemas.openxmlformats.org/officeDocument/2006/relationships/tags" Target="../tags/tag67.xml"/><Relationship Id="rId32" Type="http://schemas.openxmlformats.org/officeDocument/2006/relationships/tags" Target="../tags/tag88.xml"/><Relationship Id="rId53" Type="http://schemas.openxmlformats.org/officeDocument/2006/relationships/tags" Target="../tags/tag109.xml"/><Relationship Id="rId74" Type="http://schemas.openxmlformats.org/officeDocument/2006/relationships/tags" Target="../tags/tag130.xml"/><Relationship Id="rId128" Type="http://schemas.openxmlformats.org/officeDocument/2006/relationships/tags" Target="../tags/tag184.xml"/><Relationship Id="rId149" Type="http://schemas.openxmlformats.org/officeDocument/2006/relationships/tags" Target="../tags/tag205.xml"/><Relationship Id="rId5" Type="http://schemas.openxmlformats.org/officeDocument/2006/relationships/tags" Target="../tags/tag61.xml"/><Relationship Id="rId95" Type="http://schemas.openxmlformats.org/officeDocument/2006/relationships/tags" Target="../tags/tag151.xml"/><Relationship Id="rId160" Type="http://schemas.openxmlformats.org/officeDocument/2006/relationships/tags" Target="../tags/tag216.xml"/><Relationship Id="rId181" Type="http://schemas.openxmlformats.org/officeDocument/2006/relationships/tags" Target="../tags/tag237.xml"/><Relationship Id="rId216" Type="http://schemas.openxmlformats.org/officeDocument/2006/relationships/oleObject" Target="../embeddings/oleObject38.bin"/><Relationship Id="rId211" Type="http://schemas.openxmlformats.org/officeDocument/2006/relationships/tags" Target="../tags/tag267.xml"/><Relationship Id="rId22" Type="http://schemas.openxmlformats.org/officeDocument/2006/relationships/tags" Target="../tags/tag78.xml"/><Relationship Id="rId27" Type="http://schemas.openxmlformats.org/officeDocument/2006/relationships/tags" Target="../tags/tag83.xml"/><Relationship Id="rId43" Type="http://schemas.openxmlformats.org/officeDocument/2006/relationships/tags" Target="../tags/tag99.xml"/><Relationship Id="rId48" Type="http://schemas.openxmlformats.org/officeDocument/2006/relationships/tags" Target="../tags/tag104.xml"/><Relationship Id="rId64" Type="http://schemas.openxmlformats.org/officeDocument/2006/relationships/tags" Target="../tags/tag120.xml"/><Relationship Id="rId69" Type="http://schemas.openxmlformats.org/officeDocument/2006/relationships/tags" Target="../tags/tag125.xml"/><Relationship Id="rId113" Type="http://schemas.openxmlformats.org/officeDocument/2006/relationships/tags" Target="../tags/tag169.xml"/><Relationship Id="rId118" Type="http://schemas.openxmlformats.org/officeDocument/2006/relationships/tags" Target="../tags/tag174.xml"/><Relationship Id="rId134" Type="http://schemas.openxmlformats.org/officeDocument/2006/relationships/tags" Target="../tags/tag190.xml"/><Relationship Id="rId139" Type="http://schemas.openxmlformats.org/officeDocument/2006/relationships/tags" Target="../tags/tag195.xml"/><Relationship Id="rId80" Type="http://schemas.openxmlformats.org/officeDocument/2006/relationships/tags" Target="../tags/tag136.xml"/><Relationship Id="rId85" Type="http://schemas.openxmlformats.org/officeDocument/2006/relationships/tags" Target="../tags/tag141.xml"/><Relationship Id="rId150" Type="http://schemas.openxmlformats.org/officeDocument/2006/relationships/tags" Target="../tags/tag206.xml"/><Relationship Id="rId155" Type="http://schemas.openxmlformats.org/officeDocument/2006/relationships/tags" Target="../tags/tag211.xml"/><Relationship Id="rId171" Type="http://schemas.openxmlformats.org/officeDocument/2006/relationships/tags" Target="../tags/tag227.xml"/><Relationship Id="rId176" Type="http://schemas.openxmlformats.org/officeDocument/2006/relationships/tags" Target="../tags/tag232.xml"/><Relationship Id="rId192" Type="http://schemas.openxmlformats.org/officeDocument/2006/relationships/tags" Target="../tags/tag248.xml"/><Relationship Id="rId197" Type="http://schemas.openxmlformats.org/officeDocument/2006/relationships/tags" Target="../tags/tag253.xml"/><Relationship Id="rId206" Type="http://schemas.openxmlformats.org/officeDocument/2006/relationships/tags" Target="../tags/tag262.xml"/><Relationship Id="rId201" Type="http://schemas.openxmlformats.org/officeDocument/2006/relationships/tags" Target="../tags/tag257.xml"/><Relationship Id="rId222" Type="http://schemas.openxmlformats.org/officeDocument/2006/relationships/chart" Target="../charts/chart5.xml"/><Relationship Id="rId12" Type="http://schemas.openxmlformats.org/officeDocument/2006/relationships/tags" Target="../tags/tag68.xml"/><Relationship Id="rId17" Type="http://schemas.openxmlformats.org/officeDocument/2006/relationships/tags" Target="../tags/tag73.xml"/><Relationship Id="rId33" Type="http://schemas.openxmlformats.org/officeDocument/2006/relationships/tags" Target="../tags/tag89.xml"/><Relationship Id="rId38" Type="http://schemas.openxmlformats.org/officeDocument/2006/relationships/tags" Target="../tags/tag94.xml"/><Relationship Id="rId59" Type="http://schemas.openxmlformats.org/officeDocument/2006/relationships/tags" Target="../tags/tag115.xml"/><Relationship Id="rId103" Type="http://schemas.openxmlformats.org/officeDocument/2006/relationships/tags" Target="../tags/tag159.xml"/><Relationship Id="rId108" Type="http://schemas.openxmlformats.org/officeDocument/2006/relationships/tags" Target="../tags/tag164.xml"/><Relationship Id="rId124" Type="http://schemas.openxmlformats.org/officeDocument/2006/relationships/tags" Target="../tags/tag180.xml"/><Relationship Id="rId129" Type="http://schemas.openxmlformats.org/officeDocument/2006/relationships/tags" Target="../tags/tag185.xml"/><Relationship Id="rId54" Type="http://schemas.openxmlformats.org/officeDocument/2006/relationships/tags" Target="../tags/tag110.xml"/><Relationship Id="rId70" Type="http://schemas.openxmlformats.org/officeDocument/2006/relationships/tags" Target="../tags/tag126.xml"/><Relationship Id="rId75" Type="http://schemas.openxmlformats.org/officeDocument/2006/relationships/tags" Target="../tags/tag131.xml"/><Relationship Id="rId91" Type="http://schemas.openxmlformats.org/officeDocument/2006/relationships/tags" Target="../tags/tag147.xml"/><Relationship Id="rId96" Type="http://schemas.openxmlformats.org/officeDocument/2006/relationships/tags" Target="../tags/tag152.xml"/><Relationship Id="rId140" Type="http://schemas.openxmlformats.org/officeDocument/2006/relationships/tags" Target="../tags/tag196.xml"/><Relationship Id="rId145" Type="http://schemas.openxmlformats.org/officeDocument/2006/relationships/tags" Target="../tags/tag201.xml"/><Relationship Id="rId161" Type="http://schemas.openxmlformats.org/officeDocument/2006/relationships/tags" Target="../tags/tag217.xml"/><Relationship Id="rId166" Type="http://schemas.openxmlformats.org/officeDocument/2006/relationships/tags" Target="../tags/tag222.xml"/><Relationship Id="rId182" Type="http://schemas.openxmlformats.org/officeDocument/2006/relationships/tags" Target="../tags/tag238.xml"/><Relationship Id="rId187" Type="http://schemas.openxmlformats.org/officeDocument/2006/relationships/tags" Target="../tags/tag243.xml"/><Relationship Id="rId217" Type="http://schemas.openxmlformats.org/officeDocument/2006/relationships/image" Target="../media/image1.emf"/><Relationship Id="rId1" Type="http://schemas.openxmlformats.org/officeDocument/2006/relationships/vmlDrawing" Target="../drawings/vmlDrawing38.vml"/><Relationship Id="rId6" Type="http://schemas.openxmlformats.org/officeDocument/2006/relationships/tags" Target="../tags/tag62.xml"/><Relationship Id="rId212" Type="http://schemas.openxmlformats.org/officeDocument/2006/relationships/tags" Target="../tags/tag268.xml"/><Relationship Id="rId23" Type="http://schemas.openxmlformats.org/officeDocument/2006/relationships/tags" Target="../tags/tag79.xml"/><Relationship Id="rId28" Type="http://schemas.openxmlformats.org/officeDocument/2006/relationships/tags" Target="../tags/tag84.xml"/><Relationship Id="rId49" Type="http://schemas.openxmlformats.org/officeDocument/2006/relationships/tags" Target="../tags/tag105.xml"/><Relationship Id="rId114" Type="http://schemas.openxmlformats.org/officeDocument/2006/relationships/tags" Target="../tags/tag170.xml"/><Relationship Id="rId119" Type="http://schemas.openxmlformats.org/officeDocument/2006/relationships/tags" Target="../tags/tag175.xml"/><Relationship Id="rId44" Type="http://schemas.openxmlformats.org/officeDocument/2006/relationships/tags" Target="../tags/tag100.xml"/><Relationship Id="rId60" Type="http://schemas.openxmlformats.org/officeDocument/2006/relationships/tags" Target="../tags/tag116.xml"/><Relationship Id="rId65" Type="http://schemas.openxmlformats.org/officeDocument/2006/relationships/tags" Target="../tags/tag121.xml"/><Relationship Id="rId81" Type="http://schemas.openxmlformats.org/officeDocument/2006/relationships/tags" Target="../tags/tag137.xml"/><Relationship Id="rId86" Type="http://schemas.openxmlformats.org/officeDocument/2006/relationships/tags" Target="../tags/tag142.xml"/><Relationship Id="rId130" Type="http://schemas.openxmlformats.org/officeDocument/2006/relationships/tags" Target="../tags/tag186.xml"/><Relationship Id="rId135" Type="http://schemas.openxmlformats.org/officeDocument/2006/relationships/tags" Target="../tags/tag191.xml"/><Relationship Id="rId151" Type="http://schemas.openxmlformats.org/officeDocument/2006/relationships/tags" Target="../tags/tag207.xml"/><Relationship Id="rId156" Type="http://schemas.openxmlformats.org/officeDocument/2006/relationships/tags" Target="../tags/tag212.xml"/><Relationship Id="rId177" Type="http://schemas.openxmlformats.org/officeDocument/2006/relationships/tags" Target="../tags/tag233.xml"/><Relationship Id="rId198" Type="http://schemas.openxmlformats.org/officeDocument/2006/relationships/tags" Target="../tags/tag254.xml"/><Relationship Id="rId172" Type="http://schemas.openxmlformats.org/officeDocument/2006/relationships/tags" Target="../tags/tag228.xml"/><Relationship Id="rId193" Type="http://schemas.openxmlformats.org/officeDocument/2006/relationships/tags" Target="../tags/tag249.xml"/><Relationship Id="rId202" Type="http://schemas.openxmlformats.org/officeDocument/2006/relationships/tags" Target="../tags/tag258.xml"/><Relationship Id="rId207" Type="http://schemas.openxmlformats.org/officeDocument/2006/relationships/tags" Target="../tags/tag263.xml"/><Relationship Id="rId223" Type="http://schemas.openxmlformats.org/officeDocument/2006/relationships/chart" Target="../charts/chart6.xml"/><Relationship Id="rId13" Type="http://schemas.openxmlformats.org/officeDocument/2006/relationships/tags" Target="../tags/tag69.xml"/><Relationship Id="rId18" Type="http://schemas.openxmlformats.org/officeDocument/2006/relationships/tags" Target="../tags/tag74.xml"/><Relationship Id="rId39" Type="http://schemas.openxmlformats.org/officeDocument/2006/relationships/tags" Target="../tags/tag95.xml"/><Relationship Id="rId109" Type="http://schemas.openxmlformats.org/officeDocument/2006/relationships/tags" Target="../tags/tag165.xml"/><Relationship Id="rId34" Type="http://schemas.openxmlformats.org/officeDocument/2006/relationships/tags" Target="../tags/tag90.xml"/><Relationship Id="rId50" Type="http://schemas.openxmlformats.org/officeDocument/2006/relationships/tags" Target="../tags/tag106.xml"/><Relationship Id="rId55" Type="http://schemas.openxmlformats.org/officeDocument/2006/relationships/tags" Target="../tags/tag111.xml"/><Relationship Id="rId76" Type="http://schemas.openxmlformats.org/officeDocument/2006/relationships/tags" Target="../tags/tag132.xml"/><Relationship Id="rId97" Type="http://schemas.openxmlformats.org/officeDocument/2006/relationships/tags" Target="../tags/tag153.xml"/><Relationship Id="rId104" Type="http://schemas.openxmlformats.org/officeDocument/2006/relationships/tags" Target="../tags/tag160.xml"/><Relationship Id="rId120" Type="http://schemas.openxmlformats.org/officeDocument/2006/relationships/tags" Target="../tags/tag176.xml"/><Relationship Id="rId125" Type="http://schemas.openxmlformats.org/officeDocument/2006/relationships/tags" Target="../tags/tag181.xml"/><Relationship Id="rId141" Type="http://schemas.openxmlformats.org/officeDocument/2006/relationships/tags" Target="../tags/tag197.xml"/><Relationship Id="rId146" Type="http://schemas.openxmlformats.org/officeDocument/2006/relationships/tags" Target="../tags/tag202.xml"/><Relationship Id="rId167" Type="http://schemas.openxmlformats.org/officeDocument/2006/relationships/tags" Target="../tags/tag223.xml"/><Relationship Id="rId188" Type="http://schemas.openxmlformats.org/officeDocument/2006/relationships/tags" Target="../tags/tag244.xml"/><Relationship Id="rId7" Type="http://schemas.openxmlformats.org/officeDocument/2006/relationships/tags" Target="../tags/tag63.xml"/><Relationship Id="rId71" Type="http://schemas.openxmlformats.org/officeDocument/2006/relationships/tags" Target="../tags/tag127.xml"/><Relationship Id="rId92" Type="http://schemas.openxmlformats.org/officeDocument/2006/relationships/tags" Target="../tags/tag148.xml"/><Relationship Id="rId162" Type="http://schemas.openxmlformats.org/officeDocument/2006/relationships/tags" Target="../tags/tag218.xml"/><Relationship Id="rId183" Type="http://schemas.openxmlformats.org/officeDocument/2006/relationships/tags" Target="../tags/tag239.xml"/><Relationship Id="rId213" Type="http://schemas.openxmlformats.org/officeDocument/2006/relationships/tags" Target="../tags/tag269.xml"/><Relationship Id="rId218" Type="http://schemas.openxmlformats.org/officeDocument/2006/relationships/chart" Target="../charts/chart1.xml"/><Relationship Id="rId2" Type="http://schemas.openxmlformats.org/officeDocument/2006/relationships/tags" Target="../tags/tag58.xml"/><Relationship Id="rId29" Type="http://schemas.openxmlformats.org/officeDocument/2006/relationships/tags" Target="../tags/tag85.xml"/><Relationship Id="rId24" Type="http://schemas.openxmlformats.org/officeDocument/2006/relationships/tags" Target="../tags/tag80.xml"/><Relationship Id="rId40" Type="http://schemas.openxmlformats.org/officeDocument/2006/relationships/tags" Target="../tags/tag96.xml"/><Relationship Id="rId45" Type="http://schemas.openxmlformats.org/officeDocument/2006/relationships/tags" Target="../tags/tag101.xml"/><Relationship Id="rId66" Type="http://schemas.openxmlformats.org/officeDocument/2006/relationships/tags" Target="../tags/tag122.xml"/><Relationship Id="rId87" Type="http://schemas.openxmlformats.org/officeDocument/2006/relationships/tags" Target="../tags/tag143.xml"/><Relationship Id="rId110" Type="http://schemas.openxmlformats.org/officeDocument/2006/relationships/tags" Target="../tags/tag166.xml"/><Relationship Id="rId115" Type="http://schemas.openxmlformats.org/officeDocument/2006/relationships/tags" Target="../tags/tag171.xml"/><Relationship Id="rId131" Type="http://schemas.openxmlformats.org/officeDocument/2006/relationships/tags" Target="../tags/tag187.xml"/><Relationship Id="rId136" Type="http://schemas.openxmlformats.org/officeDocument/2006/relationships/tags" Target="../tags/tag192.xml"/><Relationship Id="rId157" Type="http://schemas.openxmlformats.org/officeDocument/2006/relationships/tags" Target="../tags/tag213.xml"/><Relationship Id="rId178" Type="http://schemas.openxmlformats.org/officeDocument/2006/relationships/tags" Target="../tags/tag234.xml"/><Relationship Id="rId61" Type="http://schemas.openxmlformats.org/officeDocument/2006/relationships/tags" Target="../tags/tag117.xml"/><Relationship Id="rId82" Type="http://schemas.openxmlformats.org/officeDocument/2006/relationships/tags" Target="../tags/tag138.xml"/><Relationship Id="rId152" Type="http://schemas.openxmlformats.org/officeDocument/2006/relationships/tags" Target="../tags/tag208.xml"/><Relationship Id="rId173" Type="http://schemas.openxmlformats.org/officeDocument/2006/relationships/tags" Target="../tags/tag229.xml"/><Relationship Id="rId194" Type="http://schemas.openxmlformats.org/officeDocument/2006/relationships/tags" Target="../tags/tag250.xml"/><Relationship Id="rId199" Type="http://schemas.openxmlformats.org/officeDocument/2006/relationships/tags" Target="../tags/tag255.xml"/><Relationship Id="rId203" Type="http://schemas.openxmlformats.org/officeDocument/2006/relationships/tags" Target="../tags/tag259.xml"/><Relationship Id="rId208" Type="http://schemas.openxmlformats.org/officeDocument/2006/relationships/tags" Target="../tags/tag264.xml"/><Relationship Id="rId19" Type="http://schemas.openxmlformats.org/officeDocument/2006/relationships/tags" Target="../tags/tag75.xml"/><Relationship Id="rId14" Type="http://schemas.openxmlformats.org/officeDocument/2006/relationships/tags" Target="../tags/tag70.xml"/><Relationship Id="rId30" Type="http://schemas.openxmlformats.org/officeDocument/2006/relationships/tags" Target="../tags/tag86.xml"/><Relationship Id="rId35" Type="http://schemas.openxmlformats.org/officeDocument/2006/relationships/tags" Target="../tags/tag91.xml"/><Relationship Id="rId56" Type="http://schemas.openxmlformats.org/officeDocument/2006/relationships/tags" Target="../tags/tag112.xml"/><Relationship Id="rId77" Type="http://schemas.openxmlformats.org/officeDocument/2006/relationships/tags" Target="../tags/tag133.xml"/><Relationship Id="rId100" Type="http://schemas.openxmlformats.org/officeDocument/2006/relationships/tags" Target="../tags/tag156.xml"/><Relationship Id="rId105" Type="http://schemas.openxmlformats.org/officeDocument/2006/relationships/tags" Target="../tags/tag161.xml"/><Relationship Id="rId126" Type="http://schemas.openxmlformats.org/officeDocument/2006/relationships/tags" Target="../tags/tag182.xml"/><Relationship Id="rId147" Type="http://schemas.openxmlformats.org/officeDocument/2006/relationships/tags" Target="../tags/tag203.xml"/><Relationship Id="rId168" Type="http://schemas.openxmlformats.org/officeDocument/2006/relationships/tags" Target="../tags/tag224.xml"/><Relationship Id="rId8" Type="http://schemas.openxmlformats.org/officeDocument/2006/relationships/tags" Target="../tags/tag64.xml"/><Relationship Id="rId51" Type="http://schemas.openxmlformats.org/officeDocument/2006/relationships/tags" Target="../tags/tag107.xml"/><Relationship Id="rId72" Type="http://schemas.openxmlformats.org/officeDocument/2006/relationships/tags" Target="../tags/tag128.xml"/><Relationship Id="rId93" Type="http://schemas.openxmlformats.org/officeDocument/2006/relationships/tags" Target="../tags/tag149.xml"/><Relationship Id="rId98" Type="http://schemas.openxmlformats.org/officeDocument/2006/relationships/tags" Target="../tags/tag154.xml"/><Relationship Id="rId121" Type="http://schemas.openxmlformats.org/officeDocument/2006/relationships/tags" Target="../tags/tag177.xml"/><Relationship Id="rId142" Type="http://schemas.openxmlformats.org/officeDocument/2006/relationships/tags" Target="../tags/tag198.xml"/><Relationship Id="rId163" Type="http://schemas.openxmlformats.org/officeDocument/2006/relationships/tags" Target="../tags/tag219.xml"/><Relationship Id="rId184" Type="http://schemas.openxmlformats.org/officeDocument/2006/relationships/tags" Target="../tags/tag240.xml"/><Relationship Id="rId189" Type="http://schemas.openxmlformats.org/officeDocument/2006/relationships/tags" Target="../tags/tag245.xml"/><Relationship Id="rId219" Type="http://schemas.openxmlformats.org/officeDocument/2006/relationships/chart" Target="../charts/chart2.xml"/><Relationship Id="rId3" Type="http://schemas.openxmlformats.org/officeDocument/2006/relationships/tags" Target="../tags/tag59.xml"/><Relationship Id="rId214" Type="http://schemas.openxmlformats.org/officeDocument/2006/relationships/slideLayout" Target="../slideLayouts/slideLayout31.xml"/><Relationship Id="rId25" Type="http://schemas.openxmlformats.org/officeDocument/2006/relationships/tags" Target="../tags/tag81.xml"/><Relationship Id="rId46" Type="http://schemas.openxmlformats.org/officeDocument/2006/relationships/tags" Target="../tags/tag102.xml"/><Relationship Id="rId67" Type="http://schemas.openxmlformats.org/officeDocument/2006/relationships/tags" Target="../tags/tag123.xml"/><Relationship Id="rId116" Type="http://schemas.openxmlformats.org/officeDocument/2006/relationships/tags" Target="../tags/tag172.xml"/><Relationship Id="rId137" Type="http://schemas.openxmlformats.org/officeDocument/2006/relationships/tags" Target="../tags/tag193.xml"/><Relationship Id="rId158" Type="http://schemas.openxmlformats.org/officeDocument/2006/relationships/tags" Target="../tags/tag214.xml"/><Relationship Id="rId20" Type="http://schemas.openxmlformats.org/officeDocument/2006/relationships/tags" Target="../tags/tag76.xml"/><Relationship Id="rId41" Type="http://schemas.openxmlformats.org/officeDocument/2006/relationships/tags" Target="../tags/tag97.xml"/><Relationship Id="rId62" Type="http://schemas.openxmlformats.org/officeDocument/2006/relationships/tags" Target="../tags/tag118.xml"/><Relationship Id="rId83" Type="http://schemas.openxmlformats.org/officeDocument/2006/relationships/tags" Target="../tags/tag139.xml"/><Relationship Id="rId88" Type="http://schemas.openxmlformats.org/officeDocument/2006/relationships/tags" Target="../tags/tag144.xml"/><Relationship Id="rId111" Type="http://schemas.openxmlformats.org/officeDocument/2006/relationships/tags" Target="../tags/tag167.xml"/><Relationship Id="rId132" Type="http://schemas.openxmlformats.org/officeDocument/2006/relationships/tags" Target="../tags/tag188.xml"/><Relationship Id="rId153" Type="http://schemas.openxmlformats.org/officeDocument/2006/relationships/tags" Target="../tags/tag209.xml"/><Relationship Id="rId174" Type="http://schemas.openxmlformats.org/officeDocument/2006/relationships/tags" Target="../tags/tag230.xml"/><Relationship Id="rId179" Type="http://schemas.openxmlformats.org/officeDocument/2006/relationships/tags" Target="../tags/tag235.xml"/><Relationship Id="rId195" Type="http://schemas.openxmlformats.org/officeDocument/2006/relationships/tags" Target="../tags/tag251.xml"/><Relationship Id="rId209" Type="http://schemas.openxmlformats.org/officeDocument/2006/relationships/tags" Target="../tags/tag265.xml"/><Relationship Id="rId190" Type="http://schemas.openxmlformats.org/officeDocument/2006/relationships/tags" Target="../tags/tag246.xml"/><Relationship Id="rId204" Type="http://schemas.openxmlformats.org/officeDocument/2006/relationships/tags" Target="../tags/tag260.xml"/><Relationship Id="rId220" Type="http://schemas.openxmlformats.org/officeDocument/2006/relationships/chart" Target="../charts/chart3.xml"/><Relationship Id="rId15" Type="http://schemas.openxmlformats.org/officeDocument/2006/relationships/tags" Target="../tags/tag71.xml"/><Relationship Id="rId36" Type="http://schemas.openxmlformats.org/officeDocument/2006/relationships/tags" Target="../tags/tag92.xml"/><Relationship Id="rId57" Type="http://schemas.openxmlformats.org/officeDocument/2006/relationships/tags" Target="../tags/tag113.xml"/><Relationship Id="rId106" Type="http://schemas.openxmlformats.org/officeDocument/2006/relationships/tags" Target="../tags/tag162.xml"/><Relationship Id="rId127" Type="http://schemas.openxmlformats.org/officeDocument/2006/relationships/tags" Target="../tags/tag183.xml"/><Relationship Id="rId10" Type="http://schemas.openxmlformats.org/officeDocument/2006/relationships/tags" Target="../tags/tag66.xml"/><Relationship Id="rId31" Type="http://schemas.openxmlformats.org/officeDocument/2006/relationships/tags" Target="../tags/tag87.xml"/><Relationship Id="rId52" Type="http://schemas.openxmlformats.org/officeDocument/2006/relationships/tags" Target="../tags/tag108.xml"/><Relationship Id="rId73" Type="http://schemas.openxmlformats.org/officeDocument/2006/relationships/tags" Target="../tags/tag129.xml"/><Relationship Id="rId78" Type="http://schemas.openxmlformats.org/officeDocument/2006/relationships/tags" Target="../tags/tag134.xml"/><Relationship Id="rId94" Type="http://schemas.openxmlformats.org/officeDocument/2006/relationships/tags" Target="../tags/tag150.xml"/><Relationship Id="rId99" Type="http://schemas.openxmlformats.org/officeDocument/2006/relationships/tags" Target="../tags/tag155.xml"/><Relationship Id="rId101" Type="http://schemas.openxmlformats.org/officeDocument/2006/relationships/tags" Target="../tags/tag157.xml"/><Relationship Id="rId122" Type="http://schemas.openxmlformats.org/officeDocument/2006/relationships/tags" Target="../tags/tag178.xml"/><Relationship Id="rId143" Type="http://schemas.openxmlformats.org/officeDocument/2006/relationships/tags" Target="../tags/tag199.xml"/><Relationship Id="rId148" Type="http://schemas.openxmlformats.org/officeDocument/2006/relationships/tags" Target="../tags/tag204.xml"/><Relationship Id="rId164" Type="http://schemas.openxmlformats.org/officeDocument/2006/relationships/tags" Target="../tags/tag220.xml"/><Relationship Id="rId169" Type="http://schemas.openxmlformats.org/officeDocument/2006/relationships/tags" Target="../tags/tag225.xml"/><Relationship Id="rId185" Type="http://schemas.openxmlformats.org/officeDocument/2006/relationships/tags" Target="../tags/tag241.xml"/><Relationship Id="rId4" Type="http://schemas.openxmlformats.org/officeDocument/2006/relationships/tags" Target="../tags/tag60.xml"/><Relationship Id="rId9" Type="http://schemas.openxmlformats.org/officeDocument/2006/relationships/tags" Target="../tags/tag65.xml"/><Relationship Id="rId180" Type="http://schemas.openxmlformats.org/officeDocument/2006/relationships/tags" Target="../tags/tag236.xml"/><Relationship Id="rId210" Type="http://schemas.openxmlformats.org/officeDocument/2006/relationships/tags" Target="../tags/tag266.xml"/><Relationship Id="rId215" Type="http://schemas.openxmlformats.org/officeDocument/2006/relationships/notesSlide" Target="../notesSlides/notesSlide5.xml"/><Relationship Id="rId26" Type="http://schemas.openxmlformats.org/officeDocument/2006/relationships/tags" Target="../tags/tag82.xml"/><Relationship Id="rId47" Type="http://schemas.openxmlformats.org/officeDocument/2006/relationships/tags" Target="../tags/tag103.xml"/><Relationship Id="rId68" Type="http://schemas.openxmlformats.org/officeDocument/2006/relationships/tags" Target="../tags/tag124.xml"/><Relationship Id="rId89" Type="http://schemas.openxmlformats.org/officeDocument/2006/relationships/tags" Target="../tags/tag145.xml"/><Relationship Id="rId112" Type="http://schemas.openxmlformats.org/officeDocument/2006/relationships/tags" Target="../tags/tag168.xml"/><Relationship Id="rId133" Type="http://schemas.openxmlformats.org/officeDocument/2006/relationships/tags" Target="../tags/tag189.xml"/><Relationship Id="rId154" Type="http://schemas.openxmlformats.org/officeDocument/2006/relationships/tags" Target="../tags/tag210.xml"/><Relationship Id="rId175" Type="http://schemas.openxmlformats.org/officeDocument/2006/relationships/tags" Target="../tags/tag231.xml"/><Relationship Id="rId196" Type="http://schemas.openxmlformats.org/officeDocument/2006/relationships/tags" Target="../tags/tag252.xml"/><Relationship Id="rId200" Type="http://schemas.openxmlformats.org/officeDocument/2006/relationships/tags" Target="../tags/tag256.xml"/><Relationship Id="rId16" Type="http://schemas.openxmlformats.org/officeDocument/2006/relationships/tags" Target="../tags/tag72.xml"/><Relationship Id="rId221" Type="http://schemas.openxmlformats.org/officeDocument/2006/relationships/chart" Target="../charts/chart4.xml"/><Relationship Id="rId37" Type="http://schemas.openxmlformats.org/officeDocument/2006/relationships/tags" Target="../tags/tag93.xml"/><Relationship Id="rId58" Type="http://schemas.openxmlformats.org/officeDocument/2006/relationships/tags" Target="../tags/tag114.xml"/><Relationship Id="rId79" Type="http://schemas.openxmlformats.org/officeDocument/2006/relationships/tags" Target="../tags/tag135.xml"/><Relationship Id="rId102" Type="http://schemas.openxmlformats.org/officeDocument/2006/relationships/tags" Target="../tags/tag158.xml"/><Relationship Id="rId123" Type="http://schemas.openxmlformats.org/officeDocument/2006/relationships/tags" Target="../tags/tag179.xml"/><Relationship Id="rId144" Type="http://schemas.openxmlformats.org/officeDocument/2006/relationships/tags" Target="../tags/tag200.xml"/><Relationship Id="rId90" Type="http://schemas.openxmlformats.org/officeDocument/2006/relationships/tags" Target="../tags/tag146.xml"/><Relationship Id="rId165" Type="http://schemas.openxmlformats.org/officeDocument/2006/relationships/tags" Target="../tags/tag221.xml"/><Relationship Id="rId186" Type="http://schemas.openxmlformats.org/officeDocument/2006/relationships/tags" Target="../tags/tag242.xml"/></Relationships>
</file>

<file path=ppt/slides/_rels/slide6.xml.rels><?xml version="1.0" encoding="UTF-8" standalone="yes"?>
<Relationships xmlns="http://schemas.openxmlformats.org/package/2006/relationships"><Relationship Id="rId8" Type="http://schemas.openxmlformats.org/officeDocument/2006/relationships/tags" Target="../tags/tag276.xml"/><Relationship Id="rId13" Type="http://schemas.openxmlformats.org/officeDocument/2006/relationships/tags" Target="../tags/tag281.xml"/><Relationship Id="rId18" Type="http://schemas.openxmlformats.org/officeDocument/2006/relationships/image" Target="../media/image1.emf"/><Relationship Id="rId3" Type="http://schemas.openxmlformats.org/officeDocument/2006/relationships/tags" Target="../tags/tag271.xml"/><Relationship Id="rId7" Type="http://schemas.openxmlformats.org/officeDocument/2006/relationships/tags" Target="../tags/tag275.xml"/><Relationship Id="rId12" Type="http://schemas.openxmlformats.org/officeDocument/2006/relationships/tags" Target="../tags/tag280.xml"/><Relationship Id="rId17" Type="http://schemas.openxmlformats.org/officeDocument/2006/relationships/oleObject" Target="../embeddings/oleObject39.bin"/><Relationship Id="rId2" Type="http://schemas.openxmlformats.org/officeDocument/2006/relationships/tags" Target="../tags/tag270.xml"/><Relationship Id="rId16" Type="http://schemas.openxmlformats.org/officeDocument/2006/relationships/notesSlide" Target="../notesSlides/notesSlide6.xml"/><Relationship Id="rId1" Type="http://schemas.openxmlformats.org/officeDocument/2006/relationships/vmlDrawing" Target="../drawings/vmlDrawing39.vml"/><Relationship Id="rId6" Type="http://schemas.openxmlformats.org/officeDocument/2006/relationships/tags" Target="../tags/tag274.xml"/><Relationship Id="rId11" Type="http://schemas.openxmlformats.org/officeDocument/2006/relationships/tags" Target="../tags/tag279.xml"/><Relationship Id="rId5" Type="http://schemas.openxmlformats.org/officeDocument/2006/relationships/tags" Target="../tags/tag273.xml"/><Relationship Id="rId15" Type="http://schemas.openxmlformats.org/officeDocument/2006/relationships/slideLayout" Target="../slideLayouts/slideLayout31.xml"/><Relationship Id="rId10" Type="http://schemas.openxmlformats.org/officeDocument/2006/relationships/tags" Target="../tags/tag278.xml"/><Relationship Id="rId19" Type="http://schemas.openxmlformats.org/officeDocument/2006/relationships/chart" Target="../charts/chart7.xml"/><Relationship Id="rId4" Type="http://schemas.openxmlformats.org/officeDocument/2006/relationships/tags" Target="../tags/tag272.xml"/><Relationship Id="rId9" Type="http://schemas.openxmlformats.org/officeDocument/2006/relationships/tags" Target="../tags/tag277.xml"/><Relationship Id="rId14" Type="http://schemas.openxmlformats.org/officeDocument/2006/relationships/tags" Target="../tags/tag28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31.xml"/><Relationship Id="rId7" Type="http://schemas.openxmlformats.org/officeDocument/2006/relationships/image" Target="../media/image9.png"/><Relationship Id="rId2" Type="http://schemas.openxmlformats.org/officeDocument/2006/relationships/tags" Target="../tags/tag283.xml"/><Relationship Id="rId1" Type="http://schemas.openxmlformats.org/officeDocument/2006/relationships/vmlDrawing" Target="../drawings/vmlDrawing40.vml"/><Relationship Id="rId6" Type="http://schemas.openxmlformats.org/officeDocument/2006/relationships/image" Target="../media/image1.emf"/><Relationship Id="rId5" Type="http://schemas.openxmlformats.org/officeDocument/2006/relationships/oleObject" Target="../embeddings/oleObject40.bin"/><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4.xml"/><Relationship Id="rId1" Type="http://schemas.openxmlformats.org/officeDocument/2006/relationships/vmlDrawing" Target="../drawings/vmlDrawing41.vml"/><Relationship Id="rId6" Type="http://schemas.openxmlformats.org/officeDocument/2006/relationships/image" Target="../media/image1.emf"/><Relationship Id="rId5" Type="http://schemas.openxmlformats.org/officeDocument/2006/relationships/oleObject" Target="../embeddings/oleObject41.bin"/><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3" Type="http://schemas.openxmlformats.org/officeDocument/2006/relationships/tags" Target="../tags/tag296.xml"/><Relationship Id="rId18" Type="http://schemas.openxmlformats.org/officeDocument/2006/relationships/tags" Target="../tags/tag301.xml"/><Relationship Id="rId26" Type="http://schemas.openxmlformats.org/officeDocument/2006/relationships/tags" Target="../tags/tag309.xml"/><Relationship Id="rId39" Type="http://schemas.openxmlformats.org/officeDocument/2006/relationships/tags" Target="../tags/tag322.xml"/><Relationship Id="rId21" Type="http://schemas.openxmlformats.org/officeDocument/2006/relationships/tags" Target="../tags/tag304.xml"/><Relationship Id="rId34" Type="http://schemas.openxmlformats.org/officeDocument/2006/relationships/tags" Target="../tags/tag317.xml"/><Relationship Id="rId42" Type="http://schemas.openxmlformats.org/officeDocument/2006/relationships/tags" Target="../tags/tag325.xml"/><Relationship Id="rId47" Type="http://schemas.openxmlformats.org/officeDocument/2006/relationships/tags" Target="../tags/tag330.xml"/><Relationship Id="rId50" Type="http://schemas.openxmlformats.org/officeDocument/2006/relationships/tags" Target="../tags/tag333.xml"/><Relationship Id="rId55" Type="http://schemas.openxmlformats.org/officeDocument/2006/relationships/tags" Target="../tags/tag338.xml"/><Relationship Id="rId63" Type="http://schemas.openxmlformats.org/officeDocument/2006/relationships/tags" Target="../tags/tag346.xml"/><Relationship Id="rId68" Type="http://schemas.openxmlformats.org/officeDocument/2006/relationships/notesSlide" Target="../notesSlides/notesSlide9.xml"/><Relationship Id="rId76" Type="http://schemas.openxmlformats.org/officeDocument/2006/relationships/chart" Target="../charts/chart13.xml"/><Relationship Id="rId7" Type="http://schemas.openxmlformats.org/officeDocument/2006/relationships/tags" Target="../tags/tag290.xml"/><Relationship Id="rId71" Type="http://schemas.openxmlformats.org/officeDocument/2006/relationships/chart" Target="../charts/chart8.xml"/><Relationship Id="rId2" Type="http://schemas.openxmlformats.org/officeDocument/2006/relationships/tags" Target="../tags/tag285.xml"/><Relationship Id="rId16" Type="http://schemas.openxmlformats.org/officeDocument/2006/relationships/tags" Target="../tags/tag299.xml"/><Relationship Id="rId29" Type="http://schemas.openxmlformats.org/officeDocument/2006/relationships/tags" Target="../tags/tag312.xml"/><Relationship Id="rId11" Type="http://schemas.openxmlformats.org/officeDocument/2006/relationships/tags" Target="../tags/tag294.xml"/><Relationship Id="rId24" Type="http://schemas.openxmlformats.org/officeDocument/2006/relationships/tags" Target="../tags/tag307.xml"/><Relationship Id="rId32" Type="http://schemas.openxmlformats.org/officeDocument/2006/relationships/tags" Target="../tags/tag315.xml"/><Relationship Id="rId37" Type="http://schemas.openxmlformats.org/officeDocument/2006/relationships/tags" Target="../tags/tag320.xml"/><Relationship Id="rId40" Type="http://schemas.openxmlformats.org/officeDocument/2006/relationships/tags" Target="../tags/tag323.xml"/><Relationship Id="rId45" Type="http://schemas.openxmlformats.org/officeDocument/2006/relationships/tags" Target="../tags/tag328.xml"/><Relationship Id="rId53" Type="http://schemas.openxmlformats.org/officeDocument/2006/relationships/tags" Target="../tags/tag336.xml"/><Relationship Id="rId58" Type="http://schemas.openxmlformats.org/officeDocument/2006/relationships/tags" Target="../tags/tag341.xml"/><Relationship Id="rId66" Type="http://schemas.openxmlformats.org/officeDocument/2006/relationships/tags" Target="../tags/tag349.xml"/><Relationship Id="rId74" Type="http://schemas.openxmlformats.org/officeDocument/2006/relationships/chart" Target="../charts/chart11.xml"/><Relationship Id="rId5" Type="http://schemas.openxmlformats.org/officeDocument/2006/relationships/tags" Target="../tags/tag288.xml"/><Relationship Id="rId15" Type="http://schemas.openxmlformats.org/officeDocument/2006/relationships/tags" Target="../tags/tag298.xml"/><Relationship Id="rId23" Type="http://schemas.openxmlformats.org/officeDocument/2006/relationships/tags" Target="../tags/tag306.xml"/><Relationship Id="rId28" Type="http://schemas.openxmlformats.org/officeDocument/2006/relationships/tags" Target="../tags/tag311.xml"/><Relationship Id="rId36" Type="http://schemas.openxmlformats.org/officeDocument/2006/relationships/tags" Target="../tags/tag319.xml"/><Relationship Id="rId49" Type="http://schemas.openxmlformats.org/officeDocument/2006/relationships/tags" Target="../tags/tag332.xml"/><Relationship Id="rId57" Type="http://schemas.openxmlformats.org/officeDocument/2006/relationships/tags" Target="../tags/tag340.xml"/><Relationship Id="rId61" Type="http://schemas.openxmlformats.org/officeDocument/2006/relationships/tags" Target="../tags/tag344.xml"/><Relationship Id="rId10" Type="http://schemas.openxmlformats.org/officeDocument/2006/relationships/tags" Target="../tags/tag293.xml"/><Relationship Id="rId19" Type="http://schemas.openxmlformats.org/officeDocument/2006/relationships/tags" Target="../tags/tag302.xml"/><Relationship Id="rId31" Type="http://schemas.openxmlformats.org/officeDocument/2006/relationships/tags" Target="../tags/tag314.xml"/><Relationship Id="rId44" Type="http://schemas.openxmlformats.org/officeDocument/2006/relationships/tags" Target="../tags/tag327.xml"/><Relationship Id="rId52" Type="http://schemas.openxmlformats.org/officeDocument/2006/relationships/tags" Target="../tags/tag335.xml"/><Relationship Id="rId60" Type="http://schemas.openxmlformats.org/officeDocument/2006/relationships/tags" Target="../tags/tag343.xml"/><Relationship Id="rId65" Type="http://schemas.openxmlformats.org/officeDocument/2006/relationships/tags" Target="../tags/tag348.xml"/><Relationship Id="rId73" Type="http://schemas.openxmlformats.org/officeDocument/2006/relationships/chart" Target="../charts/chart10.xml"/><Relationship Id="rId4" Type="http://schemas.openxmlformats.org/officeDocument/2006/relationships/tags" Target="../tags/tag287.xml"/><Relationship Id="rId9" Type="http://schemas.openxmlformats.org/officeDocument/2006/relationships/tags" Target="../tags/tag292.xml"/><Relationship Id="rId14" Type="http://schemas.openxmlformats.org/officeDocument/2006/relationships/tags" Target="../tags/tag297.xml"/><Relationship Id="rId22" Type="http://schemas.openxmlformats.org/officeDocument/2006/relationships/tags" Target="../tags/tag305.xml"/><Relationship Id="rId27" Type="http://schemas.openxmlformats.org/officeDocument/2006/relationships/tags" Target="../tags/tag310.xml"/><Relationship Id="rId30" Type="http://schemas.openxmlformats.org/officeDocument/2006/relationships/tags" Target="../tags/tag313.xml"/><Relationship Id="rId35" Type="http://schemas.openxmlformats.org/officeDocument/2006/relationships/tags" Target="../tags/tag318.xml"/><Relationship Id="rId43" Type="http://schemas.openxmlformats.org/officeDocument/2006/relationships/tags" Target="../tags/tag326.xml"/><Relationship Id="rId48" Type="http://schemas.openxmlformats.org/officeDocument/2006/relationships/tags" Target="../tags/tag331.xml"/><Relationship Id="rId56" Type="http://schemas.openxmlformats.org/officeDocument/2006/relationships/tags" Target="../tags/tag339.xml"/><Relationship Id="rId64" Type="http://schemas.openxmlformats.org/officeDocument/2006/relationships/tags" Target="../tags/tag347.xml"/><Relationship Id="rId69" Type="http://schemas.openxmlformats.org/officeDocument/2006/relationships/oleObject" Target="../embeddings/oleObject42.bin"/><Relationship Id="rId77" Type="http://schemas.openxmlformats.org/officeDocument/2006/relationships/chart" Target="../charts/chart14.xml"/><Relationship Id="rId8" Type="http://schemas.openxmlformats.org/officeDocument/2006/relationships/tags" Target="../tags/tag291.xml"/><Relationship Id="rId51" Type="http://schemas.openxmlformats.org/officeDocument/2006/relationships/tags" Target="../tags/tag334.xml"/><Relationship Id="rId72" Type="http://schemas.openxmlformats.org/officeDocument/2006/relationships/chart" Target="../charts/chart9.xml"/><Relationship Id="rId3" Type="http://schemas.openxmlformats.org/officeDocument/2006/relationships/tags" Target="../tags/tag286.xml"/><Relationship Id="rId12" Type="http://schemas.openxmlformats.org/officeDocument/2006/relationships/tags" Target="../tags/tag295.xml"/><Relationship Id="rId17" Type="http://schemas.openxmlformats.org/officeDocument/2006/relationships/tags" Target="../tags/tag300.xml"/><Relationship Id="rId25" Type="http://schemas.openxmlformats.org/officeDocument/2006/relationships/tags" Target="../tags/tag308.xml"/><Relationship Id="rId33" Type="http://schemas.openxmlformats.org/officeDocument/2006/relationships/tags" Target="../tags/tag316.xml"/><Relationship Id="rId38" Type="http://schemas.openxmlformats.org/officeDocument/2006/relationships/tags" Target="../tags/tag321.xml"/><Relationship Id="rId46" Type="http://schemas.openxmlformats.org/officeDocument/2006/relationships/tags" Target="../tags/tag329.xml"/><Relationship Id="rId59" Type="http://schemas.openxmlformats.org/officeDocument/2006/relationships/tags" Target="../tags/tag342.xml"/><Relationship Id="rId67" Type="http://schemas.openxmlformats.org/officeDocument/2006/relationships/slideLayout" Target="../slideLayouts/slideLayout31.xml"/><Relationship Id="rId20" Type="http://schemas.openxmlformats.org/officeDocument/2006/relationships/tags" Target="../tags/tag303.xml"/><Relationship Id="rId41" Type="http://schemas.openxmlformats.org/officeDocument/2006/relationships/tags" Target="../tags/tag324.xml"/><Relationship Id="rId54" Type="http://schemas.openxmlformats.org/officeDocument/2006/relationships/tags" Target="../tags/tag337.xml"/><Relationship Id="rId62" Type="http://schemas.openxmlformats.org/officeDocument/2006/relationships/tags" Target="../tags/tag345.xml"/><Relationship Id="rId70" Type="http://schemas.openxmlformats.org/officeDocument/2006/relationships/image" Target="../media/image1.emf"/><Relationship Id="rId75" Type="http://schemas.openxmlformats.org/officeDocument/2006/relationships/chart" Target="../charts/chart12.xml"/><Relationship Id="rId1" Type="http://schemas.openxmlformats.org/officeDocument/2006/relationships/vmlDrawing" Target="../drawings/vmlDrawing42.vml"/><Relationship Id="rId6" Type="http://schemas.openxmlformats.org/officeDocument/2006/relationships/tags" Target="../tags/tag28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E476CEE-3748-441A-B733-3904A628FE0E}"/>
              </a:ext>
            </a:extLst>
          </p:cNvPr>
          <p:cNvGraphicFramePr>
            <a:graphicFrameLocks noChangeAspect="1"/>
          </p:cNvGraphicFramePr>
          <p:nvPr>
            <p:custDataLst>
              <p:tags r:id="rId2"/>
            </p:custDataLst>
            <p:extLst>
              <p:ext uri="{D42A27DB-BD31-4B8C-83A1-F6EECF244321}">
                <p14:modId xmlns:p14="http://schemas.microsoft.com/office/powerpoint/2010/main" val="2889827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1348" name="think-cell Slide" r:id="rId6" imgW="592" imgH="595" progId="TCLayout.ActiveDocument.1">
                  <p:embed/>
                </p:oleObj>
              </mc:Choice>
              <mc:Fallback>
                <p:oleObj name="think-cell Slide" r:id="rId6" imgW="592" imgH="595"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496FFBD-2646-4618-8FB5-CCC8A696C841}"/>
              </a:ext>
            </a:extLst>
          </p:cNvPr>
          <p:cNvSpPr/>
          <p:nvPr>
            <p:custDataLst>
              <p:tags r:id="rId3"/>
            </p:custDataLst>
          </p:nvPr>
        </p:nvSpPr>
        <p:spPr>
          <a:xfrm>
            <a:off x="0" y="0"/>
            <a:ext cx="158750" cy="158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endParaRPr lang="en-GB" sz="4800" dirty="0">
              <a:latin typeface="Calibri Light" panose="020F0302020204030204" pitchFamily="34" charset="0"/>
              <a:ea typeface="+mj-ea"/>
              <a:cs typeface="Calibri Light" panose="020F0302020204030204" pitchFamily="34" charset="0"/>
              <a:sym typeface="Calibri Light" panose="020F0302020204030204" pitchFamily="34" charset="0"/>
            </a:endParaRPr>
          </a:p>
        </p:txBody>
      </p:sp>
      <p:sp>
        <p:nvSpPr>
          <p:cNvPr id="5" name="Title 1">
            <a:extLst>
              <a:ext uri="{FF2B5EF4-FFF2-40B4-BE49-F238E27FC236}">
                <a16:creationId xmlns:a16="http://schemas.microsoft.com/office/drawing/2014/main" id="{C409AE8D-D0E3-412C-9A45-283C92E79B95}"/>
              </a:ext>
            </a:extLst>
          </p:cNvPr>
          <p:cNvSpPr>
            <a:spLocks noGrp="1"/>
          </p:cNvSpPr>
          <p:nvPr>
            <p:ph type="title" hasCustomPrompt="1"/>
          </p:nvPr>
        </p:nvSpPr>
        <p:spPr>
          <a:xfrm>
            <a:off x="3659915" y="6600298"/>
            <a:ext cx="3528000" cy="1960712"/>
          </a:xfrm>
        </p:spPr>
        <p:txBody>
          <a:bodyPr anchor="t" anchorCtr="0"/>
          <a:lstStyle>
            <a:lvl1pPr>
              <a:defRPr sz="4400">
                <a:solidFill>
                  <a:schemeClr val="bg1"/>
                </a:solidFill>
                <a:latin typeface="EYInterstate Light" panose="02000506000000020004" pitchFamily="2" charset="0"/>
              </a:defRPr>
            </a:lvl1pPr>
          </a:lstStyle>
          <a:p>
            <a:pPr>
              <a:spcAft>
                <a:spcPts val="600"/>
              </a:spcAft>
            </a:pPr>
            <a:r>
              <a:rPr lang="en-GB" sz="4800" b="1" noProof="0" dirty="0">
                <a:latin typeface="Calibri Light" panose="020F0302020204030204" pitchFamily="34" charset="0"/>
                <a:cs typeface="Calibri Light" panose="020F0302020204030204" pitchFamily="34" charset="0"/>
                <a:sym typeface="Calibri Light" panose="020F0302020204030204" pitchFamily="34" charset="0"/>
              </a:rPr>
              <a:t>FSDMoç</a:t>
            </a:r>
            <a:r>
              <a:rPr lang="en-GB" sz="4800" noProof="0" dirty="0">
                <a:latin typeface="Calibri Light" panose="020F0302020204030204" pitchFamily="34" charset="0"/>
                <a:cs typeface="Calibri Light" panose="020F0302020204030204" pitchFamily="34" charset="0"/>
                <a:sym typeface="Calibri Light" panose="020F0302020204030204" pitchFamily="34" charset="0"/>
              </a:rPr>
              <a:t> STRATEGIC PLAN 2020-25</a:t>
            </a:r>
          </a:p>
        </p:txBody>
      </p:sp>
    </p:spTree>
    <p:extLst>
      <p:ext uri="{BB962C8B-B14F-4D97-AF65-F5344CB8AC3E}">
        <p14:creationId xmlns:p14="http://schemas.microsoft.com/office/powerpoint/2010/main" val="1936819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89C4EC2-310F-410D-90F1-491A2A2A2F15}"/>
              </a:ext>
            </a:extLst>
          </p:cNvPr>
          <p:cNvGraphicFramePr>
            <a:graphicFrameLocks noChangeAspect="1"/>
          </p:cNvGraphicFramePr>
          <p:nvPr>
            <p:custDataLst>
              <p:tags r:id="rId2"/>
            </p:custDataLst>
            <p:extLst>
              <p:ext uri="{D42A27DB-BD31-4B8C-83A1-F6EECF244321}">
                <p14:modId xmlns:p14="http://schemas.microsoft.com/office/powerpoint/2010/main" val="19025241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0326" name="think-cell Slide" r:id="rId43" imgW="592" imgH="595" progId="TCLayout.ActiveDocument.1">
                  <p:embed/>
                </p:oleObj>
              </mc:Choice>
              <mc:Fallback>
                <p:oleObj name="think-cell Slide" r:id="rId43" imgW="592" imgH="595" progId="TCLayout.ActiveDocument.1">
                  <p:embed/>
                  <p:pic>
                    <p:nvPicPr>
                      <p:cNvPr id="0" name=""/>
                      <p:cNvPicPr/>
                      <p:nvPr/>
                    </p:nvPicPr>
                    <p:blipFill>
                      <a:blip r:embed="rId44"/>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B3B56C7-D03D-4AC1-AFAF-F6A02F922398}"/>
              </a:ext>
            </a:extLst>
          </p:cNvPr>
          <p:cNvSpPr/>
          <p:nvPr>
            <p:custDataLst>
              <p:tags r:id="rId3"/>
            </p:custDataLst>
          </p:nvPr>
        </p:nvSpPr>
        <p:spPr>
          <a:xfrm>
            <a:off x="0" y="0"/>
            <a:ext cx="158750" cy="158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endParaRPr lang="en-GB" sz="100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81" name="TextBox 80">
            <a:extLst>
              <a:ext uri="{FF2B5EF4-FFF2-40B4-BE49-F238E27FC236}">
                <a16:creationId xmlns:a16="http://schemas.microsoft.com/office/drawing/2014/main" id="{41EE1641-95B3-4E61-A84B-4A042BE4ED7F}"/>
              </a:ext>
            </a:extLst>
          </p:cNvPr>
          <p:cNvSpPr txBox="1"/>
          <p:nvPr/>
        </p:nvSpPr>
        <p:spPr>
          <a:xfrm>
            <a:off x="454024" y="508009"/>
            <a:ext cx="6859589" cy="346075"/>
          </a:xfrm>
          <a:prstGeom prst="rect">
            <a:avLst/>
          </a:prstGeom>
        </p:spPr>
        <p:txBody>
          <a:bodyPr wrap="square" lIns="0" tIns="0" rIns="0" bIns="0" numCol="1" rtlCol="0" anchor="t">
            <a:noAutofit/>
          </a:bodyPr>
          <a:lstStyle/>
          <a:p>
            <a:pPr lvl="0">
              <a:spcAft>
                <a:spcPts val="600"/>
              </a:spcAft>
              <a:buClr>
                <a:schemeClr val="tx1"/>
              </a:buClr>
            </a:pPr>
            <a:r>
              <a:rPr lang="en-GB" sz="1800" kern="0" dirty="0">
                <a:solidFill>
                  <a:srgbClr val="377169"/>
                </a:solidFill>
                <a:latin typeface="Calibri Light" panose="020F0302020204030204" pitchFamily="34" charset="0"/>
                <a:cs typeface="Calibri Light" panose="020F0302020204030204" pitchFamily="34" charset="0"/>
                <a:sym typeface="Calibri Light" panose="020F0302020204030204" pitchFamily="34" charset="0"/>
              </a:rPr>
              <a:t>MOZAMBIQUE’S PROGRESS TOWARDS FINANCIAL INCLUSION</a:t>
            </a:r>
          </a:p>
        </p:txBody>
      </p:sp>
      <p:graphicFrame>
        <p:nvGraphicFramePr>
          <p:cNvPr id="66" name="Chart 65">
            <a:extLst>
              <a:ext uri="{FF2B5EF4-FFF2-40B4-BE49-F238E27FC236}">
                <a16:creationId xmlns:a16="http://schemas.microsoft.com/office/drawing/2014/main" id="{CD150758-D5A1-4FBF-8844-EFD3FB489E42}"/>
              </a:ext>
            </a:extLst>
          </p:cNvPr>
          <p:cNvGraphicFramePr/>
          <p:nvPr>
            <p:custDataLst>
              <p:tags r:id="rId4"/>
            </p:custDataLst>
            <p:extLst>
              <p:ext uri="{D42A27DB-BD31-4B8C-83A1-F6EECF244321}">
                <p14:modId xmlns:p14="http://schemas.microsoft.com/office/powerpoint/2010/main" val="4151329740"/>
              </p:ext>
            </p:extLst>
          </p:nvPr>
        </p:nvGraphicFramePr>
        <p:xfrm>
          <a:off x="901700" y="4832350"/>
          <a:ext cx="6391275" cy="1481138"/>
        </p:xfrm>
        <a:graphic>
          <a:graphicData uri="http://schemas.openxmlformats.org/drawingml/2006/chart">
            <c:chart xmlns:c="http://schemas.openxmlformats.org/drawingml/2006/chart" xmlns:r="http://schemas.openxmlformats.org/officeDocument/2006/relationships" r:id="rId45"/>
          </a:graphicData>
        </a:graphic>
      </p:graphicFrame>
      <p:sp>
        <p:nvSpPr>
          <p:cNvPr id="69" name="Text Placeholder 2">
            <a:extLst>
              <a:ext uri="{FF2B5EF4-FFF2-40B4-BE49-F238E27FC236}">
                <a16:creationId xmlns:a16="http://schemas.microsoft.com/office/drawing/2014/main" id="{26667B04-9F18-432D-8A1B-4B4D3184B26D}"/>
              </a:ext>
            </a:extLst>
          </p:cNvPr>
          <p:cNvSpPr>
            <a:spLocks noGrp="1"/>
          </p:cNvSpPr>
          <p:nvPr>
            <p:custDataLst>
              <p:tags r:id="rId5"/>
            </p:custDataLst>
          </p:nvPr>
        </p:nvSpPr>
        <p:spPr bwMode="gray">
          <a:xfrm>
            <a:off x="768350" y="5716588"/>
            <a:ext cx="13017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r">
              <a:spcBef>
                <a:spcPct val="0"/>
              </a:spcBef>
              <a:spcAft>
                <a:spcPct val="0"/>
              </a:spcAft>
            </a:pPr>
            <a:fld id="{6DF60739-C75B-45B8-880B-30565C9B5C64}" type="datetime'''''''''''''''40'">
              <a:rPr lang="en-GB" altLang="en-US" sz="1000" smtClean="0">
                <a:latin typeface="Calibri Light" panose="020F0302020204030204" pitchFamily="34" charset="0"/>
                <a:cs typeface="Calibri Light" panose="020F0302020204030204" pitchFamily="34" charset="0"/>
                <a:sym typeface="Calibri Light" panose="020F0302020204030204" pitchFamily="34" charset="0"/>
              </a:rPr>
              <a:pPr algn="r">
                <a:spcBef>
                  <a:spcPct val="0"/>
                </a:spcBef>
                <a:spcAft>
                  <a:spcPct val="0"/>
                </a:spcAft>
              </a:pPr>
              <a:t>40</a:t>
            </a:fld>
            <a:endParaRPr lang="en-GB" sz="100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72" name="Text Placeholder 2">
            <a:extLst>
              <a:ext uri="{FF2B5EF4-FFF2-40B4-BE49-F238E27FC236}">
                <a16:creationId xmlns:a16="http://schemas.microsoft.com/office/drawing/2014/main" id="{16F42A5E-B324-4362-8D3C-50DE5D52139E}"/>
              </a:ext>
            </a:extLst>
          </p:cNvPr>
          <p:cNvSpPr>
            <a:spLocks noGrp="1"/>
          </p:cNvSpPr>
          <p:nvPr>
            <p:custDataLst>
              <p:tags r:id="rId6"/>
            </p:custDataLst>
          </p:nvPr>
        </p:nvSpPr>
        <p:spPr bwMode="gray">
          <a:xfrm>
            <a:off x="703263" y="5057775"/>
            <a:ext cx="195263"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r">
              <a:spcBef>
                <a:spcPct val="0"/>
              </a:spcBef>
              <a:spcAft>
                <a:spcPct val="0"/>
              </a:spcAft>
            </a:pPr>
            <a:fld id="{FEEA3DF9-29D7-4078-B723-5DDB59F24983}" type="datetime'''''''''''''''''''''1''''''''''''''0''''''''''''''''''''''0'">
              <a:rPr lang="en-GB" altLang="en-US" sz="1000" smtClean="0">
                <a:latin typeface="Calibri Light" panose="020F0302020204030204" pitchFamily="34" charset="0"/>
                <a:cs typeface="Calibri Light" panose="020F0302020204030204" pitchFamily="34" charset="0"/>
                <a:sym typeface="Calibri Light" panose="020F0302020204030204" pitchFamily="34" charset="0"/>
              </a:rPr>
              <a:pPr algn="r">
                <a:spcBef>
                  <a:spcPct val="0"/>
                </a:spcBef>
                <a:spcAft>
                  <a:spcPct val="0"/>
                </a:spcAft>
              </a:pPr>
              <a:t>100</a:t>
            </a:fld>
            <a:endParaRPr lang="en-GB" sz="100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54" name="Text Placeholder 2">
            <a:extLst>
              <a:ext uri="{FF2B5EF4-FFF2-40B4-BE49-F238E27FC236}">
                <a16:creationId xmlns:a16="http://schemas.microsoft.com/office/drawing/2014/main" id="{93B3015B-FDCD-47B6-A9A1-C42029D856FA}"/>
              </a:ext>
            </a:extLst>
          </p:cNvPr>
          <p:cNvSpPr>
            <a:spLocks noGrp="1"/>
          </p:cNvSpPr>
          <p:nvPr>
            <p:custDataLst>
              <p:tags r:id="rId7"/>
            </p:custDataLst>
          </p:nvPr>
        </p:nvSpPr>
        <p:spPr bwMode="gray">
          <a:xfrm>
            <a:off x="952500" y="6286501"/>
            <a:ext cx="6508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lnSpc>
                <a:spcPct val="90000"/>
              </a:lnSpc>
              <a:spcBef>
                <a:spcPct val="0"/>
              </a:spcBef>
              <a:spcAft>
                <a:spcPct val="0"/>
              </a:spcAft>
            </a:pPr>
            <a:fld id="{9BDFC7BD-1A9A-4F36-B0C8-FABF44B411C8}" type="datetime'''''''''''''''0'''''">
              <a:rPr lang="en-GB" altLang="en-US" sz="1000" smtClean="0">
                <a:latin typeface="Calibri Light" panose="020F0302020204030204" pitchFamily="34" charset="0"/>
                <a:cs typeface="Calibri Light" panose="020F0302020204030204" pitchFamily="34" charset="0"/>
                <a:sym typeface="Calibri Light" panose="020F0302020204030204" pitchFamily="34" charset="0"/>
              </a:rPr>
              <a:pPr algn="ctr">
                <a:lnSpc>
                  <a:spcPct val="90000"/>
                </a:lnSpc>
                <a:spcBef>
                  <a:spcPct val="0"/>
                </a:spcBef>
                <a:spcAft>
                  <a:spcPct val="0"/>
                </a:spcAft>
              </a:pPr>
              <a:t>0</a:t>
            </a:fld>
            <a:endParaRPr lang="en-GB" sz="100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70" name="Text Placeholder 2">
            <a:extLst>
              <a:ext uri="{FF2B5EF4-FFF2-40B4-BE49-F238E27FC236}">
                <a16:creationId xmlns:a16="http://schemas.microsoft.com/office/drawing/2014/main" id="{6604172F-B1EB-4FC6-9400-18E1B46184C7}"/>
              </a:ext>
            </a:extLst>
          </p:cNvPr>
          <p:cNvSpPr>
            <a:spLocks noGrp="1"/>
          </p:cNvSpPr>
          <p:nvPr>
            <p:custDataLst>
              <p:tags r:id="rId8"/>
            </p:custDataLst>
          </p:nvPr>
        </p:nvSpPr>
        <p:spPr bwMode="gray">
          <a:xfrm>
            <a:off x="768350" y="5497513"/>
            <a:ext cx="13017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r">
              <a:spcBef>
                <a:spcPct val="0"/>
              </a:spcBef>
              <a:spcAft>
                <a:spcPct val="0"/>
              </a:spcAft>
            </a:pPr>
            <a:fld id="{605A6F7D-480F-498F-8772-1CA87C3BB81F}" type="datetime'''''''''''''''''''''''''6''''0'''''''''''''''''''''">
              <a:rPr lang="en-GB" altLang="en-US" sz="1000" smtClean="0">
                <a:latin typeface="Calibri Light" panose="020F0302020204030204" pitchFamily="34" charset="0"/>
                <a:cs typeface="Calibri Light" panose="020F0302020204030204" pitchFamily="34" charset="0"/>
                <a:sym typeface="Calibri Light" panose="020F0302020204030204" pitchFamily="34" charset="0"/>
              </a:rPr>
              <a:pPr algn="r">
                <a:spcBef>
                  <a:spcPct val="0"/>
                </a:spcBef>
                <a:spcAft>
                  <a:spcPct val="0"/>
                </a:spcAft>
              </a:pPr>
              <a:t>60</a:t>
            </a:fld>
            <a:endParaRPr lang="en-GB" sz="100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55" name="Text Placeholder 2">
            <a:extLst>
              <a:ext uri="{FF2B5EF4-FFF2-40B4-BE49-F238E27FC236}">
                <a16:creationId xmlns:a16="http://schemas.microsoft.com/office/drawing/2014/main" id="{E0C3909E-212C-49B1-B5C8-6CB699C17461}"/>
              </a:ext>
            </a:extLst>
          </p:cNvPr>
          <p:cNvSpPr>
            <a:spLocks noGrp="1"/>
          </p:cNvSpPr>
          <p:nvPr>
            <p:custDataLst>
              <p:tags r:id="rId9"/>
            </p:custDataLst>
          </p:nvPr>
        </p:nvSpPr>
        <p:spPr bwMode="gray">
          <a:xfrm>
            <a:off x="1541463" y="6273800"/>
            <a:ext cx="13017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62B55DAF-6D35-46AC-B39F-45F34FDC2654}" type="datetime'''''''''''''''''''''''''''''''''''2''0'''''">
              <a:rPr lang="en-GB" altLang="en-US" sz="1000" smtClean="0">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20</a:t>
            </a:fld>
            <a:endParaRPr lang="en-GB" sz="100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60" name="Text Placeholder 2">
            <a:extLst>
              <a:ext uri="{FF2B5EF4-FFF2-40B4-BE49-F238E27FC236}">
                <a16:creationId xmlns:a16="http://schemas.microsoft.com/office/drawing/2014/main" id="{3D572B87-4E2E-4089-A90C-319573A0422E}"/>
              </a:ext>
            </a:extLst>
          </p:cNvPr>
          <p:cNvSpPr>
            <a:spLocks noGrp="1"/>
          </p:cNvSpPr>
          <p:nvPr>
            <p:custDataLst>
              <p:tags r:id="rId10"/>
            </p:custDataLst>
          </p:nvPr>
        </p:nvSpPr>
        <p:spPr bwMode="gray">
          <a:xfrm>
            <a:off x="4622800" y="6273800"/>
            <a:ext cx="195263"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494BDE79-4561-4C0D-8519-F428EB157358}" type="datetime'''''''''''''''''''''''''''''''''''''1''''''2''''''0'''''">
              <a:rPr lang="en-GB" altLang="en-US" sz="1000" smtClean="0">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120</a:t>
            </a:fld>
            <a:endParaRPr lang="en-GB" sz="100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56" name="Text Placeholder 2">
            <a:extLst>
              <a:ext uri="{FF2B5EF4-FFF2-40B4-BE49-F238E27FC236}">
                <a16:creationId xmlns:a16="http://schemas.microsoft.com/office/drawing/2014/main" id="{49A56953-F574-4C01-A678-06B493E0753C}"/>
              </a:ext>
            </a:extLst>
          </p:cNvPr>
          <p:cNvSpPr>
            <a:spLocks noGrp="1"/>
          </p:cNvSpPr>
          <p:nvPr>
            <p:custDataLst>
              <p:tags r:id="rId11"/>
            </p:custDataLst>
          </p:nvPr>
        </p:nvSpPr>
        <p:spPr bwMode="gray">
          <a:xfrm>
            <a:off x="2163763" y="6273800"/>
            <a:ext cx="13017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3DDCF7D6-7D8C-4EEF-A192-EE1151E2C60F}" type="datetime'''''''''''''4''''''''0'''''''''''''">
              <a:rPr lang="en-GB" altLang="en-US" sz="1000" smtClean="0">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40</a:t>
            </a:fld>
            <a:endParaRPr lang="en-GB" sz="100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58" name="Text Placeholder 2">
            <a:extLst>
              <a:ext uri="{FF2B5EF4-FFF2-40B4-BE49-F238E27FC236}">
                <a16:creationId xmlns:a16="http://schemas.microsoft.com/office/drawing/2014/main" id="{B23221B6-8E30-4A44-809A-32B272CF35AC}"/>
              </a:ext>
            </a:extLst>
          </p:cNvPr>
          <p:cNvSpPr>
            <a:spLocks noGrp="1"/>
          </p:cNvSpPr>
          <p:nvPr>
            <p:custDataLst>
              <p:tags r:id="rId12"/>
            </p:custDataLst>
          </p:nvPr>
        </p:nvSpPr>
        <p:spPr bwMode="gray">
          <a:xfrm>
            <a:off x="3409950" y="6273800"/>
            <a:ext cx="13017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4614FD10-0B49-432F-B5A0-F27C66DB8078}" type="datetime'''''''8''''''''''0'''''''''''''''''''''''''''''''''''">
              <a:rPr lang="en-GB" altLang="en-US" sz="1000" smtClean="0">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80</a:t>
            </a:fld>
            <a:endParaRPr lang="en-GB" sz="100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67" name="Text Placeholder 2">
            <a:extLst>
              <a:ext uri="{FF2B5EF4-FFF2-40B4-BE49-F238E27FC236}">
                <a16:creationId xmlns:a16="http://schemas.microsoft.com/office/drawing/2014/main" id="{FB6BE389-61A6-4A15-8CF0-CEFB676F064B}"/>
              </a:ext>
            </a:extLst>
          </p:cNvPr>
          <p:cNvSpPr>
            <a:spLocks noGrp="1"/>
          </p:cNvSpPr>
          <p:nvPr>
            <p:custDataLst>
              <p:tags r:id="rId13"/>
            </p:custDataLst>
          </p:nvPr>
        </p:nvSpPr>
        <p:spPr bwMode="gray">
          <a:xfrm>
            <a:off x="833438" y="6167439"/>
            <a:ext cx="6508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r">
              <a:lnSpc>
                <a:spcPct val="90000"/>
              </a:lnSpc>
              <a:spcBef>
                <a:spcPct val="0"/>
              </a:spcBef>
              <a:spcAft>
                <a:spcPct val="0"/>
              </a:spcAft>
            </a:pPr>
            <a:fld id="{8D315BE8-61D2-426C-99A3-2E00F64C9A5C}" type="datetime'''''''''''''''''''''''''''''''''''''0'''''''''''''">
              <a:rPr lang="en-GB" altLang="en-US" sz="1000" smtClean="0">
                <a:latin typeface="Calibri Light" panose="020F0302020204030204" pitchFamily="34" charset="0"/>
                <a:cs typeface="Calibri Light" panose="020F0302020204030204" pitchFamily="34" charset="0"/>
                <a:sym typeface="Calibri Light" panose="020F0302020204030204" pitchFamily="34" charset="0"/>
              </a:rPr>
              <a:pPr algn="r">
                <a:lnSpc>
                  <a:spcPct val="90000"/>
                </a:lnSpc>
                <a:spcBef>
                  <a:spcPct val="0"/>
                </a:spcBef>
                <a:spcAft>
                  <a:spcPct val="0"/>
                </a:spcAft>
              </a:pPr>
              <a:t>0</a:t>
            </a:fld>
            <a:endParaRPr lang="en-GB" sz="100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57" name="Text Placeholder 2">
            <a:extLst>
              <a:ext uri="{FF2B5EF4-FFF2-40B4-BE49-F238E27FC236}">
                <a16:creationId xmlns:a16="http://schemas.microsoft.com/office/drawing/2014/main" id="{BC9DAA36-1E07-4868-A35F-7F38410C3C01}"/>
              </a:ext>
            </a:extLst>
          </p:cNvPr>
          <p:cNvSpPr>
            <a:spLocks noGrp="1"/>
          </p:cNvSpPr>
          <p:nvPr>
            <p:custDataLst>
              <p:tags r:id="rId14"/>
            </p:custDataLst>
          </p:nvPr>
        </p:nvSpPr>
        <p:spPr bwMode="gray">
          <a:xfrm>
            <a:off x="2787650" y="6273800"/>
            <a:ext cx="13017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B4981D31-C163-4B01-81B6-BA6659D60755}" type="datetime'''''''6''''''''''''''''''''0'''''''''''''''''">
              <a:rPr lang="en-GB" altLang="en-US" sz="1000" smtClean="0">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60</a:t>
            </a:fld>
            <a:endParaRPr lang="en-GB" sz="100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61" name="Text Placeholder 2">
            <a:extLst>
              <a:ext uri="{FF2B5EF4-FFF2-40B4-BE49-F238E27FC236}">
                <a16:creationId xmlns:a16="http://schemas.microsoft.com/office/drawing/2014/main" id="{D28C05D3-B345-4669-BFEC-559E8C92D1F4}"/>
              </a:ext>
            </a:extLst>
          </p:cNvPr>
          <p:cNvSpPr>
            <a:spLocks noGrp="1"/>
          </p:cNvSpPr>
          <p:nvPr>
            <p:custDataLst>
              <p:tags r:id="rId15"/>
            </p:custDataLst>
          </p:nvPr>
        </p:nvSpPr>
        <p:spPr bwMode="gray">
          <a:xfrm>
            <a:off x="5245100" y="6273800"/>
            <a:ext cx="195263"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86ED01C6-DF6B-476B-A7BB-257F445FDF54}" type="datetime'''''''''''''''1''''4''''''''''''''''''''''''''0'">
              <a:rPr lang="en-GB" altLang="en-US" sz="1000" smtClean="0">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140</a:t>
            </a:fld>
            <a:endParaRPr lang="en-GB" sz="100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68" name="Text Placeholder 2">
            <a:extLst>
              <a:ext uri="{FF2B5EF4-FFF2-40B4-BE49-F238E27FC236}">
                <a16:creationId xmlns:a16="http://schemas.microsoft.com/office/drawing/2014/main" id="{C5CC46DE-129E-4DA4-A70D-10368C2E43B4}"/>
              </a:ext>
            </a:extLst>
          </p:cNvPr>
          <p:cNvSpPr>
            <a:spLocks noGrp="1"/>
          </p:cNvSpPr>
          <p:nvPr>
            <p:custDataLst>
              <p:tags r:id="rId16"/>
            </p:custDataLst>
          </p:nvPr>
        </p:nvSpPr>
        <p:spPr bwMode="gray">
          <a:xfrm>
            <a:off x="768350" y="5935663"/>
            <a:ext cx="13017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r">
              <a:spcBef>
                <a:spcPct val="0"/>
              </a:spcBef>
              <a:spcAft>
                <a:spcPct val="0"/>
              </a:spcAft>
            </a:pPr>
            <a:fld id="{4294A0D1-53C2-424D-B41B-7B47D77E4249}" type="datetime'''''''2''''''''''''''''''''''''''''''''''0'''''''">
              <a:rPr lang="en-GB" altLang="en-US" sz="1000" smtClean="0">
                <a:latin typeface="Calibri Light" panose="020F0302020204030204" pitchFamily="34" charset="0"/>
                <a:cs typeface="Calibri Light" panose="020F0302020204030204" pitchFamily="34" charset="0"/>
                <a:sym typeface="Calibri Light" panose="020F0302020204030204" pitchFamily="34" charset="0"/>
              </a:rPr>
              <a:pPr algn="r">
                <a:spcBef>
                  <a:spcPct val="0"/>
                </a:spcBef>
                <a:spcAft>
                  <a:spcPct val="0"/>
                </a:spcAft>
              </a:pPr>
              <a:t>20</a:t>
            </a:fld>
            <a:endParaRPr lang="en-GB" sz="100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59" name="Text Placeholder 2">
            <a:extLst>
              <a:ext uri="{FF2B5EF4-FFF2-40B4-BE49-F238E27FC236}">
                <a16:creationId xmlns:a16="http://schemas.microsoft.com/office/drawing/2014/main" id="{3C25B337-B75D-443B-9E0E-823460B19166}"/>
              </a:ext>
            </a:extLst>
          </p:cNvPr>
          <p:cNvSpPr>
            <a:spLocks noGrp="1"/>
          </p:cNvSpPr>
          <p:nvPr>
            <p:custDataLst>
              <p:tags r:id="rId17"/>
            </p:custDataLst>
          </p:nvPr>
        </p:nvSpPr>
        <p:spPr bwMode="gray">
          <a:xfrm>
            <a:off x="4000500" y="6273800"/>
            <a:ext cx="195263"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B98038E6-BB6F-40EA-842A-BC5B29D5A7A2}" type="datetime'''''''''''''1''0''''''''''''''''''0'''''">
              <a:rPr lang="en-GB" altLang="en-US" sz="1000" smtClean="0">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100</a:t>
            </a:fld>
            <a:endParaRPr lang="en-GB" sz="100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62" name="Text Placeholder 2">
            <a:extLst>
              <a:ext uri="{FF2B5EF4-FFF2-40B4-BE49-F238E27FC236}">
                <a16:creationId xmlns:a16="http://schemas.microsoft.com/office/drawing/2014/main" id="{3B454C94-8E54-4568-BE18-82B0FA087421}"/>
              </a:ext>
            </a:extLst>
          </p:cNvPr>
          <p:cNvSpPr>
            <a:spLocks noGrp="1"/>
          </p:cNvSpPr>
          <p:nvPr>
            <p:custDataLst>
              <p:tags r:id="rId18"/>
            </p:custDataLst>
          </p:nvPr>
        </p:nvSpPr>
        <p:spPr bwMode="gray">
          <a:xfrm>
            <a:off x="5868988" y="6273800"/>
            <a:ext cx="195263"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AFB6EECA-89E9-4A32-81BB-345A904406C7}" type="datetime'''''''''''''''''''1''''''''''''''''6''''''0'''''''''''''">
              <a:rPr lang="en-GB" altLang="en-US" sz="1000" smtClean="0">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160</a:t>
            </a:fld>
            <a:endParaRPr lang="en-GB" sz="100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71" name="Text Placeholder 2">
            <a:extLst>
              <a:ext uri="{FF2B5EF4-FFF2-40B4-BE49-F238E27FC236}">
                <a16:creationId xmlns:a16="http://schemas.microsoft.com/office/drawing/2014/main" id="{B574B48E-86FB-4832-9FDE-B99CDE789427}"/>
              </a:ext>
            </a:extLst>
          </p:cNvPr>
          <p:cNvSpPr>
            <a:spLocks noGrp="1"/>
          </p:cNvSpPr>
          <p:nvPr>
            <p:custDataLst>
              <p:tags r:id="rId19"/>
            </p:custDataLst>
          </p:nvPr>
        </p:nvSpPr>
        <p:spPr bwMode="gray">
          <a:xfrm>
            <a:off x="768350" y="5276850"/>
            <a:ext cx="13017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r">
              <a:spcBef>
                <a:spcPct val="0"/>
              </a:spcBef>
              <a:spcAft>
                <a:spcPct val="0"/>
              </a:spcAft>
            </a:pPr>
            <a:fld id="{5F7E67AA-5F8B-4FE7-9283-36E9BF7B6213}" type="datetime'8''''''''''''''''''''''''''''''0'''''''''''''''''">
              <a:rPr lang="en-GB" altLang="en-US" sz="1000" smtClean="0">
                <a:latin typeface="Calibri Light" panose="020F0302020204030204" pitchFamily="34" charset="0"/>
                <a:cs typeface="Calibri Light" panose="020F0302020204030204" pitchFamily="34" charset="0"/>
                <a:sym typeface="Calibri Light" panose="020F0302020204030204" pitchFamily="34" charset="0"/>
              </a:rPr>
              <a:pPr algn="r">
                <a:spcBef>
                  <a:spcPct val="0"/>
                </a:spcBef>
                <a:spcAft>
                  <a:spcPct val="0"/>
                </a:spcAft>
              </a:pPr>
              <a:t>80</a:t>
            </a:fld>
            <a:endParaRPr lang="en-GB" sz="100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63" name="Text Placeholder 2">
            <a:extLst>
              <a:ext uri="{FF2B5EF4-FFF2-40B4-BE49-F238E27FC236}">
                <a16:creationId xmlns:a16="http://schemas.microsoft.com/office/drawing/2014/main" id="{6A76DEE4-DEB2-48A1-B61B-7189CADB5CDA}"/>
              </a:ext>
            </a:extLst>
          </p:cNvPr>
          <p:cNvSpPr>
            <a:spLocks noGrp="1"/>
          </p:cNvSpPr>
          <p:nvPr>
            <p:custDataLst>
              <p:tags r:id="rId20"/>
            </p:custDataLst>
          </p:nvPr>
        </p:nvSpPr>
        <p:spPr bwMode="gray">
          <a:xfrm>
            <a:off x="6491288" y="6273800"/>
            <a:ext cx="195263"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FC8BEB3F-0609-4C5C-A00A-91233C0717CD}" type="datetime'''''''''''''''''''''1''''''''''''''''''8''''0'''''''''''''''''">
              <a:rPr lang="en-GB" altLang="en-US" sz="1000" smtClean="0">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180</a:t>
            </a:fld>
            <a:endParaRPr lang="en-GB" sz="100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64" name="Text Placeholder 2">
            <a:extLst>
              <a:ext uri="{FF2B5EF4-FFF2-40B4-BE49-F238E27FC236}">
                <a16:creationId xmlns:a16="http://schemas.microsoft.com/office/drawing/2014/main" id="{E22384FE-E58B-4696-AFCB-DEBD35C8598C}"/>
              </a:ext>
            </a:extLst>
          </p:cNvPr>
          <p:cNvSpPr>
            <a:spLocks noGrp="1"/>
          </p:cNvSpPr>
          <p:nvPr>
            <p:custDataLst>
              <p:tags r:id="rId21"/>
            </p:custDataLst>
          </p:nvPr>
        </p:nvSpPr>
        <p:spPr bwMode="gray">
          <a:xfrm>
            <a:off x="7113588" y="6273800"/>
            <a:ext cx="195263"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D1328182-C7AF-4098-9554-897B9D2B7F2E}" type="datetime'''''''''''''''''''''''''''2''''''''''0''0'''''''''''''''''''">
              <a:rPr lang="en-GB" altLang="en-US" sz="1000" smtClean="0">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200</a:t>
            </a:fld>
            <a:endParaRPr lang="en-GB" sz="100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73" name="Text Placeholder 2">
            <a:extLst>
              <a:ext uri="{FF2B5EF4-FFF2-40B4-BE49-F238E27FC236}">
                <a16:creationId xmlns:a16="http://schemas.microsoft.com/office/drawing/2014/main" id="{E03A31CC-4008-4BC1-AED4-0241FA6CBA8D}"/>
              </a:ext>
            </a:extLst>
          </p:cNvPr>
          <p:cNvSpPr>
            <a:spLocks noGrp="1"/>
          </p:cNvSpPr>
          <p:nvPr>
            <p:custDataLst>
              <p:tags r:id="rId22"/>
            </p:custDataLst>
          </p:nvPr>
        </p:nvSpPr>
        <p:spPr bwMode="gray">
          <a:xfrm>
            <a:off x="703263" y="4838700"/>
            <a:ext cx="195263"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r">
              <a:spcBef>
                <a:spcPct val="0"/>
              </a:spcBef>
              <a:spcAft>
                <a:spcPct val="0"/>
              </a:spcAft>
            </a:pPr>
            <a:fld id="{5E57D036-8F49-49DC-8776-A156AE04FE00}" type="datetime'''''''''''''''''''''''1''''2''''''''''''''''0'">
              <a:rPr lang="en-GB" altLang="en-US" sz="1000" smtClean="0">
                <a:latin typeface="Calibri Light" panose="020F0302020204030204" pitchFamily="34" charset="0"/>
                <a:cs typeface="Calibri Light" panose="020F0302020204030204" pitchFamily="34" charset="0"/>
                <a:sym typeface="Calibri Light" panose="020F0302020204030204" pitchFamily="34" charset="0"/>
              </a:rPr>
              <a:pPr algn="r">
                <a:spcBef>
                  <a:spcPct val="0"/>
                </a:spcBef>
                <a:spcAft>
                  <a:spcPct val="0"/>
                </a:spcAft>
              </a:pPr>
              <a:t>120</a:t>
            </a:fld>
            <a:endParaRPr lang="en-GB" sz="1000" dirty="0">
              <a:latin typeface="Calibri Light" panose="020F0302020204030204" pitchFamily="34" charset="0"/>
              <a:cs typeface="Calibri Light" panose="020F0302020204030204" pitchFamily="34" charset="0"/>
              <a:sym typeface="Calibri Light" panose="020F0302020204030204" pitchFamily="34" charset="0"/>
            </a:endParaRPr>
          </a:p>
        </p:txBody>
      </p:sp>
      <p:cxnSp>
        <p:nvCxnSpPr>
          <p:cNvPr id="105" name="Straight Connector 104">
            <a:extLst>
              <a:ext uri="{FF2B5EF4-FFF2-40B4-BE49-F238E27FC236}">
                <a16:creationId xmlns:a16="http://schemas.microsoft.com/office/drawing/2014/main" id="{8346CBE9-A0B2-4FFD-91C0-EB9BC75E7B2E}"/>
              </a:ext>
            </a:extLst>
          </p:cNvPr>
          <p:cNvCxnSpPr>
            <a:cxnSpLocks/>
          </p:cNvCxnSpPr>
          <p:nvPr>
            <p:custDataLst>
              <p:tags r:id="rId23"/>
            </p:custDataLst>
          </p:nvPr>
        </p:nvCxnSpPr>
        <p:spPr bwMode="auto">
          <a:xfrm flipV="1">
            <a:off x="4376738" y="4914900"/>
            <a:ext cx="0" cy="1316038"/>
          </a:xfrm>
          <a:prstGeom prst="line">
            <a:avLst/>
          </a:prstGeom>
          <a:noFill/>
          <a:ln w="9525" cap="flat" cmpd="sng" algn="ctr">
            <a:solidFill>
              <a:schemeClr val="tx1"/>
            </a:solidFill>
            <a:prstDash val="lgDash"/>
            <a:miter lim="800000"/>
            <a:headEnd type="none" w="med" len="med"/>
            <a:tailEnd type="none" w="med" len="med"/>
          </a:ln>
          <a:effectLst/>
        </p:spPr>
      </p:cxnSp>
      <p:cxnSp>
        <p:nvCxnSpPr>
          <p:cNvPr id="104" name="Straight Connector 103">
            <a:extLst>
              <a:ext uri="{FF2B5EF4-FFF2-40B4-BE49-F238E27FC236}">
                <a16:creationId xmlns:a16="http://schemas.microsoft.com/office/drawing/2014/main" id="{6D5004D5-2A57-45C7-82B3-47191BFC32CD}"/>
              </a:ext>
            </a:extLst>
          </p:cNvPr>
          <p:cNvCxnSpPr>
            <a:cxnSpLocks/>
          </p:cNvCxnSpPr>
          <p:nvPr>
            <p:custDataLst>
              <p:tags r:id="rId24"/>
            </p:custDataLst>
          </p:nvPr>
        </p:nvCxnSpPr>
        <p:spPr bwMode="auto">
          <a:xfrm flipV="1">
            <a:off x="2063751" y="5138738"/>
            <a:ext cx="4327525" cy="544513"/>
          </a:xfrm>
          <a:prstGeom prst="line">
            <a:avLst/>
          </a:prstGeom>
          <a:noFill/>
          <a:ln w="9525" cap="flat" cmpd="sng" algn="ctr">
            <a:solidFill>
              <a:schemeClr val="tx1"/>
            </a:solidFill>
            <a:prstDash val="solid"/>
            <a:miter lim="800000"/>
            <a:headEnd type="none" w="med" len="med"/>
            <a:tailEnd type="none" w="med" len="med"/>
          </a:ln>
          <a:effectLst/>
        </p:spPr>
      </p:cxnSp>
      <p:cxnSp>
        <p:nvCxnSpPr>
          <p:cNvPr id="107" name="Straight Connector 106">
            <a:extLst>
              <a:ext uri="{FF2B5EF4-FFF2-40B4-BE49-F238E27FC236}">
                <a16:creationId xmlns:a16="http://schemas.microsoft.com/office/drawing/2014/main" id="{BEFC3BE7-EC0A-4C30-AD07-8B043AB2A004}"/>
              </a:ext>
            </a:extLst>
          </p:cNvPr>
          <p:cNvCxnSpPr>
            <a:cxnSpLocks/>
          </p:cNvCxnSpPr>
          <p:nvPr>
            <p:custDataLst>
              <p:tags r:id="rId25"/>
            </p:custDataLst>
          </p:nvPr>
        </p:nvCxnSpPr>
        <p:spPr bwMode="auto">
          <a:xfrm>
            <a:off x="984250" y="5605463"/>
            <a:ext cx="6226175" cy="0"/>
          </a:xfrm>
          <a:prstGeom prst="line">
            <a:avLst/>
          </a:prstGeom>
          <a:noFill/>
          <a:ln w="9525" cap="flat" cmpd="sng" algn="ctr">
            <a:solidFill>
              <a:schemeClr val="tx1"/>
            </a:solidFill>
            <a:prstDash val="lgDash"/>
            <a:miter lim="800000"/>
            <a:headEnd type="none" w="med" len="med"/>
            <a:tailEnd type="none" w="med" len="med"/>
          </a:ln>
          <a:effectLst/>
        </p:spPr>
      </p:cxnSp>
      <p:sp>
        <p:nvSpPr>
          <p:cNvPr id="121" name="Rechteck 28">
            <a:extLst>
              <a:ext uri="{FF2B5EF4-FFF2-40B4-BE49-F238E27FC236}">
                <a16:creationId xmlns:a16="http://schemas.microsoft.com/office/drawing/2014/main" id="{2F119B13-ED20-4C21-8DF5-EF5843EAEC9E}"/>
              </a:ext>
            </a:extLst>
          </p:cNvPr>
          <p:cNvSpPr/>
          <p:nvPr>
            <p:custDataLst>
              <p:tags r:id="rId26"/>
            </p:custDataLst>
          </p:nvPr>
        </p:nvSpPr>
        <p:spPr bwMode="gray">
          <a:xfrm>
            <a:off x="3943350" y="5772150"/>
            <a:ext cx="409575" cy="136525"/>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atMod val="103000"/>
                    <a:lumMod val="102000"/>
                    <a:tint val="94000"/>
                  </a:schemeClr>
                </a:solidFill>
              </a14:hiddenFill>
            </a:ext>
            <a:ext uri="{91240B29-F687-4F45-9708-019B960494DF}">
              <a14:hiddenLine xmlns:a14="http://schemas.microsoft.com/office/drawing/2010/main" w="6350" cap="flat" cmpd="sng" algn="ctr">
                <a:solidFill>
                  <a:schemeClr val="tx1"/>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17463" tIns="0" rIns="17463" bIns="0" numCol="1" spcCol="0" rtlCol="0" fromWordArt="0" anchor="ctr" anchorCtr="0" forceAA="0" compatLnSpc="1">
            <a:prstTxWarp prst="textNoShape">
              <a:avLst/>
            </a:prstTxWarp>
            <a:noAutofit/>
          </a:bodyPr>
          <a:lstStyle/>
          <a:p>
            <a:pPr marL="0" lvl="1">
              <a:lnSpc>
                <a:spcPct val="90000"/>
              </a:lnSpc>
              <a:spcBef>
                <a:spcPct val="0"/>
              </a:spcBef>
              <a:buClr>
                <a:schemeClr val="accent1"/>
              </a:buClr>
            </a:pPr>
            <a:fld id="{5CAD4141-D9A3-4568-BD59-4EFDBE8A0389}" type="datetime'''''Zam''b''''''''''''''''i''''''''''''''a'''''''''''">
              <a:rPr lang="en-US" altLang="en-US" sz="1000" smtClean="0">
                <a:solidFill>
                  <a:schemeClr val="bg2"/>
                </a:solidFill>
                <a:latin typeface="Calibri Light" panose="020F0302020204030204" pitchFamily="34" charset="0"/>
                <a:cs typeface="Calibri Light" panose="020F0302020204030204" pitchFamily="34" charset="0"/>
                <a:sym typeface="Calibri Light" panose="020F0302020204030204" pitchFamily="34" charset="0"/>
              </a:rPr>
              <a:pPr/>
              <a:t>Zambia</a:t>
            </a:fld>
            <a:endParaRPr lang="en-US" sz="1000" dirty="0">
              <a:solidFill>
                <a:schemeClr val="bg2"/>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18" name="Rechteck 23">
            <a:extLst>
              <a:ext uri="{FF2B5EF4-FFF2-40B4-BE49-F238E27FC236}">
                <a16:creationId xmlns:a16="http://schemas.microsoft.com/office/drawing/2014/main" id="{E8A600D1-FA79-49F6-8576-85DC20ABC825}"/>
              </a:ext>
            </a:extLst>
          </p:cNvPr>
          <p:cNvSpPr/>
          <p:nvPr>
            <p:custDataLst>
              <p:tags r:id="rId27"/>
            </p:custDataLst>
          </p:nvPr>
        </p:nvSpPr>
        <p:spPr bwMode="gray">
          <a:xfrm>
            <a:off x="2606675" y="5802313"/>
            <a:ext cx="711200" cy="136525"/>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rgbClr val="60CB79"/>
                </a:solidFill>
              </a14:hiddenFill>
            </a:ext>
            <a:ext uri="{91240B29-F687-4F45-9708-019B960494DF}">
              <a14:hiddenLine xmlns:a14="http://schemas.microsoft.com/office/drawing/2010/main" w="6350" cap="flat" cmpd="sng" algn="ctr">
                <a:solidFill>
                  <a:schemeClr val="tx1"/>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17463" tIns="0" rIns="17463" bIns="0" numCol="1" spcCol="0" rtlCol="0" fromWordArt="0" anchor="ctr" anchorCtr="0" forceAA="0" compatLnSpc="1">
            <a:prstTxWarp prst="textNoShape">
              <a:avLst/>
            </a:prstTxWarp>
            <a:noAutofit/>
          </a:bodyPr>
          <a:lstStyle/>
          <a:p>
            <a:pPr marL="0" lvl="1">
              <a:lnSpc>
                <a:spcPct val="90000"/>
              </a:lnSpc>
              <a:spcBef>
                <a:spcPct val="0"/>
              </a:spcBef>
              <a:buClr>
                <a:schemeClr val="accent1"/>
              </a:buClr>
            </a:pPr>
            <a:fld id="{24AA8496-3A17-4B08-93CB-A80CF16BCED2}" type="datetime'M''''''''''''''''''o''z''a''''m''''''''''''''bi''''''''que'">
              <a:rPr lang="en-US" altLang="en-US" sz="1000" smtClean="0">
                <a:solidFill>
                  <a:schemeClr val="bg2"/>
                </a:solidFill>
                <a:latin typeface="Calibri Light" panose="020F0302020204030204" pitchFamily="34" charset="0"/>
                <a:cs typeface="Calibri Light" panose="020F0302020204030204" pitchFamily="34" charset="0"/>
                <a:sym typeface="Calibri Light" panose="020F0302020204030204" pitchFamily="34" charset="0"/>
              </a:rPr>
              <a:pPr/>
              <a:t>Mozambique</a:t>
            </a:fld>
            <a:endParaRPr lang="en-US" sz="1000" dirty="0">
              <a:solidFill>
                <a:schemeClr val="bg2"/>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17" name="Rectangle 116">
            <a:extLst>
              <a:ext uri="{FF2B5EF4-FFF2-40B4-BE49-F238E27FC236}">
                <a16:creationId xmlns:a16="http://schemas.microsoft.com/office/drawing/2014/main" id="{2ED01EBE-A4FA-4A5C-B885-2B575B79BEF3}"/>
              </a:ext>
            </a:extLst>
          </p:cNvPr>
          <p:cNvSpPr/>
          <p:nvPr>
            <p:custDataLst>
              <p:tags r:id="rId28"/>
            </p:custDataLst>
          </p:nvPr>
        </p:nvSpPr>
        <p:spPr bwMode="auto">
          <a:xfrm>
            <a:off x="404813" y="4830764"/>
            <a:ext cx="238125" cy="1484313"/>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chemeClr val="tx1"/>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270" wrap="none" lIns="0" tIns="0" rIns="0" bIns="0" numCol="1" spcCol="0" rtlCol="0" fromWordArt="0" anchor="b" anchorCtr="0" forceAA="0" compatLnSpc="1">
            <a:prstTxWarp prst="textNoShape">
              <a:avLst/>
            </a:prstTxWarp>
            <a:noAutofit/>
          </a:bodyPr>
          <a:lstStyle/>
          <a:p>
            <a:pPr marL="0" lvl="1">
              <a:lnSpc>
                <a:spcPct val="130000"/>
              </a:lnSpc>
              <a:spcBef>
                <a:spcPct val="0"/>
              </a:spcBef>
              <a:buClr>
                <a:schemeClr val="accent1"/>
              </a:buClr>
            </a:pPr>
            <a:fld id="{CA46A7D9-F168-4820-8E76-FE2A124A5C69}" type="datetime'P''''o''''''p''u''lation w''''''''ith an a''cc''ount (%)'''''">
              <a:rPr lang="en-US" altLang="en-US" sz="900" smtClean="0">
                <a:solidFill>
                  <a:schemeClr val="bg2"/>
                </a:solidFill>
                <a:latin typeface="Calibri Light" panose="020F0302020204030204" pitchFamily="34" charset="0"/>
                <a:cs typeface="Calibri Light" panose="020F0302020204030204" pitchFamily="34" charset="0"/>
                <a:sym typeface="Calibri Light" panose="020F0302020204030204" pitchFamily="34" charset="0"/>
              </a:rPr>
              <a:pPr/>
              <a:t>Population with an account (%)</a:t>
            </a:fld>
            <a:r>
              <a:rPr lang="en-US" altLang="en-US" sz="1200" baseline="30000" dirty="0">
                <a:solidFill>
                  <a:schemeClr val="bg2"/>
                </a:solidFill>
                <a:latin typeface="Calibri Light" panose="020F0302020204030204" pitchFamily="34" charset="0"/>
                <a:cs typeface="Calibri Light" panose="020F0302020204030204" pitchFamily="34" charset="0"/>
                <a:sym typeface="Calibri Light" panose="020F0302020204030204" pitchFamily="34" charset="0"/>
              </a:rPr>
              <a:t>1</a:t>
            </a:r>
            <a:endParaRPr lang="en-US" sz="1200" baseline="30000" dirty="0">
              <a:solidFill>
                <a:schemeClr val="bg2"/>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09" name="Textplatzhalter 9">
            <a:extLst>
              <a:ext uri="{FF2B5EF4-FFF2-40B4-BE49-F238E27FC236}">
                <a16:creationId xmlns:a16="http://schemas.microsoft.com/office/drawing/2014/main" id="{DD0E1E7C-9694-4939-B5F3-AFFA70EF98F4}"/>
              </a:ext>
            </a:extLst>
          </p:cNvPr>
          <p:cNvSpPr>
            <a:spLocks noGrp="1"/>
          </p:cNvSpPr>
          <p:nvPr>
            <p:custDataLst>
              <p:tags r:id="rId29"/>
            </p:custDataLst>
          </p:nvPr>
        </p:nvSpPr>
        <p:spPr bwMode="gray">
          <a:xfrm>
            <a:off x="1919288" y="5840413"/>
            <a:ext cx="388938" cy="136525"/>
          </a:xfrm>
          <a:prstGeom prst="rect">
            <a:avLst/>
          </a:prstGeom>
          <a:noFill/>
          <a:ln>
            <a:noFill/>
          </a:ln>
          <a:extLst>
            <a:ext uri="{909E8E84-426E-40DD-AFC4-6F175D3DCCD1}">
              <a14:hiddenFill xmlns:a14="http://schemas.microsoft.com/office/drawing/2010/main">
                <a:solidFill>
                  <a:srgbClr val="377169"/>
                </a:solidFill>
              </a14:hiddenFill>
            </a:ext>
          </a:extLst>
        </p:spPr>
        <p:txBody>
          <a:bodyPr vert="horz" wrap="none" lIns="17463" tIns="0" rIns="17463" bIns="0" numCol="1" spcCol="0" rtlCol="0" anchor="ctr" anchorCtr="0">
            <a:noAutofit/>
          </a:bodyPr>
          <a:lstStyle>
            <a:lvl1pPr marL="180000" indent="-180000" algn="l" defTabSz="914400" rtl="0" eaLnBrk="1" latinLnBrk="0" hangingPunct="1">
              <a:lnSpc>
                <a:spcPct val="90000"/>
              </a:lnSpc>
              <a:spcBef>
                <a:spcPts val="0"/>
              </a:spcBef>
              <a:spcAft>
                <a:spcPts val="600"/>
              </a:spcAft>
              <a:buClr>
                <a:schemeClr val="bg2"/>
              </a:buClr>
              <a:buSzPct val="70000"/>
              <a:buFont typeface="Arial" panose="020B0604020202020204" pitchFamily="34" charset="0"/>
              <a:buChar char="►"/>
              <a:defRPr lang="de-DE" sz="1400" kern="1200" dirty="0" smtClean="0">
                <a:solidFill>
                  <a:schemeClr val="bg2"/>
                </a:solidFill>
                <a:latin typeface="+mn-lt"/>
                <a:ea typeface="Segoe UI Symbol"/>
                <a:cs typeface="Lucida Sans Unicode"/>
              </a:defRPr>
            </a:lvl1pPr>
            <a:lvl2pPr marL="360000" indent="-180000" algn="l" defTabSz="914400" rtl="0" eaLnBrk="1" latinLnBrk="0" hangingPunct="1">
              <a:lnSpc>
                <a:spcPct val="90000"/>
              </a:lnSpc>
              <a:spcBef>
                <a:spcPts val="0"/>
              </a:spcBef>
              <a:spcAft>
                <a:spcPts val="600"/>
              </a:spcAft>
              <a:buClr>
                <a:schemeClr val="bg2"/>
              </a:buClr>
              <a:buSzPct val="100000"/>
              <a:buFont typeface="Arial" panose="020B0604020202020204" pitchFamily="34" charset="0"/>
              <a:buChar char="•"/>
              <a:defRPr lang="de-DE" sz="1400" kern="1200" dirty="0" smtClean="0">
                <a:solidFill>
                  <a:schemeClr val="bg2"/>
                </a:solidFill>
                <a:latin typeface="+mn-lt"/>
                <a:ea typeface="+mn-ea"/>
                <a:cs typeface="+mn-cs"/>
              </a:defRPr>
            </a:lvl2pPr>
            <a:lvl3pPr marL="540000" indent="-180000" algn="l" defTabSz="914400" rtl="0" eaLnBrk="1" latinLnBrk="0" hangingPunct="1">
              <a:lnSpc>
                <a:spcPct val="90000"/>
              </a:lnSpc>
              <a:spcBef>
                <a:spcPts val="0"/>
              </a:spcBef>
              <a:spcAft>
                <a:spcPts val="600"/>
              </a:spcAft>
              <a:buClr>
                <a:schemeClr val="bg2"/>
              </a:buClr>
              <a:buSzPct val="100000"/>
              <a:buFont typeface="Arial" panose="020B0604020202020204" pitchFamily="34" charset="0"/>
              <a:buChar char="–"/>
              <a:defRPr lang="de-DE" sz="1400" kern="1200" dirty="0" smtClean="0">
                <a:solidFill>
                  <a:schemeClr val="bg2"/>
                </a:solidFill>
                <a:latin typeface="+mn-lt"/>
                <a:ea typeface="+mn-ea"/>
                <a:cs typeface="+mn-cs"/>
              </a:defRPr>
            </a:lvl3pPr>
            <a:lvl4pPr marL="720000" indent="-180000" algn="l" defTabSz="914400" rtl="0" eaLnBrk="1" latinLnBrk="0" hangingPunct="1">
              <a:lnSpc>
                <a:spcPct val="90000"/>
              </a:lnSpc>
              <a:spcBef>
                <a:spcPts val="0"/>
              </a:spcBef>
              <a:spcAft>
                <a:spcPts val="600"/>
              </a:spcAft>
              <a:buClr>
                <a:schemeClr val="bg2"/>
              </a:buClr>
              <a:buSzPct val="100000"/>
              <a:buFont typeface="Arial" panose="020B0604020202020204" pitchFamily="34" charset="0"/>
              <a:buChar char="–"/>
              <a:defRPr lang="de-DE" sz="1400" kern="1200" dirty="0" smtClean="0">
                <a:solidFill>
                  <a:schemeClr val="bg2"/>
                </a:solidFill>
                <a:latin typeface="+mn-lt"/>
                <a:ea typeface="+mn-ea"/>
                <a:cs typeface="+mn-cs"/>
              </a:defRPr>
            </a:lvl4pPr>
            <a:lvl5pPr marL="900000" indent="-180000" algn="l" defTabSz="914400" rtl="0" eaLnBrk="1" latinLnBrk="0" hangingPunct="1">
              <a:lnSpc>
                <a:spcPct val="90000"/>
              </a:lnSpc>
              <a:spcBef>
                <a:spcPts val="0"/>
              </a:spcBef>
              <a:spcAft>
                <a:spcPts val="600"/>
              </a:spcAft>
              <a:buClr>
                <a:schemeClr val="bg2"/>
              </a:buClr>
              <a:buSzPct val="100000"/>
              <a:buFont typeface="Arial" panose="020B0604020202020204" pitchFamily="34" charset="0"/>
              <a:buChar char="–"/>
              <a:defRPr lang="en-US" sz="1400" kern="1200" dirty="0" smtClean="0">
                <a:solidFill>
                  <a:schemeClr val="bg2"/>
                </a:solidFill>
                <a:latin typeface="+mn-lt"/>
                <a:ea typeface="+mn-ea"/>
                <a:cs typeface="+mn-cs"/>
              </a:defRPr>
            </a:lvl5pPr>
            <a:lvl6pPr marL="1080000" indent="-180000" algn="l" defTabSz="914400" rtl="0" eaLnBrk="1" latinLnBrk="0" hangingPunct="1">
              <a:lnSpc>
                <a:spcPct val="90000"/>
              </a:lnSpc>
              <a:spcBef>
                <a:spcPts val="0"/>
              </a:spcBef>
              <a:spcAft>
                <a:spcPts val="600"/>
              </a:spcAft>
              <a:buClr>
                <a:schemeClr val="tx2"/>
              </a:buClr>
              <a:buSzPct val="70000"/>
              <a:buFont typeface="Arial" panose="020B0604020202020204" pitchFamily="34" charset="0"/>
              <a:buChar char="►"/>
              <a:defRPr sz="1200" kern="1200">
                <a:solidFill>
                  <a:schemeClr val="tx2"/>
                </a:solidFill>
                <a:latin typeface="+mn-lt"/>
                <a:ea typeface="+mn-ea"/>
                <a:cs typeface="+mn-cs"/>
              </a:defRPr>
            </a:lvl6pPr>
            <a:lvl7pPr marL="1080000" indent="-180000" algn="l" defTabSz="914400" rtl="0" eaLnBrk="1" latinLnBrk="0" hangingPunct="1">
              <a:lnSpc>
                <a:spcPct val="90000"/>
              </a:lnSpc>
              <a:spcBef>
                <a:spcPts val="0"/>
              </a:spcBef>
              <a:spcAft>
                <a:spcPts val="600"/>
              </a:spcAft>
              <a:buClr>
                <a:schemeClr val="tx2"/>
              </a:buClr>
              <a:buSzPct val="70000"/>
              <a:buFont typeface="Arial" panose="020B0604020202020204" pitchFamily="34" charset="0"/>
              <a:buChar char="►"/>
              <a:defRPr sz="1200" kern="1200">
                <a:solidFill>
                  <a:schemeClr val="tx2"/>
                </a:solidFill>
                <a:latin typeface="+mn-lt"/>
                <a:ea typeface="+mn-ea"/>
                <a:cs typeface="+mn-cs"/>
              </a:defRPr>
            </a:lvl7pPr>
            <a:lvl8pPr marL="1080000" indent="-180000" algn="l" defTabSz="914400" rtl="0" eaLnBrk="1" latinLnBrk="0" hangingPunct="1">
              <a:lnSpc>
                <a:spcPct val="90000"/>
              </a:lnSpc>
              <a:spcBef>
                <a:spcPts val="0"/>
              </a:spcBef>
              <a:spcAft>
                <a:spcPts val="600"/>
              </a:spcAft>
              <a:buClr>
                <a:schemeClr val="tx2"/>
              </a:buClr>
              <a:buSzPct val="70000"/>
              <a:buFont typeface="Arial" panose="020B0604020202020204" pitchFamily="34" charset="0"/>
              <a:buChar char="►"/>
              <a:defRPr sz="1200" kern="1200">
                <a:solidFill>
                  <a:schemeClr val="tx2"/>
                </a:solidFill>
                <a:latin typeface="+mn-lt"/>
                <a:ea typeface="+mn-ea"/>
                <a:cs typeface="+mn-cs"/>
              </a:defRPr>
            </a:lvl8pPr>
            <a:lvl9pPr marL="1080000" indent="-180000" algn="l" defTabSz="914400" rtl="0" eaLnBrk="1" latinLnBrk="0" hangingPunct="1">
              <a:lnSpc>
                <a:spcPct val="90000"/>
              </a:lnSpc>
              <a:spcBef>
                <a:spcPts val="0"/>
              </a:spcBef>
              <a:spcAft>
                <a:spcPts val="600"/>
              </a:spcAft>
              <a:buClr>
                <a:schemeClr val="tx2"/>
              </a:buClr>
              <a:buSzPct val="70000"/>
              <a:buFont typeface="Arial" panose="020B0604020202020204" pitchFamily="34" charset="0"/>
              <a:buChar char="►"/>
              <a:defRPr sz="1200" kern="1200">
                <a:solidFill>
                  <a:schemeClr val="tx2"/>
                </a:solidFill>
                <a:latin typeface="+mn-lt"/>
                <a:ea typeface="+mn-ea"/>
                <a:cs typeface="+mn-cs"/>
              </a:defRPr>
            </a:lvl9pPr>
          </a:lstStyle>
          <a:p>
            <a:pPr marL="0" indent="0">
              <a:spcBef>
                <a:spcPct val="0"/>
              </a:spcBef>
              <a:spcAft>
                <a:spcPct val="0"/>
              </a:spcAft>
              <a:buNone/>
            </a:pPr>
            <a:fld id="{E6341E77-CD5E-4B7F-B73A-1F07EF049199}" type="datetime'A''''''n''''gol''a'''''''''''''''''''">
              <a:rPr lang="en-US" altLang="en-US" sz="1000" smtClean="0">
                <a:latin typeface="Calibri Light" panose="020F0302020204030204" pitchFamily="34" charset="0"/>
                <a:ea typeface="+mn-ea"/>
                <a:cs typeface="Calibri Light" panose="020F0302020204030204" pitchFamily="34" charset="0"/>
                <a:sym typeface="Calibri Light" panose="020F0302020204030204" pitchFamily="34" charset="0"/>
              </a:rPr>
              <a:pPr/>
              <a:t>Angola</a:t>
            </a:fld>
            <a:endParaRPr lang="en-US" sz="1000" dirty="0">
              <a:latin typeface="Calibri Light" panose="020F0302020204030204" pitchFamily="34" charset="0"/>
              <a:ea typeface="+mn-ea"/>
              <a:cs typeface="Calibri Light" panose="020F0302020204030204" pitchFamily="34" charset="0"/>
              <a:sym typeface="Calibri Light" panose="020F0302020204030204" pitchFamily="34" charset="0"/>
            </a:endParaRPr>
          </a:p>
        </p:txBody>
      </p:sp>
      <p:sp>
        <p:nvSpPr>
          <p:cNvPr id="119" name="Rechteck 19">
            <a:extLst>
              <a:ext uri="{FF2B5EF4-FFF2-40B4-BE49-F238E27FC236}">
                <a16:creationId xmlns:a16="http://schemas.microsoft.com/office/drawing/2014/main" id="{7968C55B-5392-4C70-9509-678C14A28AB8}"/>
              </a:ext>
            </a:extLst>
          </p:cNvPr>
          <p:cNvSpPr/>
          <p:nvPr>
            <p:custDataLst>
              <p:tags r:id="rId30"/>
            </p:custDataLst>
          </p:nvPr>
        </p:nvSpPr>
        <p:spPr bwMode="gray">
          <a:xfrm>
            <a:off x="5530851" y="5592763"/>
            <a:ext cx="536575" cy="136525"/>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rgbClr val="969696"/>
                </a:solidFill>
              </a14:hiddenFill>
            </a:ext>
            <a:ext uri="{91240B29-F687-4F45-9708-019B960494DF}">
              <a14:hiddenLine xmlns:a14="http://schemas.microsoft.com/office/drawing/2010/main" w="6350" cap="flat" cmpd="sng" algn="ctr">
                <a:solidFill>
                  <a:schemeClr val="tx1"/>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17463" tIns="0" rIns="17463" bIns="0" numCol="1" spcCol="0" rtlCol="0" fromWordArt="0" anchor="ctr" anchorCtr="0" forceAA="0" compatLnSpc="1">
            <a:prstTxWarp prst="textNoShape">
              <a:avLst/>
            </a:prstTxWarp>
            <a:noAutofit/>
          </a:bodyPr>
          <a:lstStyle/>
          <a:p>
            <a:pPr marL="0" lvl="1">
              <a:lnSpc>
                <a:spcPct val="90000"/>
              </a:lnSpc>
              <a:spcBef>
                <a:spcPct val="0"/>
              </a:spcBef>
              <a:buClr>
                <a:schemeClr val="accent1"/>
              </a:buClr>
            </a:pPr>
            <a:fld id="{05FC646E-E74F-456B-B39C-59FF4E290E59}" type="datetime'B''''''''''''''o''ts''''w''''''an''a'''''">
              <a:rPr lang="en-US" altLang="en-US" sz="1000" smtClean="0">
                <a:solidFill>
                  <a:schemeClr val="bg2"/>
                </a:solidFill>
                <a:latin typeface="Calibri Light" panose="020F0302020204030204" pitchFamily="34" charset="0"/>
                <a:cs typeface="Calibri Light" panose="020F0302020204030204" pitchFamily="34" charset="0"/>
                <a:sym typeface="Calibri Light" panose="020F0302020204030204" pitchFamily="34" charset="0"/>
              </a:rPr>
              <a:pPr/>
              <a:t>Botswana</a:t>
            </a:fld>
            <a:endParaRPr lang="en-US" sz="1000" dirty="0">
              <a:solidFill>
                <a:schemeClr val="bg2"/>
              </a:solidFill>
              <a:latin typeface="Calibri Light" panose="020F0302020204030204" pitchFamily="34" charset="0"/>
              <a:cs typeface="Calibri Light" panose="020F0302020204030204" pitchFamily="34" charset="0"/>
              <a:sym typeface="Calibri Light" panose="020F0302020204030204" pitchFamily="34" charset="0"/>
            </a:endParaRPr>
          </a:p>
        </p:txBody>
      </p:sp>
      <p:sp useBgFill="1">
        <p:nvSpPr>
          <p:cNvPr id="115" name="Text Placeholder 1">
            <a:extLst>
              <a:ext uri="{FF2B5EF4-FFF2-40B4-BE49-F238E27FC236}">
                <a16:creationId xmlns:a16="http://schemas.microsoft.com/office/drawing/2014/main" id="{806EDEC9-5E84-4ACB-B7AE-1D9BBD321E74}"/>
              </a:ext>
            </a:extLst>
          </p:cNvPr>
          <p:cNvSpPr>
            <a:spLocks noGrp="1"/>
          </p:cNvSpPr>
          <p:nvPr>
            <p:custDataLst>
              <p:tags r:id="rId31"/>
            </p:custDataLst>
          </p:nvPr>
        </p:nvSpPr>
        <p:spPr bwMode="gray">
          <a:xfrm>
            <a:off x="4165600" y="5335588"/>
            <a:ext cx="344488" cy="152400"/>
          </a:xfrm>
          <a:prstGeom prst="rect">
            <a:avLst/>
          </a:prstGeom>
          <a:ln>
            <a:noFill/>
          </a:ln>
        </p:spPr>
        <p:txBody>
          <a:bodyPr vert="horz" wrap="none" lIns="17463" tIns="0" rIns="17463" bIns="0" numCol="1" spcCol="0" rtlCol="0" anchor="ctr" anchorCtr="0">
            <a:noAutofit/>
          </a:bodyPr>
          <a:lstStyle>
            <a:lvl1pPr algn="l" defTabSz="995363" rtl="0" eaLnBrk="1" fontAlgn="base" hangingPunct="1">
              <a:lnSpc>
                <a:spcPct val="100000"/>
              </a:lnSpc>
              <a:spcBef>
                <a:spcPts val="0"/>
              </a:spcBef>
              <a:spcAft>
                <a:spcPts val="600"/>
              </a:spcAft>
              <a:defRPr sz="1000" baseline="0">
                <a:solidFill>
                  <a:schemeClr val="bg1"/>
                </a:solidFill>
                <a:latin typeface="+mn-lt"/>
                <a:ea typeface="+mn-ea"/>
                <a:cs typeface="Arial" pitchFamily="34" charset="0"/>
              </a:defRPr>
            </a:lvl1pPr>
            <a:lvl2pPr marL="1588" algn="l" defTabSz="995363" rtl="0" eaLnBrk="1" fontAlgn="base" hangingPunct="1">
              <a:lnSpc>
                <a:spcPct val="100000"/>
              </a:lnSpc>
              <a:spcBef>
                <a:spcPts val="0"/>
              </a:spcBef>
              <a:spcAft>
                <a:spcPts val="600"/>
              </a:spcAft>
              <a:buClr>
                <a:srgbClr val="000000"/>
              </a:buClr>
              <a:defRPr sz="1100" b="1" i="0">
                <a:solidFill>
                  <a:schemeClr val="tx1"/>
                </a:solidFill>
                <a:latin typeface="+mn-lt"/>
                <a:cs typeface="Arial" pitchFamily="34" charset="0"/>
              </a:defRPr>
            </a:lvl2pPr>
            <a:lvl3pPr marL="182880" indent="-182880" algn="l" defTabSz="995363" rtl="0" eaLnBrk="1" fontAlgn="base" hangingPunct="1">
              <a:lnSpc>
                <a:spcPct val="100000"/>
              </a:lnSpc>
              <a:spcBef>
                <a:spcPts val="0"/>
              </a:spcBef>
              <a:spcAft>
                <a:spcPts val="600"/>
              </a:spcAft>
              <a:buClr>
                <a:schemeClr val="accent1"/>
              </a:buClr>
              <a:buSzPct val="70000"/>
              <a:buFont typeface="Arial" panose="020B0604020202020204" pitchFamily="34" charset="0"/>
              <a:buChar char="►"/>
              <a:defRPr sz="1000" b="0">
                <a:solidFill>
                  <a:schemeClr val="bg1"/>
                </a:solidFill>
                <a:latin typeface="+mn-lt"/>
                <a:cs typeface="Arial" pitchFamily="34" charset="0"/>
              </a:defRPr>
            </a:lvl3pPr>
            <a:lvl4pPr marL="365760" indent="-182880" algn="l" defTabSz="995363" rtl="0" eaLnBrk="1" fontAlgn="base" hangingPunct="1">
              <a:lnSpc>
                <a:spcPct val="100000"/>
              </a:lnSpc>
              <a:spcBef>
                <a:spcPts val="0"/>
              </a:spcBef>
              <a:spcAft>
                <a:spcPts val="600"/>
              </a:spcAft>
              <a:buClr>
                <a:schemeClr val="accent1"/>
              </a:buClr>
              <a:buSzPct val="70000"/>
              <a:buFont typeface="Arial" panose="020B0604020202020204" pitchFamily="34" charset="0"/>
              <a:buChar char="►"/>
              <a:defRPr sz="1000">
                <a:solidFill>
                  <a:schemeClr val="bg1"/>
                </a:solidFill>
                <a:latin typeface="+mn-lt"/>
                <a:cs typeface="Arial" pitchFamily="34" charset="0"/>
              </a:defRPr>
            </a:lvl4pPr>
            <a:lvl5pPr marL="182880" indent="-182880" algn="l" defTabSz="995363" rtl="0" eaLnBrk="1" fontAlgn="base" hangingPunct="1">
              <a:lnSpc>
                <a:spcPct val="100000"/>
              </a:lnSpc>
              <a:spcBef>
                <a:spcPts val="0"/>
              </a:spcBef>
              <a:spcAft>
                <a:spcPts val="600"/>
              </a:spcAft>
              <a:buClrTx/>
              <a:buSzPct val="100000"/>
              <a:buFont typeface="+mj-lt"/>
              <a:buAutoNum type="arabicPeriod"/>
              <a:defRPr sz="1000" baseline="0">
                <a:solidFill>
                  <a:schemeClr val="bg1"/>
                </a:solidFill>
                <a:latin typeface="+mn-lt"/>
                <a:cs typeface="Arial" pitchFamily="34" charset="0"/>
              </a:defRPr>
            </a:lvl5pPr>
            <a:lvl6pPr marL="0" indent="0" algn="l" defTabSz="0" rtl="0" eaLnBrk="1" fontAlgn="base" hangingPunct="1">
              <a:lnSpc>
                <a:spcPct val="100000"/>
              </a:lnSpc>
              <a:spcBef>
                <a:spcPts val="0"/>
              </a:spcBef>
              <a:spcAft>
                <a:spcPts val="600"/>
              </a:spcAft>
              <a:buClr>
                <a:schemeClr val="tx2"/>
              </a:buClr>
              <a:buFont typeface="Arial Narrow" pitchFamily="34" charset="0"/>
              <a:buNone/>
              <a:defRPr sz="1000" b="1" i="0" baseline="0">
                <a:solidFill>
                  <a:schemeClr val="bg1"/>
                </a:solidFill>
                <a:latin typeface="+mn-lt"/>
              </a:defRPr>
            </a:lvl6pPr>
            <a:lvl7pPr marL="0" indent="0" algn="l" defTabSz="995363" rtl="0" eaLnBrk="1" fontAlgn="base" hangingPunct="1">
              <a:lnSpc>
                <a:spcPct val="100000"/>
              </a:lnSpc>
              <a:spcBef>
                <a:spcPts val="0"/>
              </a:spcBef>
              <a:spcAft>
                <a:spcPts val="600"/>
              </a:spcAft>
              <a:buClr>
                <a:schemeClr val="tx2"/>
              </a:buClr>
              <a:buFont typeface="Arial Narrow" pitchFamily="34" charset="0"/>
              <a:buNone/>
              <a:defRPr sz="1000" i="1" baseline="0">
                <a:solidFill>
                  <a:schemeClr val="tx1"/>
                </a:solidFill>
                <a:latin typeface="+mn-lt"/>
              </a:defRPr>
            </a:lvl7pPr>
            <a:lvl8pPr marL="0" indent="0" algn="l" defTabSz="995363" rtl="0" eaLnBrk="1" fontAlgn="base" hangingPunct="1">
              <a:lnSpc>
                <a:spcPct val="100000"/>
              </a:lnSpc>
              <a:spcBef>
                <a:spcPts val="0"/>
              </a:spcBef>
              <a:spcAft>
                <a:spcPts val="600"/>
              </a:spcAft>
              <a:buClr>
                <a:schemeClr val="tx2"/>
              </a:buClr>
              <a:buFont typeface="Arial Narrow" pitchFamily="34" charset="0"/>
              <a:buNone/>
              <a:defRPr sz="1200" b="1">
                <a:solidFill>
                  <a:schemeClr val="bg1"/>
                </a:solidFill>
                <a:latin typeface="+mn-lt"/>
              </a:defRPr>
            </a:lvl8pPr>
            <a:lvl9pPr marL="0" indent="0" algn="l" defTabSz="995363" rtl="0" eaLnBrk="1" fontAlgn="base" hangingPunct="1">
              <a:lnSpc>
                <a:spcPct val="100000"/>
              </a:lnSpc>
              <a:spcBef>
                <a:spcPts val="0"/>
              </a:spcBef>
              <a:spcAft>
                <a:spcPts val="0"/>
              </a:spcAft>
              <a:buClr>
                <a:schemeClr val="tx2"/>
              </a:buClr>
              <a:buFont typeface="Arial Narrow" pitchFamily="34" charset="0"/>
              <a:buNone/>
              <a:defRPr sz="1000" baseline="0">
                <a:solidFill>
                  <a:schemeClr val="bg1"/>
                </a:solidFill>
                <a:latin typeface="+mn-lt"/>
              </a:defRPr>
            </a:lvl9pPr>
          </a:lstStyle>
          <a:p>
            <a:pPr>
              <a:spcBef>
                <a:spcPct val="0"/>
              </a:spcBef>
              <a:spcAft>
                <a:spcPct val="0"/>
              </a:spcAft>
            </a:pPr>
            <a:fld id="{6BC40A23-0AED-46AD-87DA-F30CD9F6E7B5}" type="datetime'''''''''''''''''''Ke''''''''''n''''''''''''''y''''a'''''''">
              <a:rPr lang="en-US" altLang="en-US" smtClean="0">
                <a:solidFill>
                  <a:schemeClr val="bg2"/>
                </a:solidFill>
                <a:latin typeface="Calibri Light" panose="020F0302020204030204" pitchFamily="34" charset="0"/>
                <a:cs typeface="Calibri Light" panose="020F0302020204030204" pitchFamily="34" charset="0"/>
                <a:sym typeface="Calibri Light" panose="020F0302020204030204" pitchFamily="34" charset="0"/>
              </a:rPr>
              <a:pPr/>
              <a:t>Kenya</a:t>
            </a:fld>
            <a:endParaRPr lang="en-US" dirty="0">
              <a:solidFill>
                <a:schemeClr val="bg2"/>
              </a:solidFill>
              <a:latin typeface="Calibri Light" panose="020F0302020204030204" pitchFamily="34" charset="0"/>
              <a:cs typeface="Calibri Light" panose="020F0302020204030204" pitchFamily="34" charset="0"/>
              <a:sym typeface="Calibri Light" panose="020F0302020204030204" pitchFamily="34" charset="0"/>
            </a:endParaRPr>
          </a:p>
        </p:txBody>
      </p:sp>
      <p:sp useBgFill="1">
        <p:nvSpPr>
          <p:cNvPr id="122" name="Rechteck 63">
            <a:extLst>
              <a:ext uri="{FF2B5EF4-FFF2-40B4-BE49-F238E27FC236}">
                <a16:creationId xmlns:a16="http://schemas.microsoft.com/office/drawing/2014/main" id="{D05DA5EE-58F9-4F5C-99C1-25C0BCB02897}"/>
              </a:ext>
            </a:extLst>
          </p:cNvPr>
          <p:cNvSpPr/>
          <p:nvPr>
            <p:custDataLst>
              <p:tags r:id="rId32"/>
            </p:custDataLst>
          </p:nvPr>
        </p:nvSpPr>
        <p:spPr bwMode="gray">
          <a:xfrm>
            <a:off x="4225925" y="5078413"/>
            <a:ext cx="863600" cy="136525"/>
          </a:xfrm>
          <a:prstGeom prst="rect">
            <a:avLst/>
          </a:prstGeom>
          <a:ln w="6350" cap="flat" cmpd="sng" algn="ctr">
            <a:noFill/>
            <a:prstDash val="solid"/>
            <a:round/>
            <a:headEnd type="none" w="med" len="med"/>
            <a:tailEnd type="none" w="med" len="med"/>
          </a:ln>
          <a:effectLst/>
          <a:extLst>
            <a:ext uri="{91240B29-F687-4F45-9708-019B960494DF}">
              <a14:hiddenLine xmlns:a14="http://schemas.microsoft.com/office/drawing/2010/main" w="6350" cap="flat" cmpd="sng" algn="ctr">
                <a:solidFill>
                  <a:schemeClr val="tx1"/>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17463" tIns="0" rIns="17463" bIns="0" numCol="1" spcCol="0" rtlCol="0" fromWordArt="0" anchor="ctr" anchorCtr="0" forceAA="0" compatLnSpc="1">
            <a:prstTxWarp prst="textNoShape">
              <a:avLst/>
            </a:prstTxWarp>
            <a:noAutofit/>
          </a:bodyPr>
          <a:lstStyle/>
          <a:p>
            <a:pPr marL="0" lvl="1">
              <a:lnSpc>
                <a:spcPct val="90000"/>
              </a:lnSpc>
              <a:spcBef>
                <a:spcPct val="0"/>
              </a:spcBef>
              <a:buClr>
                <a:schemeClr val="accent1"/>
              </a:buClr>
            </a:pPr>
            <a:fld id="{EA4C15D0-A195-47C6-A126-6A057265D436}" type="datetime'''''''U''''n''''''it''e''''''d'' ''K''i''n''''''''gd''om'''''">
              <a:rPr lang="en-US" altLang="en-US" sz="1000" smtClean="0">
                <a:solidFill>
                  <a:schemeClr val="bg2"/>
                </a:solidFill>
                <a:latin typeface="Calibri Light" panose="020F0302020204030204" pitchFamily="34" charset="0"/>
                <a:cs typeface="Calibri Light" panose="020F0302020204030204" pitchFamily="34" charset="0"/>
                <a:sym typeface="Calibri Light" panose="020F0302020204030204" pitchFamily="34" charset="0"/>
              </a:rPr>
              <a:pPr/>
              <a:t>United Kingdom</a:t>
            </a:fld>
            <a:endParaRPr lang="en-US" sz="1000" dirty="0">
              <a:solidFill>
                <a:schemeClr val="bg2"/>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12" name="Textplatzhalter 9">
            <a:extLst>
              <a:ext uri="{FF2B5EF4-FFF2-40B4-BE49-F238E27FC236}">
                <a16:creationId xmlns:a16="http://schemas.microsoft.com/office/drawing/2014/main" id="{FC584585-1854-4AE4-9AB4-71A09C4DEDCF}"/>
              </a:ext>
            </a:extLst>
          </p:cNvPr>
          <p:cNvSpPr>
            <a:spLocks noGrp="1"/>
          </p:cNvSpPr>
          <p:nvPr>
            <p:custDataLst>
              <p:tags r:id="rId33"/>
            </p:custDataLst>
          </p:nvPr>
        </p:nvSpPr>
        <p:spPr bwMode="gray">
          <a:xfrm>
            <a:off x="1858963" y="6062663"/>
            <a:ext cx="409575" cy="136525"/>
          </a:xfrm>
          <a:prstGeom prst="rect">
            <a:avLst/>
          </a:prstGeom>
          <a:noFill/>
          <a:ln>
            <a:noFill/>
          </a:ln>
          <a:extLst>
            <a:ext uri="{909E8E84-426E-40DD-AFC4-6F175D3DCCD1}">
              <a14:hiddenFill xmlns:a14="http://schemas.microsoft.com/office/drawing/2010/main">
                <a:solidFill>
                  <a:srgbClr val="999999"/>
                </a:solidFill>
              </a14:hiddenFill>
            </a:ext>
          </a:extLst>
        </p:spPr>
        <p:txBody>
          <a:bodyPr vert="horz" wrap="none" lIns="17463" tIns="0" rIns="17463" bIns="0" numCol="1" spcCol="0" rtlCol="0" anchor="ctr" anchorCtr="0">
            <a:noAutofit/>
          </a:bodyPr>
          <a:lstStyle>
            <a:lvl1pPr marL="180000" indent="-180000" algn="l" defTabSz="914400" rtl="0" eaLnBrk="1" latinLnBrk="0" hangingPunct="1">
              <a:lnSpc>
                <a:spcPct val="90000"/>
              </a:lnSpc>
              <a:spcBef>
                <a:spcPts val="0"/>
              </a:spcBef>
              <a:spcAft>
                <a:spcPts val="600"/>
              </a:spcAft>
              <a:buClr>
                <a:schemeClr val="bg2"/>
              </a:buClr>
              <a:buSzPct val="70000"/>
              <a:buFont typeface="Arial" panose="020B0604020202020204" pitchFamily="34" charset="0"/>
              <a:buChar char="►"/>
              <a:defRPr lang="de-DE" sz="1400" kern="1200" dirty="0" smtClean="0">
                <a:solidFill>
                  <a:schemeClr val="bg2"/>
                </a:solidFill>
                <a:latin typeface="+mn-lt"/>
                <a:ea typeface="Segoe UI Symbol"/>
                <a:cs typeface="Lucida Sans Unicode"/>
              </a:defRPr>
            </a:lvl1pPr>
            <a:lvl2pPr marL="360000" indent="-180000" algn="l" defTabSz="914400" rtl="0" eaLnBrk="1" latinLnBrk="0" hangingPunct="1">
              <a:lnSpc>
                <a:spcPct val="90000"/>
              </a:lnSpc>
              <a:spcBef>
                <a:spcPts val="0"/>
              </a:spcBef>
              <a:spcAft>
                <a:spcPts val="600"/>
              </a:spcAft>
              <a:buClr>
                <a:schemeClr val="bg2"/>
              </a:buClr>
              <a:buSzPct val="100000"/>
              <a:buFont typeface="Arial" panose="020B0604020202020204" pitchFamily="34" charset="0"/>
              <a:buChar char="•"/>
              <a:defRPr lang="de-DE" sz="1400" kern="1200" dirty="0" smtClean="0">
                <a:solidFill>
                  <a:schemeClr val="bg2"/>
                </a:solidFill>
                <a:latin typeface="+mn-lt"/>
                <a:ea typeface="+mn-ea"/>
                <a:cs typeface="+mn-cs"/>
              </a:defRPr>
            </a:lvl2pPr>
            <a:lvl3pPr marL="540000" indent="-180000" algn="l" defTabSz="914400" rtl="0" eaLnBrk="1" latinLnBrk="0" hangingPunct="1">
              <a:lnSpc>
                <a:spcPct val="90000"/>
              </a:lnSpc>
              <a:spcBef>
                <a:spcPts val="0"/>
              </a:spcBef>
              <a:spcAft>
                <a:spcPts val="600"/>
              </a:spcAft>
              <a:buClr>
                <a:schemeClr val="bg2"/>
              </a:buClr>
              <a:buSzPct val="100000"/>
              <a:buFont typeface="Arial" panose="020B0604020202020204" pitchFamily="34" charset="0"/>
              <a:buChar char="–"/>
              <a:defRPr lang="de-DE" sz="1400" kern="1200" dirty="0" smtClean="0">
                <a:solidFill>
                  <a:schemeClr val="bg2"/>
                </a:solidFill>
                <a:latin typeface="+mn-lt"/>
                <a:ea typeface="+mn-ea"/>
                <a:cs typeface="+mn-cs"/>
              </a:defRPr>
            </a:lvl3pPr>
            <a:lvl4pPr marL="720000" indent="-180000" algn="l" defTabSz="914400" rtl="0" eaLnBrk="1" latinLnBrk="0" hangingPunct="1">
              <a:lnSpc>
                <a:spcPct val="90000"/>
              </a:lnSpc>
              <a:spcBef>
                <a:spcPts val="0"/>
              </a:spcBef>
              <a:spcAft>
                <a:spcPts val="600"/>
              </a:spcAft>
              <a:buClr>
                <a:schemeClr val="bg2"/>
              </a:buClr>
              <a:buSzPct val="100000"/>
              <a:buFont typeface="Arial" panose="020B0604020202020204" pitchFamily="34" charset="0"/>
              <a:buChar char="–"/>
              <a:defRPr lang="de-DE" sz="1400" kern="1200" dirty="0" smtClean="0">
                <a:solidFill>
                  <a:schemeClr val="bg2"/>
                </a:solidFill>
                <a:latin typeface="+mn-lt"/>
                <a:ea typeface="+mn-ea"/>
                <a:cs typeface="+mn-cs"/>
              </a:defRPr>
            </a:lvl4pPr>
            <a:lvl5pPr marL="900000" indent="-180000" algn="l" defTabSz="914400" rtl="0" eaLnBrk="1" latinLnBrk="0" hangingPunct="1">
              <a:lnSpc>
                <a:spcPct val="90000"/>
              </a:lnSpc>
              <a:spcBef>
                <a:spcPts val="0"/>
              </a:spcBef>
              <a:spcAft>
                <a:spcPts val="600"/>
              </a:spcAft>
              <a:buClr>
                <a:schemeClr val="bg2"/>
              </a:buClr>
              <a:buSzPct val="100000"/>
              <a:buFont typeface="Arial" panose="020B0604020202020204" pitchFamily="34" charset="0"/>
              <a:buChar char="–"/>
              <a:defRPr lang="en-US" sz="1400" kern="1200" dirty="0" smtClean="0">
                <a:solidFill>
                  <a:schemeClr val="bg2"/>
                </a:solidFill>
                <a:latin typeface="+mn-lt"/>
                <a:ea typeface="+mn-ea"/>
                <a:cs typeface="+mn-cs"/>
              </a:defRPr>
            </a:lvl5pPr>
            <a:lvl6pPr marL="1080000" indent="-180000" algn="l" defTabSz="914400" rtl="0" eaLnBrk="1" latinLnBrk="0" hangingPunct="1">
              <a:lnSpc>
                <a:spcPct val="90000"/>
              </a:lnSpc>
              <a:spcBef>
                <a:spcPts val="0"/>
              </a:spcBef>
              <a:spcAft>
                <a:spcPts val="600"/>
              </a:spcAft>
              <a:buClr>
                <a:schemeClr val="tx2"/>
              </a:buClr>
              <a:buSzPct val="70000"/>
              <a:buFont typeface="Arial" panose="020B0604020202020204" pitchFamily="34" charset="0"/>
              <a:buChar char="►"/>
              <a:defRPr sz="1200" kern="1200">
                <a:solidFill>
                  <a:schemeClr val="tx2"/>
                </a:solidFill>
                <a:latin typeface="+mn-lt"/>
                <a:ea typeface="+mn-ea"/>
                <a:cs typeface="+mn-cs"/>
              </a:defRPr>
            </a:lvl6pPr>
            <a:lvl7pPr marL="1080000" indent="-180000" algn="l" defTabSz="914400" rtl="0" eaLnBrk="1" latinLnBrk="0" hangingPunct="1">
              <a:lnSpc>
                <a:spcPct val="90000"/>
              </a:lnSpc>
              <a:spcBef>
                <a:spcPts val="0"/>
              </a:spcBef>
              <a:spcAft>
                <a:spcPts val="600"/>
              </a:spcAft>
              <a:buClr>
                <a:schemeClr val="tx2"/>
              </a:buClr>
              <a:buSzPct val="70000"/>
              <a:buFont typeface="Arial" panose="020B0604020202020204" pitchFamily="34" charset="0"/>
              <a:buChar char="►"/>
              <a:defRPr sz="1200" kern="1200">
                <a:solidFill>
                  <a:schemeClr val="tx2"/>
                </a:solidFill>
                <a:latin typeface="+mn-lt"/>
                <a:ea typeface="+mn-ea"/>
                <a:cs typeface="+mn-cs"/>
              </a:defRPr>
            </a:lvl7pPr>
            <a:lvl8pPr marL="1080000" indent="-180000" algn="l" defTabSz="914400" rtl="0" eaLnBrk="1" latinLnBrk="0" hangingPunct="1">
              <a:lnSpc>
                <a:spcPct val="90000"/>
              </a:lnSpc>
              <a:spcBef>
                <a:spcPts val="0"/>
              </a:spcBef>
              <a:spcAft>
                <a:spcPts val="600"/>
              </a:spcAft>
              <a:buClr>
                <a:schemeClr val="tx2"/>
              </a:buClr>
              <a:buSzPct val="70000"/>
              <a:buFont typeface="Arial" panose="020B0604020202020204" pitchFamily="34" charset="0"/>
              <a:buChar char="►"/>
              <a:defRPr sz="1200" kern="1200">
                <a:solidFill>
                  <a:schemeClr val="tx2"/>
                </a:solidFill>
                <a:latin typeface="+mn-lt"/>
                <a:ea typeface="+mn-ea"/>
                <a:cs typeface="+mn-cs"/>
              </a:defRPr>
            </a:lvl8pPr>
            <a:lvl9pPr marL="1080000" indent="-180000" algn="l" defTabSz="914400" rtl="0" eaLnBrk="1" latinLnBrk="0" hangingPunct="1">
              <a:lnSpc>
                <a:spcPct val="90000"/>
              </a:lnSpc>
              <a:spcBef>
                <a:spcPts val="0"/>
              </a:spcBef>
              <a:spcAft>
                <a:spcPts val="600"/>
              </a:spcAft>
              <a:buClr>
                <a:schemeClr val="tx2"/>
              </a:buClr>
              <a:buSzPct val="70000"/>
              <a:buFont typeface="Arial" panose="020B0604020202020204" pitchFamily="34" charset="0"/>
              <a:buChar char="►"/>
              <a:defRPr sz="1200" kern="1200">
                <a:solidFill>
                  <a:schemeClr val="tx2"/>
                </a:solidFill>
                <a:latin typeface="+mn-lt"/>
                <a:ea typeface="+mn-ea"/>
                <a:cs typeface="+mn-cs"/>
              </a:defRPr>
            </a:lvl9pPr>
          </a:lstStyle>
          <a:p>
            <a:pPr marL="0" indent="0">
              <a:spcBef>
                <a:spcPct val="0"/>
              </a:spcBef>
              <a:spcAft>
                <a:spcPct val="0"/>
              </a:spcAft>
              <a:buNone/>
            </a:pPr>
            <a:fld id="{32140075-9ACB-4196-8FB8-2CA1BA1E3775}" type="datetime'Ma''''l''''''''a''''''''''''''''''''''w''''''''i'''">
              <a:rPr lang="en-US" altLang="en-US" sz="1000" smtClean="0">
                <a:latin typeface="Calibri Light" panose="020F0302020204030204" pitchFamily="34" charset="0"/>
                <a:ea typeface="+mn-ea"/>
                <a:cs typeface="Calibri Light" panose="020F0302020204030204" pitchFamily="34" charset="0"/>
                <a:sym typeface="Calibri Light" panose="020F0302020204030204" pitchFamily="34" charset="0"/>
              </a:rPr>
              <a:pPr/>
              <a:t>Malawi</a:t>
            </a:fld>
            <a:endParaRPr lang="en-US" sz="1000" dirty="0">
              <a:latin typeface="Calibri Light" panose="020F0302020204030204" pitchFamily="34" charset="0"/>
              <a:ea typeface="+mn-ea"/>
              <a:cs typeface="Calibri Light" panose="020F0302020204030204" pitchFamily="34" charset="0"/>
              <a:sym typeface="Calibri Light" panose="020F0302020204030204" pitchFamily="34" charset="0"/>
            </a:endParaRPr>
          </a:p>
        </p:txBody>
      </p:sp>
      <p:sp useBgFill="1">
        <p:nvSpPr>
          <p:cNvPr id="110" name="Rechteck 23">
            <a:extLst>
              <a:ext uri="{FF2B5EF4-FFF2-40B4-BE49-F238E27FC236}">
                <a16:creationId xmlns:a16="http://schemas.microsoft.com/office/drawing/2014/main" id="{3CE68B15-5DD4-45DA-BE45-6C0A891FA42D}"/>
              </a:ext>
            </a:extLst>
          </p:cNvPr>
          <p:cNvSpPr/>
          <p:nvPr>
            <p:custDataLst>
              <p:tags r:id="rId34"/>
            </p:custDataLst>
          </p:nvPr>
        </p:nvSpPr>
        <p:spPr bwMode="gray">
          <a:xfrm>
            <a:off x="4540251" y="5518150"/>
            <a:ext cx="460375" cy="136525"/>
          </a:xfrm>
          <a:prstGeom prst="rect">
            <a:avLst/>
          </a:prstGeom>
          <a:ln w="6350" cap="flat" cmpd="sng" algn="ctr">
            <a:noFill/>
            <a:prstDash val="solid"/>
            <a:round/>
            <a:headEnd type="none" w="med" len="med"/>
            <a:tailEnd type="none" w="med" len="med"/>
          </a:ln>
          <a:effectLst/>
          <a:extLst>
            <a:ext uri="{91240B29-F687-4F45-9708-019B960494DF}">
              <a14:hiddenLine xmlns:a14="http://schemas.microsoft.com/office/drawing/2010/main" w="6350" cap="flat" cmpd="sng" algn="ctr">
                <a:solidFill>
                  <a:schemeClr val="tx1"/>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17463" tIns="0" rIns="17463" bIns="0" numCol="1" spcCol="0" rtlCol="0" fromWordArt="0" anchor="ctr" anchorCtr="0" forceAA="0" compatLnSpc="1">
            <a:prstTxWarp prst="textNoShape">
              <a:avLst/>
            </a:prstTxWarp>
            <a:noAutofit/>
          </a:bodyPr>
          <a:lstStyle/>
          <a:p>
            <a:pPr marL="0" lvl="1">
              <a:lnSpc>
                <a:spcPct val="90000"/>
              </a:lnSpc>
              <a:spcBef>
                <a:spcPct val="0"/>
              </a:spcBef>
              <a:buClr>
                <a:schemeClr val="accent1"/>
              </a:buClr>
            </a:pPr>
            <a:fld id="{26691DF8-8B8D-40CF-AEAE-F23DA5A3EC6E}" type="datetime'N''a''m''''''''''''''''i''''''''bi''''''''''''''a'''''''">
              <a:rPr lang="en-US" altLang="en-US" sz="1000" smtClean="0">
                <a:solidFill>
                  <a:schemeClr val="bg2"/>
                </a:solidFill>
                <a:latin typeface="Calibri Light" panose="020F0302020204030204" pitchFamily="34" charset="0"/>
                <a:cs typeface="Calibri Light" panose="020F0302020204030204" pitchFamily="34" charset="0"/>
                <a:sym typeface="Calibri Light" panose="020F0302020204030204" pitchFamily="34" charset="0"/>
              </a:rPr>
              <a:pPr/>
              <a:t>Namibia</a:t>
            </a:fld>
            <a:endParaRPr lang="en-US" sz="1000" dirty="0">
              <a:solidFill>
                <a:schemeClr val="bg2"/>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20" name="Rechteck 25">
            <a:extLst>
              <a:ext uri="{FF2B5EF4-FFF2-40B4-BE49-F238E27FC236}">
                <a16:creationId xmlns:a16="http://schemas.microsoft.com/office/drawing/2014/main" id="{014FDBEE-FB8E-4BED-AD1B-0D1E7B734CC3}"/>
              </a:ext>
            </a:extLst>
          </p:cNvPr>
          <p:cNvSpPr/>
          <p:nvPr>
            <p:custDataLst>
              <p:tags r:id="rId35"/>
            </p:custDataLst>
          </p:nvPr>
        </p:nvSpPr>
        <p:spPr bwMode="gray">
          <a:xfrm>
            <a:off x="5562600" y="5391150"/>
            <a:ext cx="658813" cy="136525"/>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rgbClr val="969696"/>
                </a:solidFill>
              </a14:hiddenFill>
            </a:ext>
            <a:ext uri="{91240B29-F687-4F45-9708-019B960494DF}">
              <a14:hiddenLine xmlns:a14="http://schemas.microsoft.com/office/drawing/2010/main" w="6350" cap="flat" cmpd="sng" algn="ctr">
                <a:solidFill>
                  <a:schemeClr val="tx1"/>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17463" tIns="0" rIns="17463" bIns="0" numCol="1" spcCol="0" rtlCol="0" fromWordArt="0" anchor="ctr" anchorCtr="0" forceAA="0" compatLnSpc="1">
            <a:prstTxWarp prst="textNoShape">
              <a:avLst/>
            </a:prstTxWarp>
            <a:noAutofit/>
          </a:bodyPr>
          <a:lstStyle/>
          <a:p>
            <a:pPr marL="0" lvl="1">
              <a:lnSpc>
                <a:spcPct val="90000"/>
              </a:lnSpc>
              <a:spcBef>
                <a:spcPct val="0"/>
              </a:spcBef>
              <a:buClr>
                <a:schemeClr val="accent1"/>
              </a:buClr>
            </a:pPr>
            <a:fld id="{8538EB24-893D-4113-887F-6CFCAC025D72}" type="datetime'''S''o''''u''''t''''h'''''''''' Af''r''''''''i''c''a'''''''">
              <a:rPr lang="en-US" altLang="en-US" sz="1000" smtClean="0">
                <a:solidFill>
                  <a:schemeClr val="bg2"/>
                </a:solidFill>
                <a:latin typeface="Calibri Light" panose="020F0302020204030204" pitchFamily="34" charset="0"/>
                <a:cs typeface="Calibri Light" panose="020F0302020204030204" pitchFamily="34" charset="0"/>
                <a:sym typeface="Calibri Light" panose="020F0302020204030204" pitchFamily="34" charset="0"/>
              </a:rPr>
              <a:pPr/>
              <a:t>South Africa</a:t>
            </a:fld>
            <a:endParaRPr lang="en-US" sz="1000" dirty="0">
              <a:solidFill>
                <a:schemeClr val="bg2"/>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14" name="Rechteck 29">
            <a:extLst>
              <a:ext uri="{FF2B5EF4-FFF2-40B4-BE49-F238E27FC236}">
                <a16:creationId xmlns:a16="http://schemas.microsoft.com/office/drawing/2014/main" id="{6109715F-F480-4429-B3BC-54E2D2BE0D68}"/>
              </a:ext>
            </a:extLst>
          </p:cNvPr>
          <p:cNvSpPr/>
          <p:nvPr>
            <p:custDataLst>
              <p:tags r:id="rId36"/>
            </p:custDataLst>
          </p:nvPr>
        </p:nvSpPr>
        <p:spPr bwMode="gray">
          <a:xfrm>
            <a:off x="6515101" y="5241925"/>
            <a:ext cx="468313" cy="136525"/>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cap="flat" cmpd="sng" algn="ctr">
                <a:solidFill>
                  <a:schemeClr val="tx1"/>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17463" tIns="0" rIns="17463" bIns="0" numCol="1" spcCol="0" rtlCol="0" fromWordArt="0" anchor="t" anchorCtr="0" forceAA="0" compatLnSpc="1">
            <a:prstTxWarp prst="textNoShape">
              <a:avLst/>
            </a:prstTxWarp>
            <a:noAutofit/>
          </a:bodyPr>
          <a:lstStyle/>
          <a:p>
            <a:pPr marL="0" lvl="1">
              <a:lnSpc>
                <a:spcPct val="90000"/>
              </a:lnSpc>
              <a:spcBef>
                <a:spcPct val="0"/>
              </a:spcBef>
              <a:buClr>
                <a:schemeClr val="accent1"/>
              </a:buClr>
            </a:pPr>
            <a:fld id="{88B4D198-FA15-4264-A9AA-C13B4D2C364F}" type="datetime'''''P''''''''''''''''''ortug''''''''''''''a''''l'''''''''">
              <a:rPr lang="en-US" altLang="en-US" sz="1000" smtClean="0">
                <a:solidFill>
                  <a:schemeClr val="bg2"/>
                </a:solidFill>
                <a:latin typeface="Calibri Light" panose="020F0302020204030204" pitchFamily="34" charset="0"/>
                <a:cs typeface="Calibri Light" panose="020F0302020204030204" pitchFamily="34" charset="0"/>
                <a:sym typeface="Calibri Light" panose="020F0302020204030204" pitchFamily="34" charset="0"/>
              </a:rPr>
              <a:pPr/>
              <a:t>Portugal</a:t>
            </a:fld>
            <a:endParaRPr lang="en-US" sz="1000" dirty="0">
              <a:solidFill>
                <a:schemeClr val="bg2"/>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13" name="Rechteck 30">
            <a:extLst>
              <a:ext uri="{FF2B5EF4-FFF2-40B4-BE49-F238E27FC236}">
                <a16:creationId xmlns:a16="http://schemas.microsoft.com/office/drawing/2014/main" id="{F89ADAEF-4B39-4515-AE3F-A2C6637FA42F}"/>
              </a:ext>
            </a:extLst>
          </p:cNvPr>
          <p:cNvSpPr/>
          <p:nvPr>
            <p:custDataLst>
              <p:tags r:id="rId37"/>
            </p:custDataLst>
          </p:nvPr>
        </p:nvSpPr>
        <p:spPr bwMode="gray">
          <a:xfrm>
            <a:off x="5610226" y="5016500"/>
            <a:ext cx="441325" cy="136525"/>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atMod val="103000"/>
                    <a:lumMod val="102000"/>
                    <a:tint val="94000"/>
                  </a:schemeClr>
                </a:solidFill>
              </a14:hiddenFill>
            </a:ext>
            <a:ext uri="{91240B29-F687-4F45-9708-019B960494DF}">
              <a14:hiddenLine xmlns:a14="http://schemas.microsoft.com/office/drawing/2010/main" w="6350" cap="flat" cmpd="sng" algn="ctr">
                <a:solidFill>
                  <a:schemeClr val="tx1"/>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17463" tIns="0" rIns="17463" bIns="0" numCol="1" spcCol="0" rtlCol="0" fromWordArt="0" anchor="t" anchorCtr="0" forceAA="0" compatLnSpc="1">
            <a:prstTxWarp prst="textNoShape">
              <a:avLst/>
            </a:prstTxWarp>
            <a:noAutofit/>
          </a:bodyPr>
          <a:lstStyle/>
          <a:p>
            <a:pPr marL="0" lvl="1">
              <a:lnSpc>
                <a:spcPct val="90000"/>
              </a:lnSpc>
              <a:spcBef>
                <a:spcPct val="0"/>
              </a:spcBef>
              <a:buClr>
                <a:schemeClr val="accent1"/>
              </a:buClr>
            </a:pPr>
            <a:fld id="{4C0076A3-1B24-4B75-AFA9-2BF9B1159831}" type="datetime'''''''''''''S''w''''''''e''''''''''''''''''de''''''''''n'''''">
              <a:rPr lang="en-US" altLang="en-US" sz="1000" smtClean="0">
                <a:solidFill>
                  <a:schemeClr val="bg2"/>
                </a:solidFill>
                <a:latin typeface="Calibri Light" panose="020F0302020204030204" pitchFamily="34" charset="0"/>
                <a:cs typeface="Calibri Light" panose="020F0302020204030204" pitchFamily="34" charset="0"/>
                <a:sym typeface="Calibri Light" panose="020F0302020204030204" pitchFamily="34" charset="0"/>
              </a:rPr>
              <a:pPr/>
              <a:t>Sweden</a:t>
            </a:fld>
            <a:endParaRPr lang="en-US" sz="1000" dirty="0">
              <a:solidFill>
                <a:schemeClr val="bg2"/>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16" name="Rechteck 20">
            <a:extLst>
              <a:ext uri="{FF2B5EF4-FFF2-40B4-BE49-F238E27FC236}">
                <a16:creationId xmlns:a16="http://schemas.microsoft.com/office/drawing/2014/main" id="{E03DA2D4-386E-491F-8C73-FA933414A8F3}"/>
              </a:ext>
            </a:extLst>
          </p:cNvPr>
          <p:cNvSpPr/>
          <p:nvPr>
            <p:custDataLst>
              <p:tags r:id="rId38"/>
            </p:custDataLst>
          </p:nvPr>
        </p:nvSpPr>
        <p:spPr bwMode="gray">
          <a:xfrm>
            <a:off x="4918075" y="5835650"/>
            <a:ext cx="368300" cy="136525"/>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rgbClr val="969696"/>
                </a:solidFill>
              </a14:hiddenFill>
            </a:ext>
            <a:ext uri="{91240B29-F687-4F45-9708-019B960494DF}">
              <a14:hiddenLine xmlns:a14="http://schemas.microsoft.com/office/drawing/2010/main" w="6350" cap="flat" cmpd="sng" algn="ctr">
                <a:solidFill>
                  <a:schemeClr val="tx1"/>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17463" tIns="0" rIns="17463" bIns="0" numCol="1" spcCol="0" rtlCol="0" fromWordArt="0" anchor="ctr" anchorCtr="0" forceAA="0" compatLnSpc="1">
            <a:prstTxWarp prst="textNoShape">
              <a:avLst/>
            </a:prstTxWarp>
            <a:noAutofit/>
          </a:bodyPr>
          <a:lstStyle/>
          <a:p>
            <a:pPr marL="0" lvl="1">
              <a:lnSpc>
                <a:spcPct val="90000"/>
              </a:lnSpc>
              <a:spcBef>
                <a:spcPct val="0"/>
              </a:spcBef>
              <a:buClr>
                <a:schemeClr val="accent1"/>
              </a:buClr>
            </a:pPr>
            <a:fld id="{C0343B1E-A850-4AE6-AA90-E3A18C05533B}" type="datetime'''''''''''G''''''''''''h''''''''''''''''''''''an''''''a'">
              <a:rPr lang="en-US" altLang="en-US" sz="1000" smtClean="0">
                <a:solidFill>
                  <a:schemeClr val="bg2"/>
                </a:solidFill>
                <a:latin typeface="Calibri Light" panose="020F0302020204030204" pitchFamily="34" charset="0"/>
                <a:cs typeface="Calibri Light" panose="020F0302020204030204" pitchFamily="34" charset="0"/>
                <a:sym typeface="Calibri Light" panose="020F0302020204030204" pitchFamily="34" charset="0"/>
              </a:rPr>
              <a:pPr/>
              <a:t>Ghana</a:t>
            </a:fld>
            <a:endParaRPr lang="en-US" sz="1000" dirty="0">
              <a:solidFill>
                <a:schemeClr val="bg2"/>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11" name="Rectangle 110">
            <a:extLst>
              <a:ext uri="{FF2B5EF4-FFF2-40B4-BE49-F238E27FC236}">
                <a16:creationId xmlns:a16="http://schemas.microsoft.com/office/drawing/2014/main" id="{3DBF8D50-BA77-4D5C-8B3F-CFEC58A65AC3}"/>
              </a:ext>
            </a:extLst>
          </p:cNvPr>
          <p:cNvSpPr/>
          <p:nvPr>
            <p:custDataLst>
              <p:tags r:id="rId39"/>
            </p:custDataLst>
          </p:nvPr>
        </p:nvSpPr>
        <p:spPr bwMode="auto">
          <a:xfrm>
            <a:off x="3025776" y="6486525"/>
            <a:ext cx="2144713" cy="177800"/>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chemeClr val="tx1"/>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1">
              <a:lnSpc>
                <a:spcPct val="130000"/>
              </a:lnSpc>
              <a:spcBef>
                <a:spcPct val="0"/>
              </a:spcBef>
              <a:buClr>
                <a:schemeClr val="accent1"/>
              </a:buClr>
            </a:pPr>
            <a:fld id="{FDC0A45E-A3C3-4B9C-B4ED-C77D39E2A4A2}" type="datetime'Mobil''''e'' phon''e'' subscribers per'' 100 i''nh''abitants'">
              <a:rPr lang="fr-FR" altLang="en-US" sz="900" smtClean="0">
                <a:solidFill>
                  <a:schemeClr val="bg2"/>
                </a:solidFill>
                <a:latin typeface="Calibri Light" panose="020F0302020204030204" pitchFamily="34" charset="0"/>
                <a:cs typeface="Calibri Light" panose="020F0302020204030204" pitchFamily="34" charset="0"/>
                <a:sym typeface="Calibri Light" panose="020F0302020204030204" pitchFamily="34" charset="0"/>
              </a:rPr>
              <a:pPr/>
              <a:t>Mobile phone subscribers per 100 inhabitants</a:t>
            </a:fld>
            <a:r>
              <a:rPr lang="fr-FR" altLang="en-US" sz="900" baseline="30000" dirty="0">
                <a:solidFill>
                  <a:schemeClr val="bg2"/>
                </a:solidFill>
                <a:latin typeface="Calibri Light" panose="020F0302020204030204" pitchFamily="34" charset="0"/>
                <a:cs typeface="Calibri Light" panose="020F0302020204030204" pitchFamily="34" charset="0"/>
                <a:sym typeface="Calibri Light" panose="020F0302020204030204" pitchFamily="34" charset="0"/>
              </a:rPr>
              <a:t>1</a:t>
            </a:r>
            <a:endParaRPr lang="en-US" sz="900" baseline="30000" dirty="0">
              <a:solidFill>
                <a:schemeClr val="bg2"/>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29" name="Text Placeholder 12">
            <a:extLst>
              <a:ext uri="{FF2B5EF4-FFF2-40B4-BE49-F238E27FC236}">
                <a16:creationId xmlns:a16="http://schemas.microsoft.com/office/drawing/2014/main" id="{4E282021-0201-4735-A4A8-F1BFDD6FA4EF}"/>
              </a:ext>
            </a:extLst>
          </p:cNvPr>
          <p:cNvSpPr txBox="1">
            <a:spLocks/>
          </p:cNvSpPr>
          <p:nvPr/>
        </p:nvSpPr>
        <p:spPr>
          <a:xfrm>
            <a:off x="360709" y="9324480"/>
            <a:ext cx="7056000" cy="108000"/>
          </a:xfrm>
          <a:prstGeom prst="rect">
            <a:avLst/>
          </a:prstGeom>
        </p:spPr>
        <p:txBody>
          <a:bodyPr lIns="0" tIns="0" rIns="0" bIns="0" anchor="ct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r>
              <a:rPr lang="en-GB" sz="700" dirty="0">
                <a:solidFill>
                  <a:schemeClr val="tx1">
                    <a:lumMod val="50000"/>
                    <a:lumOff val="50000"/>
                  </a:schemeClr>
                </a:solidFill>
                <a:latin typeface="Calibri Light" panose="020F0302020204030204" pitchFamily="34" charset="0"/>
                <a:cs typeface="Calibri Light" panose="020F0302020204030204" pitchFamily="34" charset="0"/>
                <a:sym typeface="Calibri Light" panose="020F0302020204030204" pitchFamily="34" charset="0"/>
              </a:rPr>
              <a:t>Source: BMI, World Bank Findex </a:t>
            </a:r>
            <a:r>
              <a:rPr lang="en-GB" sz="700" baseline="30000" dirty="0">
                <a:solidFill>
                  <a:schemeClr val="tx1">
                    <a:lumMod val="50000"/>
                    <a:lumOff val="50000"/>
                  </a:schemeClr>
                </a:solidFill>
                <a:latin typeface="Calibri Light" panose="020F0302020204030204" pitchFamily="34" charset="0"/>
                <a:cs typeface="Calibri Light" panose="020F0302020204030204" pitchFamily="34" charset="0"/>
                <a:sym typeface="Calibri Light" panose="020F0302020204030204" pitchFamily="34" charset="0"/>
              </a:rPr>
              <a:t>1</a:t>
            </a:r>
            <a:r>
              <a:rPr lang="en-GB" sz="700" dirty="0">
                <a:solidFill>
                  <a:schemeClr val="tx1">
                    <a:lumMod val="50000"/>
                    <a:lumOff val="50000"/>
                  </a:schemeClr>
                </a:solidFill>
                <a:latin typeface="Calibri Light" panose="020F0302020204030204" pitchFamily="34" charset="0"/>
                <a:cs typeface="Calibri Light" panose="020F0302020204030204" pitchFamily="34" charset="0"/>
                <a:sym typeface="Calibri Light" panose="020F0302020204030204" pitchFamily="34" charset="0"/>
              </a:rPr>
              <a:t>Data: 2017 </a:t>
            </a:r>
            <a:r>
              <a:rPr lang="en-GB" sz="700" baseline="30000" dirty="0">
                <a:solidFill>
                  <a:schemeClr val="tx1">
                    <a:lumMod val="50000"/>
                    <a:lumOff val="50000"/>
                  </a:schemeClr>
                </a:solidFill>
                <a:latin typeface="Calibri Light" panose="020F0302020204030204" pitchFamily="34" charset="0"/>
                <a:cs typeface="Calibri Light" panose="020F0302020204030204" pitchFamily="34" charset="0"/>
                <a:sym typeface="Calibri Light" panose="020F0302020204030204" pitchFamily="34" charset="0"/>
              </a:rPr>
              <a:t>2</a:t>
            </a:r>
            <a:r>
              <a:rPr lang="en-GB" sz="700" dirty="0">
                <a:solidFill>
                  <a:schemeClr val="tx1">
                    <a:lumMod val="50000"/>
                    <a:lumOff val="50000"/>
                  </a:schemeClr>
                </a:solidFill>
                <a:latin typeface="Calibri Light" panose="020F0302020204030204" pitchFamily="34" charset="0"/>
                <a:cs typeface="Calibri Light" panose="020F0302020204030204" pitchFamily="34" charset="0"/>
                <a:sym typeface="Calibri Light" panose="020F0302020204030204" pitchFamily="34" charset="0"/>
              </a:rPr>
              <a:t>Data: 2014</a:t>
            </a:r>
          </a:p>
        </p:txBody>
      </p:sp>
      <p:cxnSp>
        <p:nvCxnSpPr>
          <p:cNvPr id="135" name="Straight Connector 134">
            <a:extLst>
              <a:ext uri="{FF2B5EF4-FFF2-40B4-BE49-F238E27FC236}">
                <a16:creationId xmlns:a16="http://schemas.microsoft.com/office/drawing/2014/main" id="{39FE27AC-54CA-4B3B-B281-B6E352590FE9}"/>
              </a:ext>
            </a:extLst>
          </p:cNvPr>
          <p:cNvCxnSpPr/>
          <p:nvPr/>
        </p:nvCxnSpPr>
        <p:spPr>
          <a:xfrm>
            <a:off x="3943772" y="944539"/>
            <a:ext cx="3384000" cy="0"/>
          </a:xfrm>
          <a:prstGeom prst="line">
            <a:avLst/>
          </a:prstGeom>
          <a:ln>
            <a:solidFill>
              <a:srgbClr val="C4C4CD"/>
            </a:solidFill>
          </a:ln>
        </p:spPr>
        <p:style>
          <a:lnRef idx="1">
            <a:schemeClr val="accent1"/>
          </a:lnRef>
          <a:fillRef idx="0">
            <a:schemeClr val="accent1"/>
          </a:fillRef>
          <a:effectRef idx="0">
            <a:schemeClr val="accent1"/>
          </a:effectRef>
          <a:fontRef idx="minor">
            <a:schemeClr val="tx1"/>
          </a:fontRef>
        </p:style>
      </p:cxnSp>
      <p:sp>
        <p:nvSpPr>
          <p:cNvPr id="136" name="Text Placeholder 7">
            <a:extLst>
              <a:ext uri="{FF2B5EF4-FFF2-40B4-BE49-F238E27FC236}">
                <a16:creationId xmlns:a16="http://schemas.microsoft.com/office/drawing/2014/main" id="{77E4F85C-868C-43D5-9C20-AC225A4E3F15}"/>
              </a:ext>
            </a:extLst>
          </p:cNvPr>
          <p:cNvSpPr txBox="1">
            <a:spLocks/>
          </p:cNvSpPr>
          <p:nvPr/>
        </p:nvSpPr>
        <p:spPr>
          <a:xfrm>
            <a:off x="3943770" y="861450"/>
            <a:ext cx="1908000" cy="166178"/>
          </a:xfrm>
          <a:prstGeom prst="rect">
            <a:avLst/>
          </a:prstGeom>
          <a:solidFill>
            <a:schemeClr val="bg1"/>
          </a:solidFill>
        </p:spPr>
        <p:txBody>
          <a:bodyPr lIns="0" rIns="0" anchor="ct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855"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r>
              <a:rPr lang="en-US"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Moçambique targets for financial inclusion</a:t>
            </a:r>
            <a:endParaRPr lang="en-GB"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40" name="TextBox 139">
            <a:extLst>
              <a:ext uri="{FF2B5EF4-FFF2-40B4-BE49-F238E27FC236}">
                <a16:creationId xmlns:a16="http://schemas.microsoft.com/office/drawing/2014/main" id="{43D26671-BDF5-4FA0-923E-8982E3AFC29A}"/>
              </a:ext>
            </a:extLst>
          </p:cNvPr>
          <p:cNvSpPr txBox="1"/>
          <p:nvPr/>
        </p:nvSpPr>
        <p:spPr>
          <a:xfrm>
            <a:off x="456406" y="861449"/>
            <a:ext cx="3377407" cy="3381939"/>
          </a:xfrm>
          <a:prstGeom prst="rect">
            <a:avLst/>
          </a:prstGeom>
        </p:spPr>
        <p:txBody>
          <a:bodyPr wrap="square" lIns="0" tIns="0" rIns="0" bIns="0" numCol="1" spcCol="180000" rtlCol="0" anchor="t">
            <a:noAutofit/>
          </a:bodyPr>
          <a:lstStyle/>
          <a:p>
            <a:pPr lvl="0">
              <a:spcAft>
                <a:spcPts val="600"/>
              </a:spcAft>
              <a:buClr>
                <a:schemeClr val="tx1"/>
              </a:buClr>
            </a:pPr>
            <a:r>
              <a:rPr lang="en-GB" sz="1200"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Progress towards greater financial inclusion in Mozambique has been slow, as the high poverty rate (estimated at 46.1%), the large rural population (63%) and the informality of employment (formal sector represents 50%) impedes its advancement. The introduction of mobile money has the potential to place Mozambique in a financial inclusion trajectory towards Kenya, though the relative low number of mobile phone subscribers (51%) is an impediment to greater access, together with the lack of network interoperability and reduced financial literacy that generates distrust towards the usage of financial services. Moçambique has developed a strategy for financial inclusion with the following targets by 2022: 60% of adult population with access to a formal financial institution, 100% of districts with access to formal financial services and 75% of the population with access to financial services 5km from their residence or work.</a:t>
            </a:r>
          </a:p>
        </p:txBody>
      </p:sp>
      <p:sp>
        <p:nvSpPr>
          <p:cNvPr id="17" name="TextBox 16">
            <a:extLst>
              <a:ext uri="{FF2B5EF4-FFF2-40B4-BE49-F238E27FC236}">
                <a16:creationId xmlns:a16="http://schemas.microsoft.com/office/drawing/2014/main" id="{627746E3-7531-4A2A-B23A-1F541A140615}"/>
              </a:ext>
            </a:extLst>
          </p:cNvPr>
          <p:cNvSpPr txBox="1"/>
          <p:nvPr/>
        </p:nvSpPr>
        <p:spPr>
          <a:xfrm>
            <a:off x="1600200" y="4616450"/>
            <a:ext cx="4572000" cy="128588"/>
          </a:xfrm>
          <a:prstGeom prst="rect">
            <a:avLst/>
          </a:prstGeom>
          <a:noFill/>
        </p:spPr>
        <p:txBody>
          <a:bodyPr wrap="square" lIns="0" tIns="0" rIns="0" bIns="0" rtlCol="0" anchor="ctr">
            <a:noAutofit/>
          </a:bodyPr>
          <a:lstStyle/>
          <a:p>
            <a:pPr algn="ctr">
              <a:spcAft>
                <a:spcPts val="200"/>
              </a:spcAft>
            </a:pPr>
            <a:r>
              <a:rPr lang="en-GB" sz="12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Mobile phone subscribers relative to access to accounts</a:t>
            </a:r>
          </a:p>
        </p:txBody>
      </p:sp>
      <p:grpSp>
        <p:nvGrpSpPr>
          <p:cNvPr id="4" name="Group 3">
            <a:extLst>
              <a:ext uri="{FF2B5EF4-FFF2-40B4-BE49-F238E27FC236}">
                <a16:creationId xmlns:a16="http://schemas.microsoft.com/office/drawing/2014/main" id="{5B6EBCB2-447B-46A1-B8F7-2C70E6FF6E6F}"/>
              </a:ext>
            </a:extLst>
          </p:cNvPr>
          <p:cNvGrpSpPr/>
          <p:nvPr/>
        </p:nvGrpSpPr>
        <p:grpSpPr>
          <a:xfrm>
            <a:off x="456406" y="7153409"/>
            <a:ext cx="6871366" cy="2059738"/>
            <a:chOff x="456406" y="7239134"/>
            <a:chExt cx="6871366" cy="2059738"/>
          </a:xfrm>
        </p:grpSpPr>
        <p:sp>
          <p:nvSpPr>
            <p:cNvPr id="177" name="TextBox 176">
              <a:extLst>
                <a:ext uri="{FF2B5EF4-FFF2-40B4-BE49-F238E27FC236}">
                  <a16:creationId xmlns:a16="http://schemas.microsoft.com/office/drawing/2014/main" id="{373FE159-1D8F-40B6-911A-88BDA588E1EE}"/>
                </a:ext>
              </a:extLst>
            </p:cNvPr>
            <p:cNvSpPr txBox="1"/>
            <p:nvPr/>
          </p:nvSpPr>
          <p:spPr>
            <a:xfrm>
              <a:off x="456406" y="7498872"/>
              <a:ext cx="6871366" cy="1800000"/>
            </a:xfrm>
            <a:prstGeom prst="rect">
              <a:avLst/>
            </a:prstGeom>
          </p:spPr>
          <p:txBody>
            <a:bodyPr wrap="square" lIns="0" tIns="0" rIns="0" bIns="0" numCol="2" spcCol="180000" rtlCol="0" anchor="t">
              <a:noAutofit/>
            </a:bodyPr>
            <a:lstStyle/>
            <a:p>
              <a:pPr marL="180000" indent="-90000">
                <a:spcAft>
                  <a:spcPts val="600"/>
                </a:spcAft>
                <a:buFont typeface="Arial" panose="020B0604020202020204" pitchFamily="34" charset="0"/>
                <a:buChar char="•"/>
              </a:pPr>
              <a:r>
                <a:rPr lang="en-US" altLang="zh-CN" sz="12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Low levels of financial literacy and market education – the most known financial term by unbanked adults is </a:t>
              </a:r>
              <a:r>
                <a:rPr lang="en-US" sz="12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“Bank” (46%)</a:t>
              </a:r>
              <a:r>
                <a:rPr lang="en-US" altLang="zh-CN" sz="12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a:t>
              </a:r>
            </a:p>
            <a:p>
              <a:pPr marL="180000" indent="-90000">
                <a:spcAft>
                  <a:spcPts val="600"/>
                </a:spcAft>
                <a:buFont typeface="Arial" panose="020B0604020202020204" pitchFamily="34" charset="0"/>
                <a:buChar char="•"/>
              </a:pPr>
              <a:r>
                <a:rPr lang="en-US" altLang="zh-CN" sz="12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High interest rates limit the access to finance, for SMEs and agriculture producers (benchmark interbank rate = 12.75%, </a:t>
              </a:r>
              <a:r>
                <a:rPr lang="en-US" altLang="zh-CN" sz="105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March 2020</a:t>
              </a:r>
              <a:r>
                <a:rPr lang="en-US" altLang="zh-CN" sz="12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a:t>
              </a:r>
            </a:p>
            <a:p>
              <a:pPr marL="180000" indent="-90000">
                <a:spcAft>
                  <a:spcPts val="600"/>
                </a:spcAft>
                <a:buFont typeface="Arial" panose="020B0604020202020204" pitchFamily="34" charset="0"/>
                <a:buChar char="•"/>
              </a:pPr>
              <a:r>
                <a:rPr lang="en-US" altLang="zh-CN" sz="12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Reduced access to a national ID and documentation to a open bank account (only 42% of those living in rural areas have an ID);</a:t>
              </a:r>
            </a:p>
            <a:p>
              <a:pPr marL="180000" indent="-90000">
                <a:spcAft>
                  <a:spcPts val="600"/>
                </a:spcAft>
                <a:buFont typeface="Arial" panose="020B0604020202020204" pitchFamily="34" charset="0"/>
                <a:buChar char="•"/>
              </a:pPr>
              <a:r>
                <a:rPr lang="en-US" altLang="zh-CN" sz="12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Unbanked face strict requirements to open an account (minimum funds and KYC);</a:t>
              </a:r>
            </a:p>
            <a:p>
              <a:pPr marL="180000" indent="-90000">
                <a:spcAft>
                  <a:spcPts val="600"/>
                </a:spcAft>
                <a:buFont typeface="Arial" panose="020B0604020202020204" pitchFamily="34" charset="0"/>
                <a:buChar char="•"/>
              </a:pPr>
              <a:r>
                <a:rPr lang="en-US" altLang="zh-CN" sz="12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Undeveloped insurance sector (Mozambique total gross premiums written relative to GDP is 1.5% compared to South Africa of 12.8%);</a:t>
              </a:r>
            </a:p>
            <a:p>
              <a:pPr marL="180000" indent="-90000">
                <a:spcAft>
                  <a:spcPts val="600"/>
                </a:spcAft>
                <a:buFont typeface="Arial" panose="020B0604020202020204" pitchFamily="34" charset="0"/>
                <a:buChar char="•"/>
              </a:pPr>
              <a:r>
                <a:rPr lang="en-US" altLang="zh-CN" sz="12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Weak regulatory capacity and coordination between the Government and stakeholders;</a:t>
              </a:r>
            </a:p>
            <a:p>
              <a:pPr marL="180000" indent="-90000">
                <a:spcAft>
                  <a:spcPts val="600"/>
                </a:spcAft>
                <a:buFont typeface="Arial" panose="020B0604020202020204" pitchFamily="34" charset="0"/>
                <a:buChar char="•"/>
              </a:pPr>
              <a:r>
                <a:rPr lang="en-US" altLang="zh-CN" sz="12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Lack of products that meet customer needs.</a:t>
              </a:r>
            </a:p>
          </p:txBody>
        </p:sp>
        <p:sp>
          <p:nvSpPr>
            <p:cNvPr id="49" name="TextBox 48">
              <a:extLst>
                <a:ext uri="{FF2B5EF4-FFF2-40B4-BE49-F238E27FC236}">
                  <a16:creationId xmlns:a16="http://schemas.microsoft.com/office/drawing/2014/main" id="{EF2E8FEB-1681-4772-829B-ADA78895EE4E}"/>
                </a:ext>
              </a:extLst>
            </p:cNvPr>
            <p:cNvSpPr txBox="1"/>
            <p:nvPr/>
          </p:nvSpPr>
          <p:spPr>
            <a:xfrm>
              <a:off x="456406" y="7239134"/>
              <a:ext cx="3377407" cy="220792"/>
            </a:xfrm>
            <a:prstGeom prst="rect">
              <a:avLst/>
            </a:prstGeom>
          </p:spPr>
          <p:txBody>
            <a:bodyPr wrap="square" lIns="0" tIns="0" rIns="0" bIns="0" numCol="1" spcCol="180000" rtlCol="0" anchor="t">
              <a:noAutofit/>
            </a:bodyPr>
            <a:lstStyle/>
            <a:p>
              <a:pPr>
                <a:spcAft>
                  <a:spcPts val="600"/>
                </a:spcAft>
                <a:buClr>
                  <a:schemeClr val="tx1"/>
                </a:buClr>
              </a:pPr>
              <a:r>
                <a:rPr lang="en-GB" sz="1200"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Mozambique faces some key challenges:</a:t>
              </a:r>
            </a:p>
            <a:p>
              <a:pPr lvl="0">
                <a:spcAft>
                  <a:spcPts val="600"/>
                </a:spcAft>
                <a:buClr>
                  <a:schemeClr val="tx1"/>
                </a:buClr>
              </a:pPr>
              <a:endParaRPr lang="en-GB" sz="1200" kern="0" dirty="0">
                <a:solidFill>
                  <a:schemeClr val="tx1">
                    <a:lumMod val="75000"/>
                    <a:lumOff val="25000"/>
                  </a:schemeClr>
                </a:solidFill>
                <a:latin typeface="Calibri" panose="020F0502020204030204" pitchFamily="34" charset="0"/>
                <a:cs typeface="Calibri" panose="020F0502020204030204" pitchFamily="34" charset="0"/>
              </a:endParaRPr>
            </a:p>
          </p:txBody>
        </p:sp>
      </p:grpSp>
      <p:graphicFrame>
        <p:nvGraphicFramePr>
          <p:cNvPr id="2" name="Table 3">
            <a:extLst>
              <a:ext uri="{FF2B5EF4-FFF2-40B4-BE49-F238E27FC236}">
                <a16:creationId xmlns:a16="http://schemas.microsoft.com/office/drawing/2014/main" id="{DFCE5BC8-C221-43A1-AFB8-5FA4BF4D9B68}"/>
              </a:ext>
            </a:extLst>
          </p:cNvPr>
          <p:cNvGraphicFramePr>
            <a:graphicFrameLocks noGrp="1"/>
          </p:cNvGraphicFramePr>
          <p:nvPr>
            <p:extLst>
              <p:ext uri="{D42A27DB-BD31-4B8C-83A1-F6EECF244321}">
                <p14:modId xmlns:p14="http://schemas.microsoft.com/office/powerpoint/2010/main" val="3546387606"/>
              </p:ext>
            </p:extLst>
          </p:nvPr>
        </p:nvGraphicFramePr>
        <p:xfrm>
          <a:off x="3943770" y="1067339"/>
          <a:ext cx="3369844" cy="3331800"/>
        </p:xfrm>
        <a:graphic>
          <a:graphicData uri="http://schemas.openxmlformats.org/drawingml/2006/table">
            <a:tbl>
              <a:tblPr firstRow="1" bandRow="1">
                <a:tableStyleId>{5C22544A-7EE6-4342-B048-85BDC9FD1C3A}</a:tableStyleId>
              </a:tblPr>
              <a:tblGrid>
                <a:gridCol w="2450680">
                  <a:extLst>
                    <a:ext uri="{9D8B030D-6E8A-4147-A177-3AD203B41FA5}">
                      <a16:colId xmlns:a16="http://schemas.microsoft.com/office/drawing/2014/main" val="162191111"/>
                    </a:ext>
                  </a:extLst>
                </a:gridCol>
                <a:gridCol w="459582">
                  <a:extLst>
                    <a:ext uri="{9D8B030D-6E8A-4147-A177-3AD203B41FA5}">
                      <a16:colId xmlns:a16="http://schemas.microsoft.com/office/drawing/2014/main" val="2751179519"/>
                    </a:ext>
                  </a:extLst>
                </a:gridCol>
                <a:gridCol w="459582">
                  <a:extLst>
                    <a:ext uri="{9D8B030D-6E8A-4147-A177-3AD203B41FA5}">
                      <a16:colId xmlns:a16="http://schemas.microsoft.com/office/drawing/2014/main" val="3557445118"/>
                    </a:ext>
                  </a:extLst>
                </a:gridCol>
              </a:tblGrid>
              <a:tr h="180000">
                <a:tc>
                  <a:txBody>
                    <a:bodyPr/>
                    <a:lstStyle/>
                    <a:p>
                      <a:endParaRPr lang="pt-PT" sz="900" b="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endParaRPr>
                    </a:p>
                  </a:txBody>
                  <a:tcPr marT="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a:r>
                        <a:rPr lang="pt-PT" sz="800" b="1"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2015</a:t>
                      </a:r>
                    </a:p>
                  </a:txBody>
                  <a:tcPr marL="36000" marR="36000" marT="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a:r>
                        <a:rPr lang="pt-PT" sz="800" b="1"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2022</a:t>
                      </a:r>
                    </a:p>
                  </a:txBody>
                  <a:tcPr marL="36000" marR="36000" marT="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extLst>
                  <a:ext uri="{0D108BD9-81ED-4DB2-BD59-A6C34878D82A}">
                    <a16:rowId xmlns:a16="http://schemas.microsoft.com/office/drawing/2014/main" val="2409961253"/>
                  </a:ext>
                </a:extLst>
              </a:tr>
              <a:tr h="0">
                <a:tc>
                  <a:txBody>
                    <a:bodyPr/>
                    <a:lstStyle/>
                    <a:p>
                      <a:r>
                        <a:rPr lang="en-US" sz="900" b="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Proportion of districts with at least one access point to financial services</a:t>
                      </a:r>
                      <a:endParaRPr lang="pt-PT" sz="900" b="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a:txBody>
                  <a:tcPr marL="54000" marR="36000" marT="68400" marB="684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a:r>
                        <a:rPr lang="pt-PT" sz="850" b="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55.1%</a:t>
                      </a:r>
                    </a:p>
                  </a:txBody>
                  <a:tcPr marL="36000" marR="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a:r>
                        <a:rPr lang="pt-PT" sz="850" b="1" dirty="0">
                          <a:solidFill>
                            <a:srgbClr val="377169"/>
                          </a:solidFill>
                          <a:latin typeface="Calibri Light" panose="020F0302020204030204" pitchFamily="34" charset="0"/>
                          <a:cs typeface="Calibri Light" panose="020F0302020204030204" pitchFamily="34" charset="0"/>
                          <a:sym typeface="Calibri Light" panose="020F0302020204030204" pitchFamily="34" charset="0"/>
                        </a:rPr>
                        <a:t>100.0%</a:t>
                      </a:r>
                    </a:p>
                  </a:txBody>
                  <a:tcPr marL="36000" marR="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extLst>
                  <a:ext uri="{0D108BD9-81ED-4DB2-BD59-A6C34878D82A}">
                    <a16:rowId xmlns:a16="http://schemas.microsoft.com/office/drawing/2014/main" val="1322626999"/>
                  </a:ext>
                </a:extLst>
              </a:tr>
              <a:tr h="0">
                <a:tc>
                  <a:txBody>
                    <a:bodyPr/>
                    <a:lstStyle/>
                    <a:p>
                      <a:r>
                        <a:rPr lang="en-US" sz="900" b="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Proportion of population living in the districts with at least one access point</a:t>
                      </a:r>
                      <a:endParaRPr lang="pt-PT" sz="900" b="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a:txBody>
                  <a:tcPr marL="54000" marR="36000" marT="68400" marB="684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a:r>
                        <a:rPr lang="pt-PT" sz="850" b="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74.3%</a:t>
                      </a:r>
                    </a:p>
                  </a:txBody>
                  <a:tcPr marL="36000" marR="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a:r>
                        <a:rPr lang="pt-PT" sz="850" b="1" dirty="0">
                          <a:solidFill>
                            <a:srgbClr val="377169"/>
                          </a:solidFill>
                          <a:latin typeface="Calibri Light" panose="020F0302020204030204" pitchFamily="34" charset="0"/>
                          <a:cs typeface="Calibri Light" panose="020F0302020204030204" pitchFamily="34" charset="0"/>
                          <a:sym typeface="Calibri Light" panose="020F0302020204030204" pitchFamily="34" charset="0"/>
                        </a:rPr>
                        <a:t>100.0%</a:t>
                      </a:r>
                    </a:p>
                  </a:txBody>
                  <a:tcPr marL="36000" marR="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extLst>
                  <a:ext uri="{0D108BD9-81ED-4DB2-BD59-A6C34878D82A}">
                    <a16:rowId xmlns:a16="http://schemas.microsoft.com/office/drawing/2014/main" val="967319408"/>
                  </a:ext>
                </a:extLst>
              </a:tr>
              <a:tr h="0">
                <a:tc>
                  <a:txBody>
                    <a:bodyPr/>
                    <a:lstStyle/>
                    <a:p>
                      <a:r>
                        <a:rPr lang="en-US" sz="900" b="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Proportion of adult population with a deposit account with a formal financial institution</a:t>
                      </a:r>
                      <a:endParaRPr lang="pt-PT" sz="900" b="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a:txBody>
                  <a:tcPr marL="54000" marR="36000" marT="68400" marB="684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a:r>
                        <a:rPr lang="pt-PT" sz="850" b="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22.6%</a:t>
                      </a:r>
                    </a:p>
                  </a:txBody>
                  <a:tcPr marL="36000" marR="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a:r>
                        <a:rPr lang="pt-PT" sz="850" b="1" dirty="0">
                          <a:solidFill>
                            <a:srgbClr val="377169"/>
                          </a:solidFill>
                          <a:latin typeface="Calibri Light" panose="020F0302020204030204" pitchFamily="34" charset="0"/>
                          <a:cs typeface="Calibri Light" panose="020F0302020204030204" pitchFamily="34" charset="0"/>
                          <a:sym typeface="Calibri Light" panose="020F0302020204030204" pitchFamily="34" charset="0"/>
                        </a:rPr>
                        <a:t>45.0%</a:t>
                      </a:r>
                    </a:p>
                  </a:txBody>
                  <a:tcPr marL="36000" marR="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extLst>
                  <a:ext uri="{0D108BD9-81ED-4DB2-BD59-A6C34878D82A}">
                    <a16:rowId xmlns:a16="http://schemas.microsoft.com/office/drawing/2014/main" val="4271508985"/>
                  </a:ext>
                </a:extLst>
              </a:tr>
              <a:tr h="0">
                <a:tc>
                  <a:txBody>
                    <a:bodyPr/>
                    <a:lstStyle/>
                    <a:p>
                      <a:r>
                        <a:rPr lang="en-US" sz="900" b="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Proportion of adult population with an account active in an electronic money institution</a:t>
                      </a:r>
                      <a:endParaRPr lang="pt-PT" sz="900" b="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a:txBody>
                  <a:tcPr marL="54000" marR="36000" marT="68400" marB="684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a:r>
                        <a:rPr lang="pt-PT" sz="850" b="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23.1%</a:t>
                      </a:r>
                    </a:p>
                  </a:txBody>
                  <a:tcPr marL="36000" marR="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a:r>
                        <a:rPr lang="pt-PT" sz="850" b="1" dirty="0">
                          <a:solidFill>
                            <a:srgbClr val="377169"/>
                          </a:solidFill>
                          <a:latin typeface="Calibri Light" panose="020F0302020204030204" pitchFamily="34" charset="0"/>
                          <a:cs typeface="Calibri Light" panose="020F0302020204030204" pitchFamily="34" charset="0"/>
                          <a:sym typeface="Calibri Light" panose="020F0302020204030204" pitchFamily="34" charset="0"/>
                        </a:rPr>
                        <a:t>60.0%</a:t>
                      </a:r>
                    </a:p>
                  </a:txBody>
                  <a:tcPr marL="36000" marR="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extLst>
                  <a:ext uri="{0D108BD9-81ED-4DB2-BD59-A6C34878D82A}">
                    <a16:rowId xmlns:a16="http://schemas.microsoft.com/office/drawing/2014/main" val="1758120678"/>
                  </a:ext>
                </a:extLst>
              </a:tr>
              <a:tr h="0">
                <a:tc>
                  <a:txBody>
                    <a:bodyPr/>
                    <a:lstStyle/>
                    <a:p>
                      <a:r>
                        <a:rPr lang="en-US" sz="900" b="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Credit to MSMEs as a proportion of total bank credit to the economy</a:t>
                      </a:r>
                      <a:endParaRPr lang="pt-PT" sz="900" b="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a:txBody>
                  <a:tcPr marL="54000" marR="36000" marT="68400" marB="684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a:r>
                        <a:rPr lang="pt-PT" sz="850" b="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3.5%</a:t>
                      </a:r>
                    </a:p>
                  </a:txBody>
                  <a:tcPr marL="36000" marR="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a:r>
                        <a:rPr lang="pt-PT" sz="850" b="1" dirty="0">
                          <a:solidFill>
                            <a:srgbClr val="377169"/>
                          </a:solidFill>
                          <a:latin typeface="Calibri Light" panose="020F0302020204030204" pitchFamily="34" charset="0"/>
                          <a:cs typeface="Calibri Light" panose="020F0302020204030204" pitchFamily="34" charset="0"/>
                          <a:sym typeface="Calibri Light" panose="020F0302020204030204" pitchFamily="34" charset="0"/>
                        </a:rPr>
                        <a:t>7.0%</a:t>
                      </a:r>
                    </a:p>
                  </a:txBody>
                  <a:tcPr marL="36000" marR="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extLst>
                  <a:ext uri="{0D108BD9-81ED-4DB2-BD59-A6C34878D82A}">
                    <a16:rowId xmlns:a16="http://schemas.microsoft.com/office/drawing/2014/main" val="1749072629"/>
                  </a:ext>
                </a:extLst>
              </a:tr>
              <a:tr h="0">
                <a:tc>
                  <a:txBody>
                    <a:bodyPr/>
                    <a:lstStyle/>
                    <a:p>
                      <a:r>
                        <a:rPr lang="en-US" sz="900" b="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Proportion of adult population with some insurance product</a:t>
                      </a:r>
                      <a:endParaRPr lang="pt-PT" sz="900" b="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a:txBody>
                  <a:tcPr marL="54000" marR="36000" marT="68400" marB="684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a:r>
                        <a:rPr lang="pt-PT" sz="850" b="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7.0%</a:t>
                      </a:r>
                    </a:p>
                  </a:txBody>
                  <a:tcPr marL="36000" marR="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a:r>
                        <a:rPr lang="pt-PT" sz="850" b="1" dirty="0">
                          <a:solidFill>
                            <a:srgbClr val="377169"/>
                          </a:solidFill>
                          <a:latin typeface="Calibri Light" panose="020F0302020204030204" pitchFamily="34" charset="0"/>
                          <a:cs typeface="Calibri Light" panose="020F0302020204030204" pitchFamily="34" charset="0"/>
                          <a:sym typeface="Calibri Light" panose="020F0302020204030204" pitchFamily="34" charset="0"/>
                        </a:rPr>
                        <a:t>15.0%</a:t>
                      </a:r>
                    </a:p>
                  </a:txBody>
                  <a:tcPr marL="36000" marR="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extLst>
                  <a:ext uri="{0D108BD9-81ED-4DB2-BD59-A6C34878D82A}">
                    <a16:rowId xmlns:a16="http://schemas.microsoft.com/office/drawing/2014/main" val="1467276436"/>
                  </a:ext>
                </a:extLst>
              </a:tr>
              <a:tr h="0">
                <a:tc>
                  <a:txBody>
                    <a:bodyPr/>
                    <a:lstStyle/>
                    <a:p>
                      <a:r>
                        <a:rPr lang="en-US" sz="900" b="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Proportion of MSMEs with some insurance product</a:t>
                      </a:r>
                      <a:endParaRPr lang="pt-PT" sz="900" b="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a:txBody>
                  <a:tcPr marL="54000" marR="0" marT="68400" marB="684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a:r>
                        <a:rPr lang="pt-PT" sz="850" b="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2.0%</a:t>
                      </a:r>
                    </a:p>
                  </a:txBody>
                  <a:tcPr marL="36000" marR="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a:r>
                        <a:rPr lang="pt-PT" sz="850" b="1" dirty="0">
                          <a:solidFill>
                            <a:srgbClr val="377169"/>
                          </a:solidFill>
                          <a:latin typeface="Calibri Light" panose="020F0302020204030204" pitchFamily="34" charset="0"/>
                          <a:cs typeface="Calibri Light" panose="020F0302020204030204" pitchFamily="34" charset="0"/>
                          <a:sym typeface="Calibri Light" panose="020F0302020204030204" pitchFamily="34" charset="0"/>
                        </a:rPr>
                        <a:t>7.0%</a:t>
                      </a:r>
                    </a:p>
                  </a:txBody>
                  <a:tcPr marL="36000" marR="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extLst>
                  <a:ext uri="{0D108BD9-81ED-4DB2-BD59-A6C34878D82A}">
                    <a16:rowId xmlns:a16="http://schemas.microsoft.com/office/drawing/2014/main" val="1030050411"/>
                  </a:ext>
                </a:extLst>
              </a:tr>
              <a:tr h="396000">
                <a:tc>
                  <a:txBody>
                    <a:bodyPr/>
                    <a:lstStyle/>
                    <a:p>
                      <a:r>
                        <a:rPr lang="en-US" sz="900" b="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Number of financial products with which adults are familiar with</a:t>
                      </a:r>
                      <a:endParaRPr lang="pt-PT" sz="900" b="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a:txBody>
                  <a:tcPr marL="54000" marR="36000" marT="68400" marB="684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a:r>
                        <a:rPr lang="pt-PT" sz="850" b="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3.3</a:t>
                      </a:r>
                    </a:p>
                  </a:txBody>
                  <a:tcPr marL="36000" marR="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a:r>
                        <a:rPr lang="pt-PT" sz="850" b="1" dirty="0">
                          <a:solidFill>
                            <a:srgbClr val="377169"/>
                          </a:solidFill>
                          <a:latin typeface="Calibri Light" panose="020F0302020204030204" pitchFamily="34" charset="0"/>
                          <a:cs typeface="Calibri Light" panose="020F0302020204030204" pitchFamily="34" charset="0"/>
                          <a:sym typeface="Calibri Light" panose="020F0302020204030204" pitchFamily="34" charset="0"/>
                        </a:rPr>
                        <a:t>7.0</a:t>
                      </a:r>
                    </a:p>
                  </a:txBody>
                  <a:tcPr marL="36000" marR="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extLst>
                  <a:ext uri="{0D108BD9-81ED-4DB2-BD59-A6C34878D82A}">
                    <a16:rowId xmlns:a16="http://schemas.microsoft.com/office/drawing/2014/main" val="2872746044"/>
                  </a:ext>
                </a:extLst>
              </a:tr>
            </a:tbl>
          </a:graphicData>
        </a:graphic>
      </p:graphicFrame>
      <p:grpSp>
        <p:nvGrpSpPr>
          <p:cNvPr id="7" name="Group 6">
            <a:extLst>
              <a:ext uri="{FF2B5EF4-FFF2-40B4-BE49-F238E27FC236}">
                <a16:creationId xmlns:a16="http://schemas.microsoft.com/office/drawing/2014/main" id="{29BC1437-A382-4C21-8147-3624F5B3DC67}"/>
              </a:ext>
            </a:extLst>
          </p:cNvPr>
          <p:cNvGrpSpPr/>
          <p:nvPr/>
        </p:nvGrpSpPr>
        <p:grpSpPr>
          <a:xfrm>
            <a:off x="461425" y="6746873"/>
            <a:ext cx="3265489" cy="171452"/>
            <a:chOff x="454024" y="6965950"/>
            <a:chExt cx="3265489" cy="171452"/>
          </a:xfrm>
        </p:grpSpPr>
        <p:sp>
          <p:nvSpPr>
            <p:cNvPr id="6" name="TextBox 5">
              <a:extLst>
                <a:ext uri="{FF2B5EF4-FFF2-40B4-BE49-F238E27FC236}">
                  <a16:creationId xmlns:a16="http://schemas.microsoft.com/office/drawing/2014/main" id="{0B51F891-D51A-4951-9190-20BC0D2F2CEB}"/>
                </a:ext>
              </a:extLst>
            </p:cNvPr>
            <p:cNvSpPr txBox="1"/>
            <p:nvPr/>
          </p:nvSpPr>
          <p:spPr>
            <a:xfrm>
              <a:off x="454024" y="6965950"/>
              <a:ext cx="1839914" cy="171452"/>
            </a:xfrm>
            <a:prstGeom prst="rect">
              <a:avLst/>
            </a:prstGeom>
            <a:noFill/>
          </p:spPr>
          <p:txBody>
            <a:bodyPr wrap="square" lIns="0" tIns="0" rIns="0" bIns="0" rtlCol="0" anchor="ctr">
              <a:noAutofit/>
            </a:bodyPr>
            <a:lstStyle/>
            <a:p>
              <a:pPr algn="l">
                <a:spcAft>
                  <a:spcPts val="200"/>
                </a:spcAft>
              </a:pPr>
              <a:r>
                <a:rPr lang="en-GB" sz="900" dirty="0">
                  <a:solidFill>
                    <a:schemeClr val="bg2"/>
                  </a:solidFill>
                  <a:latin typeface="Calibri Light" panose="020F0302020204030204" pitchFamily="34" charset="0"/>
                  <a:cs typeface="Calibri Light" panose="020F0302020204030204" pitchFamily="34" charset="0"/>
                  <a:sym typeface="Calibri Light" panose="020F0302020204030204" pitchFamily="34" charset="0"/>
                </a:rPr>
                <a:t>Size of bubble = GDP per capita (USD)</a:t>
              </a:r>
              <a:r>
                <a:rPr lang="en-GB" sz="900" baseline="30000" dirty="0">
                  <a:solidFill>
                    <a:schemeClr val="bg2"/>
                  </a:solidFill>
                  <a:latin typeface="Calibri Light" panose="020F0302020204030204" pitchFamily="34" charset="0"/>
                  <a:cs typeface="Calibri Light" panose="020F0302020204030204" pitchFamily="34" charset="0"/>
                  <a:sym typeface="Calibri Light" panose="020F0302020204030204" pitchFamily="34" charset="0"/>
                </a:rPr>
                <a:t>2</a:t>
              </a:r>
            </a:p>
          </p:txBody>
        </p:sp>
        <p:sp>
          <p:nvSpPr>
            <p:cNvPr id="84" name="TextBox 83">
              <a:extLst>
                <a:ext uri="{FF2B5EF4-FFF2-40B4-BE49-F238E27FC236}">
                  <a16:creationId xmlns:a16="http://schemas.microsoft.com/office/drawing/2014/main" id="{755F5E1B-6AC0-4F17-81D4-AB291A820EFC}"/>
                </a:ext>
              </a:extLst>
            </p:cNvPr>
            <p:cNvSpPr txBox="1"/>
            <p:nvPr/>
          </p:nvSpPr>
          <p:spPr>
            <a:xfrm>
              <a:off x="3169045" y="6965950"/>
              <a:ext cx="550468" cy="171452"/>
            </a:xfrm>
            <a:prstGeom prst="rect">
              <a:avLst/>
            </a:prstGeom>
            <a:noFill/>
          </p:spPr>
          <p:txBody>
            <a:bodyPr wrap="square" lIns="0" tIns="0" rIns="0" bIns="0" rtlCol="0" anchor="ctr">
              <a:noAutofit/>
            </a:bodyPr>
            <a:lstStyle/>
            <a:p>
              <a:pPr algn="l">
                <a:spcAft>
                  <a:spcPts val="200"/>
                </a:spcAft>
              </a:pPr>
              <a:r>
                <a:rPr lang="en-GB" sz="900" dirty="0">
                  <a:solidFill>
                    <a:schemeClr val="bg2"/>
                  </a:solidFill>
                  <a:latin typeface="Calibri Light" panose="020F0302020204030204" pitchFamily="34" charset="0"/>
                  <a:cs typeface="Calibri Light" panose="020F0302020204030204" pitchFamily="34" charset="0"/>
                  <a:sym typeface="Calibri Light" panose="020F0302020204030204" pitchFamily="34" charset="0"/>
                </a:rPr>
                <a:t>= Average</a:t>
              </a:r>
              <a:endParaRPr lang="en-GB" sz="900" baseline="30000" dirty="0">
                <a:solidFill>
                  <a:schemeClr val="bg2"/>
                </a:solidFill>
                <a:latin typeface="Calibri Light" panose="020F0302020204030204" pitchFamily="34" charset="0"/>
                <a:cs typeface="Calibri Light" panose="020F0302020204030204" pitchFamily="34" charset="0"/>
                <a:sym typeface="Calibri Light" panose="020F0302020204030204" pitchFamily="34" charset="0"/>
              </a:endParaRPr>
            </a:p>
          </p:txBody>
        </p:sp>
        <p:cxnSp>
          <p:nvCxnSpPr>
            <p:cNvPr id="85" name="Straight Connector 84">
              <a:extLst>
                <a:ext uri="{FF2B5EF4-FFF2-40B4-BE49-F238E27FC236}">
                  <a16:creationId xmlns:a16="http://schemas.microsoft.com/office/drawing/2014/main" id="{2FBAC8E5-AA98-464F-8890-8CEE9CAB27C2}"/>
                </a:ext>
              </a:extLst>
            </p:cNvPr>
            <p:cNvCxnSpPr/>
            <p:nvPr>
              <p:custDataLst>
                <p:tags r:id="rId40"/>
              </p:custDataLst>
            </p:nvPr>
          </p:nvCxnSpPr>
          <p:spPr>
            <a:xfrm>
              <a:off x="2668045" y="7051676"/>
              <a:ext cx="434516" cy="0"/>
            </a:xfrm>
            <a:prstGeom prst="line">
              <a:avLst/>
            </a:prstGeom>
            <a:noFill/>
            <a:ln w="6350" cap="flat" cmpd="sng" algn="ctr">
              <a:solidFill>
                <a:srgbClr val="808080"/>
              </a:solidFill>
              <a:prstDash val="dash"/>
            </a:ln>
            <a:effectLst/>
          </p:spPr>
        </p:cxnSp>
      </p:grpSp>
    </p:spTree>
    <p:extLst>
      <p:ext uri="{BB962C8B-B14F-4D97-AF65-F5344CB8AC3E}">
        <p14:creationId xmlns:p14="http://schemas.microsoft.com/office/powerpoint/2010/main" val="3116163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89C4EC2-310F-410D-90F1-491A2A2A2F15}"/>
              </a:ext>
            </a:extLst>
          </p:cNvPr>
          <p:cNvGraphicFramePr>
            <a:graphicFrameLocks noChangeAspect="1"/>
          </p:cNvGraphicFramePr>
          <p:nvPr>
            <p:custDataLst>
              <p:tags r:id="rId2"/>
            </p:custDataLst>
            <p:extLst>
              <p:ext uri="{D42A27DB-BD31-4B8C-83A1-F6EECF244321}">
                <p14:modId xmlns:p14="http://schemas.microsoft.com/office/powerpoint/2010/main" val="33629622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0157" name="think-cell Slide" r:id="rId45" imgW="592" imgH="595" progId="TCLayout.ActiveDocument.1">
                  <p:embed/>
                </p:oleObj>
              </mc:Choice>
              <mc:Fallback>
                <p:oleObj name="think-cell Slide" r:id="rId45" imgW="592" imgH="595" progId="TCLayout.ActiveDocument.1">
                  <p:embed/>
                  <p:pic>
                    <p:nvPicPr>
                      <p:cNvPr id="5" name="Object 4" hidden="1">
                        <a:extLst>
                          <a:ext uri="{FF2B5EF4-FFF2-40B4-BE49-F238E27FC236}">
                            <a16:creationId xmlns:a16="http://schemas.microsoft.com/office/drawing/2014/main" id="{E89C4EC2-310F-410D-90F1-491A2A2A2F15}"/>
                          </a:ext>
                        </a:extLst>
                      </p:cNvPr>
                      <p:cNvPicPr/>
                      <p:nvPr/>
                    </p:nvPicPr>
                    <p:blipFill>
                      <a:blip r:embed="rId4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29A2A03-2AB8-410B-A545-96AA5A768A7C}"/>
              </a:ext>
            </a:extLst>
          </p:cNvPr>
          <p:cNvSpPr/>
          <p:nvPr>
            <p:custDataLst>
              <p:tags r:id="rId3"/>
            </p:custDataLst>
          </p:nvPr>
        </p:nvSpPr>
        <p:spPr>
          <a:xfrm>
            <a:off x="0" y="0"/>
            <a:ext cx="158750" cy="158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endParaRPr lang="en-GB" sz="90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37" name="TextBox 136">
            <a:extLst>
              <a:ext uri="{FF2B5EF4-FFF2-40B4-BE49-F238E27FC236}">
                <a16:creationId xmlns:a16="http://schemas.microsoft.com/office/drawing/2014/main" id="{75F46B12-A060-44A5-82D7-2D6A24346A6E}"/>
              </a:ext>
            </a:extLst>
          </p:cNvPr>
          <p:cNvSpPr txBox="1"/>
          <p:nvPr/>
        </p:nvSpPr>
        <p:spPr>
          <a:xfrm>
            <a:off x="454024" y="4791075"/>
            <a:ext cx="6859589" cy="4498975"/>
          </a:xfrm>
          <a:prstGeom prst="rect">
            <a:avLst/>
          </a:prstGeom>
        </p:spPr>
        <p:txBody>
          <a:bodyPr wrap="square" lIns="0" tIns="0" rIns="0" bIns="0" numCol="2" spcCol="180000" rtlCol="0" anchor="t">
            <a:noAutofit/>
          </a:bodyPr>
          <a:lstStyle/>
          <a:p>
            <a:pPr lvl="0">
              <a:spcAft>
                <a:spcPts val="600"/>
              </a:spcAft>
              <a:buClr>
                <a:schemeClr val="tx1"/>
              </a:buClr>
            </a:pPr>
            <a:r>
              <a:rPr lang="en-GB" altLang="pt-PT" sz="1200"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Kenya has enjoyed strong economic growth throughout the past 10 years, showcasing a consistent real GDP annual growth rate above 4% and an estimated 5.4% in 2019, according to the IMF. This strong economic growth was accompanied with an unparalleled increase in financial inclusion with the rate of excluded population reducing from 41.3% (2006) to 11% (2019), and of the overall access to formal financial services rising from 26.7% (2006) to 82.9% (2019), according to the FinAccess household survey with the collaboration of FSD Kenya. </a:t>
            </a:r>
          </a:p>
          <a:p>
            <a:pPr lvl="0">
              <a:spcAft>
                <a:spcPts val="600"/>
              </a:spcAft>
              <a:buClr>
                <a:schemeClr val="tx1"/>
              </a:buClr>
            </a:pPr>
            <a:endParaRPr lang="en-GB" altLang="pt-PT" sz="1200"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a:p>
            <a:pPr lvl="0">
              <a:spcAft>
                <a:spcPts val="600"/>
              </a:spcAft>
              <a:buClr>
                <a:schemeClr val="tx1"/>
              </a:buClr>
            </a:pPr>
            <a:endParaRPr lang="en-GB" altLang="pt-PT" sz="1200"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a:p>
            <a:pPr lvl="0">
              <a:spcAft>
                <a:spcPts val="600"/>
              </a:spcAft>
              <a:buClr>
                <a:schemeClr val="tx1"/>
              </a:buClr>
            </a:pPr>
            <a:endParaRPr lang="en-GB" altLang="pt-PT" sz="1200"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a:p>
            <a:pPr lvl="0">
              <a:spcAft>
                <a:spcPts val="600"/>
              </a:spcAft>
              <a:buClr>
                <a:schemeClr val="tx1"/>
              </a:buClr>
            </a:pPr>
            <a:endParaRPr lang="en-GB" altLang="pt-PT" sz="1200"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a:p>
            <a:pPr lvl="0">
              <a:spcAft>
                <a:spcPts val="600"/>
              </a:spcAft>
              <a:buClr>
                <a:schemeClr val="tx1"/>
              </a:buClr>
            </a:pPr>
            <a:endParaRPr lang="en-GB" altLang="pt-PT" sz="1200"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a:p>
            <a:pPr lvl="0">
              <a:spcAft>
                <a:spcPts val="600"/>
              </a:spcAft>
              <a:buClr>
                <a:schemeClr val="tx1"/>
              </a:buClr>
            </a:pPr>
            <a:endParaRPr lang="en-GB" altLang="pt-PT" sz="1200"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a:p>
            <a:pPr lvl="0">
              <a:spcAft>
                <a:spcPts val="600"/>
              </a:spcAft>
              <a:buClr>
                <a:schemeClr val="tx1"/>
              </a:buClr>
            </a:pPr>
            <a:endParaRPr lang="en-GB" altLang="pt-PT" sz="1200"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a:p>
            <a:pPr>
              <a:spcAft>
                <a:spcPts val="600"/>
              </a:spcAft>
              <a:buClr>
                <a:schemeClr val="tx1"/>
              </a:buClr>
            </a:pPr>
            <a:r>
              <a:rPr lang="en-GB" altLang="pt-PT" sz="1200"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In the early 2000s the spread of low-cost mobile phones together with a capable network infrastructure, fostered the spread of mobile financial services in Kenya, being enabled by a supportive regulatory environment, as M-PESA was initially launched as a corporate social responsibility project and the Government of Kenya detained a 60% stake in Safaricom, that facilitated adoption and removed regulatory barriers that allowed Telco’s to handle financial transactions. A study estimated that the access to M-PESA lifted 194,000 households out of poverty (2% of Kenyan households). </a:t>
            </a:r>
          </a:p>
          <a:p>
            <a:pPr>
              <a:spcAft>
                <a:spcPts val="600"/>
              </a:spcAft>
              <a:buClr>
                <a:schemeClr val="tx1"/>
              </a:buClr>
            </a:pPr>
            <a:r>
              <a:rPr lang="en-GB" altLang="pt-PT" sz="1200"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Successful replications in other geographies have been hard, as M-PESA failed to achieve success in both India and South Africa, for different reasons, but </a:t>
            </a:r>
            <a:r>
              <a:rPr lang="en-GB" altLang="pt-PT" sz="1200" b="1"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indicating that market structures may be crucial for its success</a:t>
            </a:r>
            <a:r>
              <a:rPr lang="en-GB" altLang="pt-PT" sz="1200"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 </a:t>
            </a:r>
            <a:r>
              <a:rPr lang="en-GB" altLang="pt-PT" sz="1200" b="1"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In India, its regulatory environment inhibited growth by requiring mobile operators to partner with Banks, forcing a slow expansion of the distribution network as mobile operators couldn’t use their existing infrastructure and required stringent regulations on assets and liabilities</a:t>
            </a:r>
            <a:r>
              <a:rPr lang="en-GB" altLang="pt-PT" sz="1200"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 As mobile money operators depend on achieving network effects and leverage economies of scale on large volumes of transactions in order to be profitable, M-PESA inability to do so ultimately inhibited its success.</a:t>
            </a:r>
          </a:p>
        </p:txBody>
      </p:sp>
      <p:sp>
        <p:nvSpPr>
          <p:cNvPr id="23" name="TextBox 22">
            <a:extLst>
              <a:ext uri="{FF2B5EF4-FFF2-40B4-BE49-F238E27FC236}">
                <a16:creationId xmlns:a16="http://schemas.microsoft.com/office/drawing/2014/main" id="{0E5873C0-181A-415A-9F25-66734CA14C8A}"/>
              </a:ext>
            </a:extLst>
          </p:cNvPr>
          <p:cNvSpPr txBox="1"/>
          <p:nvPr/>
        </p:nvSpPr>
        <p:spPr>
          <a:xfrm>
            <a:off x="454024" y="508009"/>
            <a:ext cx="6859589" cy="346075"/>
          </a:xfrm>
          <a:prstGeom prst="rect">
            <a:avLst/>
          </a:prstGeom>
        </p:spPr>
        <p:txBody>
          <a:bodyPr wrap="square" lIns="0" tIns="0" rIns="0" bIns="0" numCol="1" rtlCol="0" anchor="t">
            <a:noAutofit/>
          </a:bodyPr>
          <a:lstStyle/>
          <a:p>
            <a:pPr lvl="0">
              <a:spcAft>
                <a:spcPts val="600"/>
              </a:spcAft>
              <a:buClr>
                <a:schemeClr val="tx1"/>
              </a:buClr>
            </a:pPr>
            <a:r>
              <a:rPr lang="en-GB" sz="1800" kern="0" dirty="0">
                <a:solidFill>
                  <a:srgbClr val="377169"/>
                </a:solidFill>
                <a:latin typeface="Calibri Light" panose="020F0302020204030204" pitchFamily="34" charset="0"/>
                <a:cs typeface="Calibri Light" panose="020F0302020204030204" pitchFamily="34" charset="0"/>
                <a:sym typeface="Calibri Light" panose="020F0302020204030204" pitchFamily="34" charset="0"/>
              </a:rPr>
              <a:t>KENYA’S PROGRESS TOWARDS GREATER FINANCIAL INCLUSION</a:t>
            </a:r>
          </a:p>
        </p:txBody>
      </p:sp>
      <p:graphicFrame>
        <p:nvGraphicFramePr>
          <p:cNvPr id="65" name="Chart 64">
            <a:extLst>
              <a:ext uri="{FF2B5EF4-FFF2-40B4-BE49-F238E27FC236}">
                <a16:creationId xmlns:a16="http://schemas.microsoft.com/office/drawing/2014/main" id="{4975B6D6-93DD-429A-92D7-BC34DEDDE414}"/>
              </a:ext>
            </a:extLst>
          </p:cNvPr>
          <p:cNvGraphicFramePr/>
          <p:nvPr>
            <p:custDataLst>
              <p:tags r:id="rId4"/>
            </p:custDataLst>
            <p:extLst>
              <p:ext uri="{D42A27DB-BD31-4B8C-83A1-F6EECF244321}">
                <p14:modId xmlns:p14="http://schemas.microsoft.com/office/powerpoint/2010/main" val="4172998125"/>
              </p:ext>
            </p:extLst>
          </p:nvPr>
        </p:nvGraphicFramePr>
        <p:xfrm>
          <a:off x="836613" y="1281113"/>
          <a:ext cx="881062" cy="881062"/>
        </p:xfrm>
        <a:graphic>
          <a:graphicData uri="http://schemas.openxmlformats.org/drawingml/2006/chart">
            <c:chart xmlns:c="http://schemas.openxmlformats.org/drawingml/2006/chart" xmlns:r="http://schemas.openxmlformats.org/officeDocument/2006/relationships" r:id="rId47"/>
          </a:graphicData>
        </a:graphic>
      </p:graphicFrame>
      <p:sp>
        <p:nvSpPr>
          <p:cNvPr id="25" name="Text Placeholder 2">
            <a:extLst>
              <a:ext uri="{FF2B5EF4-FFF2-40B4-BE49-F238E27FC236}">
                <a16:creationId xmlns:a16="http://schemas.microsoft.com/office/drawing/2014/main" id="{CFB8DB5C-E7F7-4846-A0A0-4589F7837AA2}"/>
              </a:ext>
            </a:extLst>
          </p:cNvPr>
          <p:cNvSpPr>
            <a:spLocks noGrp="1"/>
          </p:cNvSpPr>
          <p:nvPr>
            <p:custDataLst>
              <p:tags r:id="rId5"/>
            </p:custDataLst>
          </p:nvPr>
        </p:nvSpPr>
        <p:spPr bwMode="gray">
          <a:xfrm>
            <a:off x="1306513" y="1606550"/>
            <a:ext cx="312738" cy="136525"/>
          </a:xfrm>
          <a:prstGeom prst="rect">
            <a:avLst/>
          </a:prstGeom>
          <a:solidFill>
            <a:srgbClr val="377169"/>
          </a:solidFill>
          <a:ln>
            <a:noFill/>
          </a:ln>
        </p:spPr>
        <p:txBody>
          <a:bodyPr vert="horz" wrap="none" lIns="15875" tIns="0" rIns="15875"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F787CAFB-BCFF-40C7-8D26-27AD52796449}" type="datetime'''''4''''2''''''''.''''3''''''''''''''''''''''''''''''%'''''''">
              <a:rPr lang="pt-PT" altLang="en-US" sz="900" smtClean="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pPr/>
              <a:t>42.3%</a:t>
            </a:fld>
            <a:endParaRPr lang="pt-PT" sz="90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8" name="Text Placeholder 2">
            <a:extLst>
              <a:ext uri="{FF2B5EF4-FFF2-40B4-BE49-F238E27FC236}">
                <a16:creationId xmlns:a16="http://schemas.microsoft.com/office/drawing/2014/main" id="{F2A13AA5-F50D-4574-B51A-6A00C7832019}"/>
              </a:ext>
            </a:extLst>
          </p:cNvPr>
          <p:cNvSpPr>
            <a:spLocks noGrp="1"/>
          </p:cNvSpPr>
          <p:nvPr>
            <p:custDataLst>
              <p:tags r:id="rId6"/>
            </p:custDataLst>
          </p:nvPr>
        </p:nvSpPr>
        <p:spPr bwMode="gray">
          <a:xfrm>
            <a:off x="933450" y="1698625"/>
            <a:ext cx="312738" cy="136525"/>
          </a:xfrm>
          <a:prstGeom prst="rect">
            <a:avLst/>
          </a:prstGeom>
          <a:solidFill>
            <a:srgbClr val="D6D7D9"/>
          </a:solidFill>
          <a:ln>
            <a:noFill/>
          </a:ln>
        </p:spPr>
        <p:txBody>
          <a:bodyPr vert="horz" wrap="none" lIns="15875" tIns="0" rIns="15875"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F75D2F16-A00F-4C26-8D71-78649236BCAD}" type="datetime'''5''''''''''''''''''''''7''''''.''''''''''7''''''%'''''''''">
              <a:rPr lang="pt-PT" altLang="en-US" sz="900" smtClean="0">
                <a:latin typeface="Calibri Light" panose="020F0302020204030204" pitchFamily="34" charset="0"/>
                <a:cs typeface="Calibri Light" panose="020F0302020204030204" pitchFamily="34" charset="0"/>
                <a:sym typeface="Calibri Light" panose="020F0302020204030204" pitchFamily="34" charset="0"/>
              </a:rPr>
              <a:pPr/>
              <a:t>57.7%</a:t>
            </a:fld>
            <a:endParaRPr lang="pt-PT" sz="90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9" name="Rectangle 28">
            <a:extLst>
              <a:ext uri="{FF2B5EF4-FFF2-40B4-BE49-F238E27FC236}">
                <a16:creationId xmlns:a16="http://schemas.microsoft.com/office/drawing/2014/main" id="{17CD3921-FD65-4B84-855C-8BED8B0FC7B6}"/>
              </a:ext>
            </a:extLst>
          </p:cNvPr>
          <p:cNvSpPr/>
          <p:nvPr/>
        </p:nvSpPr>
        <p:spPr>
          <a:xfrm>
            <a:off x="454025" y="2220913"/>
            <a:ext cx="1646238" cy="231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000" b="1"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2011</a:t>
            </a:r>
          </a:p>
        </p:txBody>
      </p:sp>
      <p:sp>
        <p:nvSpPr>
          <p:cNvPr id="30" name="Rectangle 29">
            <a:extLst>
              <a:ext uri="{FF2B5EF4-FFF2-40B4-BE49-F238E27FC236}">
                <a16:creationId xmlns:a16="http://schemas.microsoft.com/office/drawing/2014/main" id="{AFFE069C-BC3A-46F5-8F04-A842B51D4111}"/>
              </a:ext>
            </a:extLst>
          </p:cNvPr>
          <p:cNvSpPr/>
          <p:nvPr/>
        </p:nvSpPr>
        <p:spPr>
          <a:xfrm>
            <a:off x="2198688" y="2220913"/>
            <a:ext cx="1645200" cy="231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000" b="1"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2017</a:t>
            </a:r>
          </a:p>
        </p:txBody>
      </p:sp>
      <p:sp>
        <p:nvSpPr>
          <p:cNvPr id="31" name="TextBox 30">
            <a:extLst>
              <a:ext uri="{FF2B5EF4-FFF2-40B4-BE49-F238E27FC236}">
                <a16:creationId xmlns:a16="http://schemas.microsoft.com/office/drawing/2014/main" id="{5B4F89A4-E29B-42F6-9EF8-9027892C925D}"/>
              </a:ext>
            </a:extLst>
          </p:cNvPr>
          <p:cNvSpPr txBox="1"/>
          <p:nvPr/>
        </p:nvSpPr>
        <p:spPr>
          <a:xfrm>
            <a:off x="457263" y="962025"/>
            <a:ext cx="3376549" cy="193675"/>
          </a:xfrm>
          <a:prstGeom prst="rect">
            <a:avLst/>
          </a:prstGeom>
          <a:noFill/>
        </p:spPr>
        <p:txBody>
          <a:bodyPr wrap="square" lIns="0" tIns="0" rIns="0" bIns="0" rtlCol="0">
            <a:noAutofit/>
          </a:bodyPr>
          <a:lstStyle/>
          <a:p>
            <a:pPr algn="ctr">
              <a:spcAft>
                <a:spcPts val="200"/>
              </a:spcAft>
            </a:pPr>
            <a:r>
              <a:rPr lang="en-GB" sz="12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Access to an account </a:t>
            </a:r>
            <a:r>
              <a:rPr lang="en-GB" sz="10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 age 15+)</a:t>
            </a:r>
          </a:p>
        </p:txBody>
      </p:sp>
      <p:graphicFrame>
        <p:nvGraphicFramePr>
          <p:cNvPr id="67" name="Chart 66">
            <a:extLst>
              <a:ext uri="{FF2B5EF4-FFF2-40B4-BE49-F238E27FC236}">
                <a16:creationId xmlns:a16="http://schemas.microsoft.com/office/drawing/2014/main" id="{193ED384-4621-44D2-9D62-96E6C91352C2}"/>
              </a:ext>
            </a:extLst>
          </p:cNvPr>
          <p:cNvGraphicFramePr/>
          <p:nvPr>
            <p:custDataLst>
              <p:tags r:id="rId7"/>
            </p:custDataLst>
            <p:extLst>
              <p:ext uri="{D42A27DB-BD31-4B8C-83A1-F6EECF244321}">
                <p14:modId xmlns:p14="http://schemas.microsoft.com/office/powerpoint/2010/main" val="15780877"/>
              </p:ext>
            </p:extLst>
          </p:nvPr>
        </p:nvGraphicFramePr>
        <p:xfrm>
          <a:off x="2581275" y="1281113"/>
          <a:ext cx="881063" cy="881062"/>
        </p:xfrm>
        <a:graphic>
          <a:graphicData uri="http://schemas.openxmlformats.org/drawingml/2006/chart">
            <c:chart xmlns:c="http://schemas.openxmlformats.org/drawingml/2006/chart" xmlns:r="http://schemas.openxmlformats.org/officeDocument/2006/relationships" r:id="rId48"/>
          </a:graphicData>
        </a:graphic>
      </p:graphicFrame>
      <p:sp>
        <p:nvSpPr>
          <p:cNvPr id="34" name="Text Placeholder 2">
            <a:extLst>
              <a:ext uri="{FF2B5EF4-FFF2-40B4-BE49-F238E27FC236}">
                <a16:creationId xmlns:a16="http://schemas.microsoft.com/office/drawing/2014/main" id="{F85A577B-E6C6-4206-807F-32F87E636867}"/>
              </a:ext>
            </a:extLst>
          </p:cNvPr>
          <p:cNvSpPr>
            <a:spLocks noGrp="1"/>
          </p:cNvSpPr>
          <p:nvPr>
            <p:custDataLst>
              <p:tags r:id="rId8"/>
            </p:custDataLst>
          </p:nvPr>
        </p:nvSpPr>
        <p:spPr bwMode="gray">
          <a:xfrm>
            <a:off x="2976563" y="1822450"/>
            <a:ext cx="312738" cy="136525"/>
          </a:xfrm>
          <a:prstGeom prst="rect">
            <a:avLst/>
          </a:prstGeom>
          <a:solidFill>
            <a:srgbClr val="377169"/>
          </a:solidFill>
          <a:ln>
            <a:noFill/>
          </a:ln>
        </p:spPr>
        <p:txBody>
          <a:bodyPr vert="horz" wrap="none" lIns="15875" tIns="0" rIns="15875"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ED380AFD-8E56-4719-948F-C541EE0D286A}" type="datetime'''8''''1''''''''''''''.''''''''6''''''%'''''''''''''">
              <a:rPr lang="pt-PT" altLang="en-US" sz="900" smtClean="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pPr/>
              <a:t>81.6%</a:t>
            </a:fld>
            <a:endParaRPr lang="pt-PT" sz="90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3" name="Text Placeholder 2">
            <a:extLst>
              <a:ext uri="{FF2B5EF4-FFF2-40B4-BE49-F238E27FC236}">
                <a16:creationId xmlns:a16="http://schemas.microsoft.com/office/drawing/2014/main" id="{A081A8A1-A520-4106-8B64-3BFAD8CE76FB}"/>
              </a:ext>
            </a:extLst>
          </p:cNvPr>
          <p:cNvSpPr>
            <a:spLocks noGrp="1"/>
          </p:cNvSpPr>
          <p:nvPr>
            <p:custDataLst>
              <p:tags r:id="rId9"/>
            </p:custDataLst>
          </p:nvPr>
        </p:nvSpPr>
        <p:spPr bwMode="gray">
          <a:xfrm>
            <a:off x="2754313" y="1482725"/>
            <a:ext cx="312738" cy="136525"/>
          </a:xfrm>
          <a:prstGeom prst="rect">
            <a:avLst/>
          </a:prstGeom>
          <a:solidFill>
            <a:srgbClr val="D6D7D9"/>
          </a:solidFill>
          <a:ln>
            <a:noFill/>
          </a:ln>
        </p:spPr>
        <p:txBody>
          <a:bodyPr vert="horz" wrap="none" lIns="15875" tIns="0" rIns="15875"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CA09406C-5AFB-4BB7-A70C-87782F05D5FF}" type="datetime'''''''''''''18''.''''''4''''%'''''''''''''''''''''''''''''''">
              <a:rPr lang="pt-PT" altLang="en-US" sz="900" smtClean="0">
                <a:latin typeface="Calibri Light" panose="020F0302020204030204" pitchFamily="34" charset="0"/>
                <a:cs typeface="Calibri Light" panose="020F0302020204030204" pitchFamily="34" charset="0"/>
                <a:sym typeface="Calibri Light" panose="020F0302020204030204" pitchFamily="34" charset="0"/>
              </a:rPr>
              <a:pPr/>
              <a:t>18.4%</a:t>
            </a:fld>
            <a:endParaRPr lang="pt-PT" sz="90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7" name="TextBox 36">
            <a:extLst>
              <a:ext uri="{FF2B5EF4-FFF2-40B4-BE49-F238E27FC236}">
                <a16:creationId xmlns:a16="http://schemas.microsoft.com/office/drawing/2014/main" id="{ABBFD5A6-F32E-4492-A45C-2BAC5DD53437}"/>
              </a:ext>
            </a:extLst>
          </p:cNvPr>
          <p:cNvSpPr txBox="1"/>
          <p:nvPr/>
        </p:nvSpPr>
        <p:spPr>
          <a:xfrm>
            <a:off x="3936687" y="962025"/>
            <a:ext cx="3376800" cy="193675"/>
          </a:xfrm>
          <a:prstGeom prst="rect">
            <a:avLst/>
          </a:prstGeom>
          <a:noFill/>
        </p:spPr>
        <p:txBody>
          <a:bodyPr wrap="square" lIns="0" tIns="0" rIns="0" bIns="0" rtlCol="0">
            <a:noAutofit/>
          </a:bodyPr>
          <a:lstStyle/>
          <a:p>
            <a:pPr algn="ctr">
              <a:spcAft>
                <a:spcPts val="200"/>
              </a:spcAft>
            </a:pPr>
            <a:r>
              <a:rPr lang="en-GB" sz="12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Borrowed from a financial institution </a:t>
            </a:r>
            <a:r>
              <a:rPr lang="en-GB" sz="10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 age 15+)</a:t>
            </a:r>
          </a:p>
        </p:txBody>
      </p:sp>
      <p:graphicFrame>
        <p:nvGraphicFramePr>
          <p:cNvPr id="69" name="Chart 68">
            <a:extLst>
              <a:ext uri="{FF2B5EF4-FFF2-40B4-BE49-F238E27FC236}">
                <a16:creationId xmlns:a16="http://schemas.microsoft.com/office/drawing/2014/main" id="{F45293E8-7C7F-406C-992F-8EFFDAFE12BD}"/>
              </a:ext>
            </a:extLst>
          </p:cNvPr>
          <p:cNvGraphicFramePr/>
          <p:nvPr>
            <p:custDataLst>
              <p:tags r:id="rId10"/>
            </p:custDataLst>
            <p:extLst>
              <p:ext uri="{D42A27DB-BD31-4B8C-83A1-F6EECF244321}">
                <p14:modId xmlns:p14="http://schemas.microsoft.com/office/powerpoint/2010/main" val="1320277370"/>
              </p:ext>
            </p:extLst>
          </p:nvPr>
        </p:nvGraphicFramePr>
        <p:xfrm>
          <a:off x="4322763" y="1281113"/>
          <a:ext cx="881062" cy="881062"/>
        </p:xfrm>
        <a:graphic>
          <a:graphicData uri="http://schemas.openxmlformats.org/drawingml/2006/chart">
            <c:chart xmlns:c="http://schemas.openxmlformats.org/drawingml/2006/chart" xmlns:r="http://schemas.openxmlformats.org/officeDocument/2006/relationships" r:id="rId49"/>
          </a:graphicData>
        </a:graphic>
      </p:graphicFrame>
      <p:sp>
        <p:nvSpPr>
          <p:cNvPr id="39" name="Text Placeholder 2">
            <a:extLst>
              <a:ext uri="{FF2B5EF4-FFF2-40B4-BE49-F238E27FC236}">
                <a16:creationId xmlns:a16="http://schemas.microsoft.com/office/drawing/2014/main" id="{76CE399A-48FA-4D85-9FA2-4E494E2FF294}"/>
              </a:ext>
            </a:extLst>
          </p:cNvPr>
          <p:cNvSpPr>
            <a:spLocks noGrp="1"/>
          </p:cNvSpPr>
          <p:nvPr>
            <p:custDataLst>
              <p:tags r:id="rId11"/>
            </p:custDataLst>
          </p:nvPr>
        </p:nvSpPr>
        <p:spPr bwMode="gray">
          <a:xfrm>
            <a:off x="4540250" y="1862138"/>
            <a:ext cx="312738" cy="136525"/>
          </a:xfrm>
          <a:prstGeom prst="rect">
            <a:avLst/>
          </a:prstGeom>
          <a:solidFill>
            <a:srgbClr val="D6D7D9"/>
          </a:solidFill>
          <a:ln>
            <a:noFill/>
          </a:ln>
        </p:spPr>
        <p:txBody>
          <a:bodyPr vert="horz" wrap="none" lIns="15875" tIns="0" rIns="15875"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ABC569D9-3650-4427-AB5F-87917479C2B6}" type="datetime'''''''''''9''''''''0.''''''''''''''''3''''''''%'''">
              <a:rPr lang="pt-PT" altLang="en-US" sz="900" smtClean="0">
                <a:latin typeface="Calibri Light" panose="020F0302020204030204" pitchFamily="34" charset="0"/>
                <a:cs typeface="Calibri Light" panose="020F0302020204030204" pitchFamily="34" charset="0"/>
                <a:sym typeface="Calibri Light" panose="020F0302020204030204" pitchFamily="34" charset="0"/>
              </a:rPr>
              <a:pPr/>
              <a:t>90.3%</a:t>
            </a:fld>
            <a:endParaRPr lang="pt-PT" sz="90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40" name="Text Placeholder 2">
            <a:extLst>
              <a:ext uri="{FF2B5EF4-FFF2-40B4-BE49-F238E27FC236}">
                <a16:creationId xmlns:a16="http://schemas.microsoft.com/office/drawing/2014/main" id="{7948A95C-823D-4C12-8F05-67242AD0835F}"/>
              </a:ext>
            </a:extLst>
          </p:cNvPr>
          <p:cNvSpPr>
            <a:spLocks noGrp="1"/>
          </p:cNvSpPr>
          <p:nvPr>
            <p:custDataLst>
              <p:tags r:id="rId12"/>
            </p:custDataLst>
          </p:nvPr>
        </p:nvSpPr>
        <p:spPr bwMode="gray">
          <a:xfrm>
            <a:off x="4706938" y="1427163"/>
            <a:ext cx="255588" cy="136525"/>
          </a:xfrm>
          <a:prstGeom prst="rect">
            <a:avLst/>
          </a:prstGeom>
          <a:solidFill>
            <a:srgbClr val="377169"/>
          </a:solidFill>
          <a:ln>
            <a:noFill/>
          </a:ln>
        </p:spPr>
        <p:txBody>
          <a:bodyPr vert="horz" wrap="none" lIns="15875" tIns="0" rIns="15875"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59B7C7C0-8012-4F9D-9EBC-B66CD0C13B42}" type="datetime'''''''''''''9.''7''''%'''''''''''''''''''''''''''''''''''''">
              <a:rPr lang="pt-PT" altLang="en-US" sz="900" smtClean="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pPr/>
              <a:t>9.7%</a:t>
            </a:fld>
            <a:endParaRPr lang="pt-PT" sz="90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endParaRPr>
          </a:p>
        </p:txBody>
      </p:sp>
      <p:graphicFrame>
        <p:nvGraphicFramePr>
          <p:cNvPr id="84" name="Chart 83">
            <a:extLst>
              <a:ext uri="{FF2B5EF4-FFF2-40B4-BE49-F238E27FC236}">
                <a16:creationId xmlns:a16="http://schemas.microsoft.com/office/drawing/2014/main" id="{BAE0B5EB-DB5C-436B-AEC6-148DE2F822B9}"/>
              </a:ext>
            </a:extLst>
          </p:cNvPr>
          <p:cNvGraphicFramePr/>
          <p:nvPr>
            <p:custDataLst>
              <p:tags r:id="rId13"/>
            </p:custDataLst>
            <p:extLst>
              <p:ext uri="{D42A27DB-BD31-4B8C-83A1-F6EECF244321}">
                <p14:modId xmlns:p14="http://schemas.microsoft.com/office/powerpoint/2010/main" val="3065536135"/>
              </p:ext>
            </p:extLst>
          </p:nvPr>
        </p:nvGraphicFramePr>
        <p:xfrm>
          <a:off x="6061075" y="1281113"/>
          <a:ext cx="881063" cy="881062"/>
        </p:xfrm>
        <a:graphic>
          <a:graphicData uri="http://schemas.openxmlformats.org/drawingml/2006/chart">
            <c:chart xmlns:c="http://schemas.openxmlformats.org/drawingml/2006/chart" xmlns:r="http://schemas.openxmlformats.org/officeDocument/2006/relationships" r:id="rId50"/>
          </a:graphicData>
        </a:graphic>
      </p:graphicFrame>
      <p:sp>
        <p:nvSpPr>
          <p:cNvPr id="44" name="Text Placeholder 2">
            <a:extLst>
              <a:ext uri="{FF2B5EF4-FFF2-40B4-BE49-F238E27FC236}">
                <a16:creationId xmlns:a16="http://schemas.microsoft.com/office/drawing/2014/main" id="{F09BA62C-A34D-4596-8FED-B16FFF7A9946}"/>
              </a:ext>
            </a:extLst>
          </p:cNvPr>
          <p:cNvSpPr>
            <a:spLocks noGrp="1"/>
          </p:cNvSpPr>
          <p:nvPr>
            <p:custDataLst>
              <p:tags r:id="rId14"/>
            </p:custDataLst>
          </p:nvPr>
        </p:nvSpPr>
        <p:spPr bwMode="gray">
          <a:xfrm>
            <a:off x="6448425" y="1476375"/>
            <a:ext cx="312738" cy="136525"/>
          </a:xfrm>
          <a:prstGeom prst="rect">
            <a:avLst/>
          </a:prstGeom>
          <a:solidFill>
            <a:srgbClr val="377169"/>
          </a:solidFill>
          <a:ln>
            <a:noFill/>
          </a:ln>
        </p:spPr>
        <p:txBody>
          <a:bodyPr vert="horz" wrap="none" lIns="15875" tIns="0" rIns="15875"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1898EA35-FEC1-42DF-A726-0AC87E7B7A08}" type="datetime'''''''''''''''''1''''6''.8''''%'''''''''">
              <a:rPr lang="pt-PT" altLang="en-US" sz="900" smtClean="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pPr/>
              <a:t>16.8%</a:t>
            </a:fld>
            <a:endParaRPr lang="pt-PT" sz="90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47" name="Text Placeholder 2">
            <a:extLst>
              <a:ext uri="{FF2B5EF4-FFF2-40B4-BE49-F238E27FC236}">
                <a16:creationId xmlns:a16="http://schemas.microsoft.com/office/drawing/2014/main" id="{C1FC6FE1-D455-40ED-9075-083F48C70A87}"/>
              </a:ext>
            </a:extLst>
          </p:cNvPr>
          <p:cNvSpPr>
            <a:spLocks noGrp="1"/>
          </p:cNvSpPr>
          <p:nvPr>
            <p:custDataLst>
              <p:tags r:id="rId15"/>
            </p:custDataLst>
          </p:nvPr>
        </p:nvSpPr>
        <p:spPr bwMode="gray">
          <a:xfrm>
            <a:off x="6242050" y="1830388"/>
            <a:ext cx="312738" cy="136525"/>
          </a:xfrm>
          <a:prstGeom prst="rect">
            <a:avLst/>
          </a:prstGeom>
          <a:solidFill>
            <a:srgbClr val="D6D7D9"/>
          </a:solidFill>
          <a:ln>
            <a:noFill/>
          </a:ln>
        </p:spPr>
        <p:txBody>
          <a:bodyPr vert="horz" wrap="none" lIns="15875" tIns="0" rIns="15875"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E30EC5C6-BAF0-4C66-A565-693E8F54C77D}" type="datetime'''''''''''''''''''''''83''.''''''''2%'''''''''''">
              <a:rPr lang="pt-PT" altLang="en-US" sz="900" smtClean="0">
                <a:latin typeface="Calibri Light" panose="020F0302020204030204" pitchFamily="34" charset="0"/>
                <a:cs typeface="Calibri Light" panose="020F0302020204030204" pitchFamily="34" charset="0"/>
                <a:sym typeface="Calibri Light" panose="020F0302020204030204" pitchFamily="34" charset="0"/>
              </a:rPr>
              <a:pPr/>
              <a:t>83.2%</a:t>
            </a:fld>
            <a:endParaRPr lang="pt-PT" sz="90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48" name="Rectangle 47">
            <a:extLst>
              <a:ext uri="{FF2B5EF4-FFF2-40B4-BE49-F238E27FC236}">
                <a16:creationId xmlns:a16="http://schemas.microsoft.com/office/drawing/2014/main" id="{E0074E0A-A4B4-45DA-9F4F-893B78305387}"/>
              </a:ext>
            </a:extLst>
          </p:cNvPr>
          <p:cNvSpPr/>
          <p:nvPr/>
        </p:nvSpPr>
        <p:spPr>
          <a:xfrm>
            <a:off x="3939858" y="2220913"/>
            <a:ext cx="1645200" cy="231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000" b="1"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2011</a:t>
            </a:r>
          </a:p>
        </p:txBody>
      </p:sp>
      <p:sp>
        <p:nvSpPr>
          <p:cNvPr id="49" name="Rectangle 48">
            <a:extLst>
              <a:ext uri="{FF2B5EF4-FFF2-40B4-BE49-F238E27FC236}">
                <a16:creationId xmlns:a16="http://schemas.microsoft.com/office/drawing/2014/main" id="{8A465066-CC09-49A3-9258-7AC0356AEDA3}"/>
              </a:ext>
            </a:extLst>
          </p:cNvPr>
          <p:cNvSpPr/>
          <p:nvPr/>
        </p:nvSpPr>
        <p:spPr>
          <a:xfrm>
            <a:off x="5679123" y="2220913"/>
            <a:ext cx="1645200" cy="231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000" b="1"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2017</a:t>
            </a:r>
          </a:p>
        </p:txBody>
      </p:sp>
      <p:sp>
        <p:nvSpPr>
          <p:cNvPr id="50" name="TextBox 49">
            <a:extLst>
              <a:ext uri="{FF2B5EF4-FFF2-40B4-BE49-F238E27FC236}">
                <a16:creationId xmlns:a16="http://schemas.microsoft.com/office/drawing/2014/main" id="{F656F257-A869-4AF9-8EA9-467A369250AD}"/>
              </a:ext>
            </a:extLst>
          </p:cNvPr>
          <p:cNvSpPr txBox="1"/>
          <p:nvPr/>
        </p:nvSpPr>
        <p:spPr>
          <a:xfrm>
            <a:off x="457263" y="2717800"/>
            <a:ext cx="3376549" cy="193675"/>
          </a:xfrm>
          <a:prstGeom prst="rect">
            <a:avLst/>
          </a:prstGeom>
          <a:noFill/>
        </p:spPr>
        <p:txBody>
          <a:bodyPr wrap="square" lIns="0" tIns="0" rIns="0" bIns="0" rtlCol="0">
            <a:noAutofit/>
          </a:bodyPr>
          <a:lstStyle/>
          <a:p>
            <a:pPr algn="ctr">
              <a:spcAft>
                <a:spcPts val="200"/>
              </a:spcAft>
            </a:pPr>
            <a:r>
              <a:rPr lang="en-GB" sz="12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Mobile money account </a:t>
            </a:r>
            <a:r>
              <a:rPr lang="en-GB" sz="10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 age 15+)</a:t>
            </a:r>
          </a:p>
        </p:txBody>
      </p:sp>
      <p:graphicFrame>
        <p:nvGraphicFramePr>
          <p:cNvPr id="85" name="Chart 84">
            <a:extLst>
              <a:ext uri="{FF2B5EF4-FFF2-40B4-BE49-F238E27FC236}">
                <a16:creationId xmlns:a16="http://schemas.microsoft.com/office/drawing/2014/main" id="{F014D047-0535-463A-B557-0F1B8910FB4E}"/>
              </a:ext>
            </a:extLst>
          </p:cNvPr>
          <p:cNvGraphicFramePr/>
          <p:nvPr>
            <p:custDataLst>
              <p:tags r:id="rId16"/>
            </p:custDataLst>
            <p:extLst>
              <p:ext uri="{D42A27DB-BD31-4B8C-83A1-F6EECF244321}">
                <p14:modId xmlns:p14="http://schemas.microsoft.com/office/powerpoint/2010/main" val="3245494118"/>
              </p:ext>
            </p:extLst>
          </p:nvPr>
        </p:nvGraphicFramePr>
        <p:xfrm>
          <a:off x="836613" y="3000375"/>
          <a:ext cx="881062" cy="881063"/>
        </p:xfrm>
        <a:graphic>
          <a:graphicData uri="http://schemas.openxmlformats.org/drawingml/2006/chart">
            <c:chart xmlns:c="http://schemas.openxmlformats.org/drawingml/2006/chart" xmlns:r="http://schemas.openxmlformats.org/officeDocument/2006/relationships" r:id="rId51"/>
          </a:graphicData>
        </a:graphic>
      </p:graphicFrame>
      <p:sp>
        <p:nvSpPr>
          <p:cNvPr id="149" name="Text Placeholder 2">
            <a:extLst>
              <a:ext uri="{FF2B5EF4-FFF2-40B4-BE49-F238E27FC236}">
                <a16:creationId xmlns:a16="http://schemas.microsoft.com/office/drawing/2014/main" id="{D652F7ED-EC99-4729-AA6A-F39613EC2D67}"/>
              </a:ext>
            </a:extLst>
          </p:cNvPr>
          <p:cNvSpPr>
            <a:spLocks noGrp="1"/>
          </p:cNvSpPr>
          <p:nvPr>
            <p:custDataLst>
              <p:tags r:id="rId17"/>
            </p:custDataLst>
          </p:nvPr>
        </p:nvSpPr>
        <p:spPr bwMode="gray">
          <a:xfrm>
            <a:off x="1304925" y="3421063"/>
            <a:ext cx="312738" cy="136525"/>
          </a:xfrm>
          <a:prstGeom prst="rect">
            <a:avLst/>
          </a:prstGeom>
          <a:solidFill>
            <a:srgbClr val="377169"/>
          </a:solidFill>
          <a:ln>
            <a:noFill/>
          </a:ln>
        </p:spPr>
        <p:txBody>
          <a:bodyPr vert="horz" wrap="none" lIns="15875" tIns="0" rIns="15875"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8A49D612-8B66-4F11-829F-CBBA3EC0407E}" type="datetime'5''''''''8''''''''''''''''''''.4''''''''''''%'''''''''''">
              <a:rPr lang="pt-PT" altLang="en-US" sz="900" smtClean="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pPr/>
              <a:t>58.4%</a:t>
            </a:fld>
            <a:endParaRPr lang="pt-PT" sz="90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52" name="Text Placeholder 2">
            <a:extLst>
              <a:ext uri="{FF2B5EF4-FFF2-40B4-BE49-F238E27FC236}">
                <a16:creationId xmlns:a16="http://schemas.microsoft.com/office/drawing/2014/main" id="{D1C58E06-2764-4CE0-89AE-D4DEBB877F2B}"/>
              </a:ext>
            </a:extLst>
          </p:cNvPr>
          <p:cNvSpPr>
            <a:spLocks noGrp="1"/>
          </p:cNvSpPr>
          <p:nvPr>
            <p:custDataLst>
              <p:tags r:id="rId18"/>
            </p:custDataLst>
          </p:nvPr>
        </p:nvSpPr>
        <p:spPr bwMode="gray">
          <a:xfrm>
            <a:off x="935038" y="3321050"/>
            <a:ext cx="312738" cy="136525"/>
          </a:xfrm>
          <a:prstGeom prst="rect">
            <a:avLst/>
          </a:prstGeom>
          <a:solidFill>
            <a:srgbClr val="D6D7D9"/>
          </a:solidFill>
          <a:ln>
            <a:noFill/>
          </a:ln>
        </p:spPr>
        <p:txBody>
          <a:bodyPr vert="horz" wrap="none" lIns="15875" tIns="0" rIns="15875"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0207928D-1CB1-4B50-88B8-EFBB2A6C98AC}" type="datetime'''4''''''''1''.6''''''''''''%'''''''''''''">
              <a:rPr lang="pt-PT" altLang="en-US" sz="900" smtClean="0">
                <a:latin typeface="Calibri Light" panose="020F0302020204030204" pitchFamily="34" charset="0"/>
                <a:cs typeface="Calibri Light" panose="020F0302020204030204" pitchFamily="34" charset="0"/>
                <a:sym typeface="Calibri Light" panose="020F0302020204030204" pitchFamily="34" charset="0"/>
              </a:rPr>
              <a:pPr/>
              <a:t>41.6%</a:t>
            </a:fld>
            <a:endParaRPr lang="pt-PT" sz="900" dirty="0">
              <a:latin typeface="Calibri Light" panose="020F0302020204030204" pitchFamily="34" charset="0"/>
              <a:cs typeface="Calibri Light" panose="020F0302020204030204" pitchFamily="34" charset="0"/>
              <a:sym typeface="Calibri Light" panose="020F0302020204030204" pitchFamily="34" charset="0"/>
            </a:endParaRPr>
          </a:p>
        </p:txBody>
      </p:sp>
      <p:graphicFrame>
        <p:nvGraphicFramePr>
          <p:cNvPr id="86" name="Chart 85">
            <a:extLst>
              <a:ext uri="{FF2B5EF4-FFF2-40B4-BE49-F238E27FC236}">
                <a16:creationId xmlns:a16="http://schemas.microsoft.com/office/drawing/2014/main" id="{2528F48F-77BD-4E7B-88C2-8029C841542D}"/>
              </a:ext>
            </a:extLst>
          </p:cNvPr>
          <p:cNvGraphicFramePr/>
          <p:nvPr>
            <p:custDataLst>
              <p:tags r:id="rId19"/>
            </p:custDataLst>
            <p:extLst>
              <p:ext uri="{D42A27DB-BD31-4B8C-83A1-F6EECF244321}">
                <p14:modId xmlns:p14="http://schemas.microsoft.com/office/powerpoint/2010/main" val="624939599"/>
              </p:ext>
            </p:extLst>
          </p:nvPr>
        </p:nvGraphicFramePr>
        <p:xfrm>
          <a:off x="2581275" y="3000375"/>
          <a:ext cx="881063" cy="881063"/>
        </p:xfrm>
        <a:graphic>
          <a:graphicData uri="http://schemas.openxmlformats.org/drawingml/2006/chart">
            <c:chart xmlns:c="http://schemas.openxmlformats.org/drawingml/2006/chart" xmlns:r="http://schemas.openxmlformats.org/officeDocument/2006/relationships" r:id="rId52"/>
          </a:graphicData>
        </a:graphic>
      </p:graphicFrame>
      <p:sp>
        <p:nvSpPr>
          <p:cNvPr id="59" name="Text Placeholder 2">
            <a:extLst>
              <a:ext uri="{FF2B5EF4-FFF2-40B4-BE49-F238E27FC236}">
                <a16:creationId xmlns:a16="http://schemas.microsoft.com/office/drawing/2014/main" id="{84B9EF12-7E2D-425A-9825-A8BB7142A3DB}"/>
              </a:ext>
            </a:extLst>
          </p:cNvPr>
          <p:cNvSpPr>
            <a:spLocks noGrp="1"/>
          </p:cNvSpPr>
          <p:nvPr>
            <p:custDataLst>
              <p:tags r:id="rId20"/>
            </p:custDataLst>
          </p:nvPr>
        </p:nvSpPr>
        <p:spPr bwMode="gray">
          <a:xfrm>
            <a:off x="2719388" y="3244850"/>
            <a:ext cx="312738" cy="136525"/>
          </a:xfrm>
          <a:prstGeom prst="rect">
            <a:avLst/>
          </a:prstGeom>
          <a:solidFill>
            <a:srgbClr val="D6D7D9"/>
          </a:solidFill>
          <a:ln>
            <a:noFill/>
          </a:ln>
        </p:spPr>
        <p:txBody>
          <a:bodyPr vert="horz" wrap="none" lIns="15875" tIns="0" rIns="15875"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95B32840-B7A4-4182-8AEF-BAE85DE7502E}" type="datetime'''''''''''''''''2''7.''''''''''''1%'''">
              <a:rPr lang="pt-PT" altLang="en-US" sz="900" smtClean="0">
                <a:latin typeface="Calibri Light" panose="020F0302020204030204" pitchFamily="34" charset="0"/>
                <a:cs typeface="Calibri Light" panose="020F0302020204030204" pitchFamily="34" charset="0"/>
                <a:sym typeface="Calibri Light" panose="020F0302020204030204" pitchFamily="34" charset="0"/>
              </a:rPr>
              <a:pPr/>
              <a:t>27.1%</a:t>
            </a:fld>
            <a:endParaRPr lang="pt-PT" sz="90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58" name="Text Placeholder 2">
            <a:extLst>
              <a:ext uri="{FF2B5EF4-FFF2-40B4-BE49-F238E27FC236}">
                <a16:creationId xmlns:a16="http://schemas.microsoft.com/office/drawing/2014/main" id="{97867590-F6E8-4418-9392-7A641A4609B3}"/>
              </a:ext>
            </a:extLst>
          </p:cNvPr>
          <p:cNvSpPr>
            <a:spLocks noGrp="1"/>
          </p:cNvSpPr>
          <p:nvPr>
            <p:custDataLst>
              <p:tags r:id="rId21"/>
            </p:custDataLst>
          </p:nvPr>
        </p:nvSpPr>
        <p:spPr bwMode="gray">
          <a:xfrm>
            <a:off x="3009900" y="3498850"/>
            <a:ext cx="312738" cy="136525"/>
          </a:xfrm>
          <a:prstGeom prst="rect">
            <a:avLst/>
          </a:prstGeom>
          <a:solidFill>
            <a:srgbClr val="377169"/>
          </a:solidFill>
          <a:ln>
            <a:noFill/>
          </a:ln>
        </p:spPr>
        <p:txBody>
          <a:bodyPr vert="horz" wrap="none" lIns="15875" tIns="0" rIns="15875"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4C2084D2-ED8D-4D47-9337-4154CBBF2AC8}" type="datetime'''''''''''7''''''''2''''''''''''''''''''''''''''''.9''''%'">
              <a:rPr lang="pt-PT" altLang="en-US" sz="900" smtClean="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pPr/>
              <a:t>72.9%</a:t>
            </a:fld>
            <a:endParaRPr lang="pt-PT" sz="90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62" name="Rectangle 61">
            <a:extLst>
              <a:ext uri="{FF2B5EF4-FFF2-40B4-BE49-F238E27FC236}">
                <a16:creationId xmlns:a16="http://schemas.microsoft.com/office/drawing/2014/main" id="{9ECF15F2-7BDE-4AE8-B331-B9C30603E23D}"/>
              </a:ext>
            </a:extLst>
          </p:cNvPr>
          <p:cNvSpPr/>
          <p:nvPr/>
        </p:nvSpPr>
        <p:spPr>
          <a:xfrm>
            <a:off x="985044" y="3938588"/>
            <a:ext cx="584200" cy="231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000" b="1"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2014</a:t>
            </a:r>
          </a:p>
        </p:txBody>
      </p:sp>
      <p:sp>
        <p:nvSpPr>
          <p:cNvPr id="63" name="Rectangle 62">
            <a:extLst>
              <a:ext uri="{FF2B5EF4-FFF2-40B4-BE49-F238E27FC236}">
                <a16:creationId xmlns:a16="http://schemas.microsoft.com/office/drawing/2014/main" id="{79A1DBFB-A02A-42FD-A3DE-9414C3241FD6}"/>
              </a:ext>
            </a:extLst>
          </p:cNvPr>
          <p:cNvSpPr/>
          <p:nvPr/>
        </p:nvSpPr>
        <p:spPr>
          <a:xfrm>
            <a:off x="2728913" y="3938588"/>
            <a:ext cx="584200" cy="231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000" b="1"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2017</a:t>
            </a:r>
          </a:p>
        </p:txBody>
      </p:sp>
      <p:sp>
        <p:nvSpPr>
          <p:cNvPr id="64" name="TextBox 63">
            <a:extLst>
              <a:ext uri="{FF2B5EF4-FFF2-40B4-BE49-F238E27FC236}">
                <a16:creationId xmlns:a16="http://schemas.microsoft.com/office/drawing/2014/main" id="{A14A7815-2A1A-4232-B1B6-8B9CA51BB92E}"/>
              </a:ext>
            </a:extLst>
          </p:cNvPr>
          <p:cNvSpPr txBox="1"/>
          <p:nvPr/>
        </p:nvSpPr>
        <p:spPr>
          <a:xfrm>
            <a:off x="3915087" y="2717800"/>
            <a:ext cx="3420000" cy="193675"/>
          </a:xfrm>
          <a:prstGeom prst="rect">
            <a:avLst/>
          </a:prstGeom>
          <a:noFill/>
        </p:spPr>
        <p:txBody>
          <a:bodyPr wrap="square" lIns="0" tIns="0" rIns="0" bIns="0" rtlCol="0">
            <a:noAutofit/>
          </a:bodyPr>
          <a:lstStyle/>
          <a:p>
            <a:pPr algn="ctr">
              <a:spcAft>
                <a:spcPts val="200"/>
              </a:spcAft>
            </a:pPr>
            <a:r>
              <a:rPr lang="en-GB" sz="12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Made Digital Payments in the past year </a:t>
            </a:r>
            <a:r>
              <a:rPr lang="en-GB" sz="10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 age 15+)</a:t>
            </a:r>
          </a:p>
        </p:txBody>
      </p:sp>
      <p:graphicFrame>
        <p:nvGraphicFramePr>
          <p:cNvPr id="87" name="Chart 86">
            <a:extLst>
              <a:ext uri="{FF2B5EF4-FFF2-40B4-BE49-F238E27FC236}">
                <a16:creationId xmlns:a16="http://schemas.microsoft.com/office/drawing/2014/main" id="{89D503DB-A9F5-42C4-85EA-1F071FDE4D00}"/>
              </a:ext>
            </a:extLst>
          </p:cNvPr>
          <p:cNvGraphicFramePr/>
          <p:nvPr>
            <p:custDataLst>
              <p:tags r:id="rId22"/>
            </p:custDataLst>
            <p:extLst>
              <p:ext uri="{D42A27DB-BD31-4B8C-83A1-F6EECF244321}">
                <p14:modId xmlns:p14="http://schemas.microsoft.com/office/powerpoint/2010/main" val="1482843408"/>
              </p:ext>
            </p:extLst>
          </p:nvPr>
        </p:nvGraphicFramePr>
        <p:xfrm>
          <a:off x="4322763" y="3057525"/>
          <a:ext cx="881062" cy="881063"/>
        </p:xfrm>
        <a:graphic>
          <a:graphicData uri="http://schemas.openxmlformats.org/drawingml/2006/chart">
            <c:chart xmlns:c="http://schemas.openxmlformats.org/drawingml/2006/chart" xmlns:r="http://schemas.openxmlformats.org/officeDocument/2006/relationships" r:id="rId53"/>
          </a:graphicData>
        </a:graphic>
      </p:graphicFrame>
      <p:sp>
        <p:nvSpPr>
          <p:cNvPr id="66" name="Text Placeholder 2">
            <a:extLst>
              <a:ext uri="{FF2B5EF4-FFF2-40B4-BE49-F238E27FC236}">
                <a16:creationId xmlns:a16="http://schemas.microsoft.com/office/drawing/2014/main" id="{F549D5C8-6F63-41C0-B905-D4BC4F0BC4D0}"/>
              </a:ext>
            </a:extLst>
          </p:cNvPr>
          <p:cNvSpPr>
            <a:spLocks noGrp="1"/>
          </p:cNvSpPr>
          <p:nvPr>
            <p:custDataLst>
              <p:tags r:id="rId23"/>
            </p:custDataLst>
          </p:nvPr>
        </p:nvSpPr>
        <p:spPr bwMode="gray">
          <a:xfrm>
            <a:off x="4772025" y="3521075"/>
            <a:ext cx="312738" cy="136525"/>
          </a:xfrm>
          <a:prstGeom prst="rect">
            <a:avLst/>
          </a:prstGeom>
          <a:solidFill>
            <a:srgbClr val="377169"/>
          </a:solidFill>
          <a:ln>
            <a:noFill/>
          </a:ln>
        </p:spPr>
        <p:txBody>
          <a:bodyPr vert="horz" wrap="none" lIns="15875" tIns="0" rIns="15875"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D7000C26-0E31-4D95-99CB-2041E886C2CE}" type="datetime'''''''''''''6''''''''6''''''''''''.''''''''''''''''''2%'''">
              <a:rPr lang="pt-PT" altLang="en-US" sz="900" smtClean="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pPr/>
              <a:t>66.2%</a:t>
            </a:fld>
            <a:endParaRPr lang="pt-PT" sz="90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68" name="Text Placeholder 2">
            <a:extLst>
              <a:ext uri="{FF2B5EF4-FFF2-40B4-BE49-F238E27FC236}">
                <a16:creationId xmlns:a16="http://schemas.microsoft.com/office/drawing/2014/main" id="{47A91765-B90E-4B4F-9CB2-EE322F9A24BA}"/>
              </a:ext>
            </a:extLst>
          </p:cNvPr>
          <p:cNvSpPr>
            <a:spLocks noGrp="1"/>
          </p:cNvSpPr>
          <p:nvPr>
            <p:custDataLst>
              <p:tags r:id="rId24"/>
            </p:custDataLst>
          </p:nvPr>
        </p:nvSpPr>
        <p:spPr bwMode="gray">
          <a:xfrm>
            <a:off x="4440238" y="3335338"/>
            <a:ext cx="312738" cy="136525"/>
          </a:xfrm>
          <a:prstGeom prst="rect">
            <a:avLst/>
          </a:prstGeom>
          <a:solidFill>
            <a:srgbClr val="D6D7D9"/>
          </a:solidFill>
          <a:ln>
            <a:noFill/>
          </a:ln>
        </p:spPr>
        <p:txBody>
          <a:bodyPr vert="horz" wrap="none" lIns="15875" tIns="0" rIns="15875"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387E0181-E664-4979-9897-590494F6E430}" type="datetime'3''''''''3''''''''''''''''.''''''8''''%'''''''''''''''">
              <a:rPr lang="pt-PT" altLang="en-US" sz="900" smtClean="0">
                <a:latin typeface="Calibri Light" panose="020F0302020204030204" pitchFamily="34" charset="0"/>
                <a:cs typeface="Calibri Light" panose="020F0302020204030204" pitchFamily="34" charset="0"/>
                <a:sym typeface="Calibri Light" panose="020F0302020204030204" pitchFamily="34" charset="0"/>
              </a:rPr>
              <a:pPr/>
              <a:t>33.8%</a:t>
            </a:fld>
            <a:endParaRPr lang="pt-PT" sz="900" dirty="0">
              <a:latin typeface="Calibri Light" panose="020F0302020204030204" pitchFamily="34" charset="0"/>
              <a:cs typeface="Calibri Light" panose="020F0302020204030204" pitchFamily="34" charset="0"/>
              <a:sym typeface="Calibri Light" panose="020F0302020204030204" pitchFamily="34" charset="0"/>
            </a:endParaRPr>
          </a:p>
        </p:txBody>
      </p:sp>
      <p:graphicFrame>
        <p:nvGraphicFramePr>
          <p:cNvPr id="88" name="Chart 87">
            <a:extLst>
              <a:ext uri="{FF2B5EF4-FFF2-40B4-BE49-F238E27FC236}">
                <a16:creationId xmlns:a16="http://schemas.microsoft.com/office/drawing/2014/main" id="{6801C85A-548A-4E3F-9A09-6E70A3839A98}"/>
              </a:ext>
            </a:extLst>
          </p:cNvPr>
          <p:cNvGraphicFramePr/>
          <p:nvPr>
            <p:custDataLst>
              <p:tags r:id="rId25"/>
            </p:custDataLst>
            <p:extLst>
              <p:ext uri="{D42A27DB-BD31-4B8C-83A1-F6EECF244321}">
                <p14:modId xmlns:p14="http://schemas.microsoft.com/office/powerpoint/2010/main" val="312037404"/>
              </p:ext>
            </p:extLst>
          </p:nvPr>
        </p:nvGraphicFramePr>
        <p:xfrm>
          <a:off x="6061075" y="3057525"/>
          <a:ext cx="881063" cy="881063"/>
        </p:xfrm>
        <a:graphic>
          <a:graphicData uri="http://schemas.openxmlformats.org/drawingml/2006/chart">
            <c:chart xmlns:c="http://schemas.openxmlformats.org/drawingml/2006/chart" xmlns:r="http://schemas.openxmlformats.org/officeDocument/2006/relationships" r:id="rId54"/>
          </a:graphicData>
        </a:graphic>
      </p:graphicFrame>
      <p:sp>
        <p:nvSpPr>
          <p:cNvPr id="71" name="Text Placeholder 2">
            <a:extLst>
              <a:ext uri="{FF2B5EF4-FFF2-40B4-BE49-F238E27FC236}">
                <a16:creationId xmlns:a16="http://schemas.microsoft.com/office/drawing/2014/main" id="{CBE4C81D-35B2-4F31-AACC-54571B48981A}"/>
              </a:ext>
            </a:extLst>
          </p:cNvPr>
          <p:cNvSpPr>
            <a:spLocks noGrp="1"/>
          </p:cNvSpPr>
          <p:nvPr>
            <p:custDataLst>
              <p:tags r:id="rId26"/>
            </p:custDataLst>
          </p:nvPr>
        </p:nvSpPr>
        <p:spPr bwMode="gray">
          <a:xfrm>
            <a:off x="6477000" y="3573463"/>
            <a:ext cx="312738" cy="136525"/>
          </a:xfrm>
          <a:prstGeom prst="rect">
            <a:avLst/>
          </a:prstGeom>
          <a:solidFill>
            <a:srgbClr val="377169"/>
          </a:solidFill>
          <a:ln>
            <a:noFill/>
          </a:ln>
        </p:spPr>
        <p:txBody>
          <a:bodyPr vert="horz" wrap="none" lIns="15875" tIns="0" rIns="15875"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878C16EC-7E41-4834-B5E4-1DC4AB9D8A28}" type="datetime'''''''''''''''''''7''''''''''''''''''6.''''4''''''''''%'''">
              <a:rPr lang="pt-PT" altLang="en-US" sz="900" smtClean="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pPr/>
              <a:t>76.4%</a:t>
            </a:fld>
            <a:endParaRPr lang="pt-PT" sz="90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73" name="Text Placeholder 2">
            <a:extLst>
              <a:ext uri="{FF2B5EF4-FFF2-40B4-BE49-F238E27FC236}">
                <a16:creationId xmlns:a16="http://schemas.microsoft.com/office/drawing/2014/main" id="{8BF2E31E-3CAE-4B0C-8A2F-59564798FB36}"/>
              </a:ext>
            </a:extLst>
          </p:cNvPr>
          <p:cNvSpPr>
            <a:spLocks noGrp="1"/>
          </p:cNvSpPr>
          <p:nvPr>
            <p:custDataLst>
              <p:tags r:id="rId27"/>
            </p:custDataLst>
          </p:nvPr>
        </p:nvSpPr>
        <p:spPr bwMode="gray">
          <a:xfrm>
            <a:off x="6211888" y="3284538"/>
            <a:ext cx="312738" cy="136525"/>
          </a:xfrm>
          <a:prstGeom prst="rect">
            <a:avLst/>
          </a:prstGeom>
          <a:solidFill>
            <a:srgbClr val="D6D7D9"/>
          </a:solidFill>
          <a:ln>
            <a:noFill/>
          </a:ln>
        </p:spPr>
        <p:txBody>
          <a:bodyPr vert="horz" wrap="none" lIns="15875" tIns="0" rIns="15875"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81CDD75A-6AA4-490A-859A-8A11ECAAF790}" type="datetime'''''''''''''2''''''3''.''''''''''6''%'''''">
              <a:rPr lang="pt-PT" altLang="en-US" sz="900" smtClean="0">
                <a:latin typeface="Calibri Light" panose="020F0302020204030204" pitchFamily="34" charset="0"/>
                <a:cs typeface="Calibri Light" panose="020F0302020204030204" pitchFamily="34" charset="0"/>
                <a:sym typeface="Calibri Light" panose="020F0302020204030204" pitchFamily="34" charset="0"/>
              </a:rPr>
              <a:pPr/>
              <a:t>23.6%</a:t>
            </a:fld>
            <a:endParaRPr lang="pt-PT" sz="90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76" name="Rectangle 75">
            <a:extLst>
              <a:ext uri="{FF2B5EF4-FFF2-40B4-BE49-F238E27FC236}">
                <a16:creationId xmlns:a16="http://schemas.microsoft.com/office/drawing/2014/main" id="{06457478-8C35-470B-B5FE-90BBC576F6CF}"/>
              </a:ext>
            </a:extLst>
          </p:cNvPr>
          <p:cNvSpPr/>
          <p:nvPr/>
        </p:nvSpPr>
        <p:spPr>
          <a:xfrm>
            <a:off x="4470400" y="3938588"/>
            <a:ext cx="584200" cy="231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000" b="1"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2014</a:t>
            </a:r>
          </a:p>
        </p:txBody>
      </p:sp>
      <p:sp>
        <p:nvSpPr>
          <p:cNvPr id="77" name="Rectangle 76">
            <a:extLst>
              <a:ext uri="{FF2B5EF4-FFF2-40B4-BE49-F238E27FC236}">
                <a16:creationId xmlns:a16="http://schemas.microsoft.com/office/drawing/2014/main" id="{F4B50025-193F-4C14-8C30-1E7E53152F6C}"/>
              </a:ext>
            </a:extLst>
          </p:cNvPr>
          <p:cNvSpPr/>
          <p:nvPr/>
        </p:nvSpPr>
        <p:spPr>
          <a:xfrm>
            <a:off x="6210300" y="3938588"/>
            <a:ext cx="584200" cy="231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000" b="1"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2017</a:t>
            </a:r>
          </a:p>
        </p:txBody>
      </p:sp>
      <p:sp>
        <p:nvSpPr>
          <p:cNvPr id="78" name="Text Placeholder 12">
            <a:extLst>
              <a:ext uri="{FF2B5EF4-FFF2-40B4-BE49-F238E27FC236}">
                <a16:creationId xmlns:a16="http://schemas.microsoft.com/office/drawing/2014/main" id="{1D76977F-8A6E-4454-AD0D-B2E62707E998}"/>
              </a:ext>
            </a:extLst>
          </p:cNvPr>
          <p:cNvSpPr txBox="1">
            <a:spLocks/>
          </p:cNvSpPr>
          <p:nvPr/>
        </p:nvSpPr>
        <p:spPr>
          <a:xfrm>
            <a:off x="360709" y="9324480"/>
            <a:ext cx="7056000" cy="108000"/>
          </a:xfrm>
          <a:prstGeom prst="rect">
            <a:avLst/>
          </a:prstGeom>
        </p:spPr>
        <p:txBody>
          <a:bodyPr lIns="0" tIns="0" rIns="0" bIns="0" anchor="ct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r>
              <a:rPr lang="en-GB" sz="700" dirty="0">
                <a:solidFill>
                  <a:schemeClr val="tx1">
                    <a:lumMod val="50000"/>
                    <a:lumOff val="50000"/>
                  </a:schemeClr>
                </a:solidFill>
                <a:latin typeface="Calibri Light" panose="020F0302020204030204" pitchFamily="34" charset="0"/>
                <a:cs typeface="Calibri Light" panose="020F0302020204030204" pitchFamily="34" charset="0"/>
                <a:sym typeface="Calibri Light" panose="020F0302020204030204" pitchFamily="34" charset="0"/>
              </a:rPr>
              <a:t>Source: World Bank Findex Database, IMF, World Bank, “The long-run poverty and gender impacts of mobile money – Tavneet Suri, William Jack”</a:t>
            </a:r>
          </a:p>
        </p:txBody>
      </p:sp>
      <p:sp>
        <p:nvSpPr>
          <p:cNvPr id="9" name="Rectangle 8">
            <a:extLst>
              <a:ext uri="{FF2B5EF4-FFF2-40B4-BE49-F238E27FC236}">
                <a16:creationId xmlns:a16="http://schemas.microsoft.com/office/drawing/2014/main" id="{473EC49D-90EB-4709-9D41-A75208096053}"/>
              </a:ext>
            </a:extLst>
          </p:cNvPr>
          <p:cNvSpPr/>
          <p:nvPr>
            <p:custDataLst>
              <p:tags r:id="rId28"/>
            </p:custDataLst>
          </p:nvPr>
        </p:nvSpPr>
        <p:spPr bwMode="auto">
          <a:xfrm>
            <a:off x="1050925" y="4383088"/>
            <a:ext cx="196850" cy="147638"/>
          </a:xfrm>
          <a:prstGeom prst="rect">
            <a:avLst/>
          </a:prstGeom>
          <a:solidFill>
            <a:srgbClr val="D6D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8" name="Rectangle 7">
            <a:extLst>
              <a:ext uri="{FF2B5EF4-FFF2-40B4-BE49-F238E27FC236}">
                <a16:creationId xmlns:a16="http://schemas.microsoft.com/office/drawing/2014/main" id="{F8B0AD22-04D0-4797-88C4-90019BAB6915}"/>
              </a:ext>
            </a:extLst>
          </p:cNvPr>
          <p:cNvSpPr/>
          <p:nvPr>
            <p:custDataLst>
              <p:tags r:id="rId29"/>
            </p:custDataLst>
          </p:nvPr>
        </p:nvSpPr>
        <p:spPr bwMode="auto">
          <a:xfrm>
            <a:off x="514350" y="4383088"/>
            <a:ext cx="196850" cy="147638"/>
          </a:xfrm>
          <a:prstGeom prst="rect">
            <a:avLst/>
          </a:prstGeom>
          <a:solidFill>
            <a:srgbClr val="377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250" name="Text Placeholder 2">
            <a:extLst>
              <a:ext uri="{FF2B5EF4-FFF2-40B4-BE49-F238E27FC236}">
                <a16:creationId xmlns:a16="http://schemas.microsoft.com/office/drawing/2014/main" id="{F15FC299-37BB-4FC4-9364-F50599C639DC}"/>
              </a:ext>
            </a:extLst>
          </p:cNvPr>
          <p:cNvSpPr>
            <a:spLocks noGrp="1"/>
          </p:cNvSpPr>
          <p:nvPr>
            <p:custDataLst>
              <p:tags r:id="rId30"/>
            </p:custDataLst>
          </p:nvPr>
        </p:nvSpPr>
        <p:spPr bwMode="auto">
          <a:xfrm>
            <a:off x="762001" y="4378325"/>
            <a:ext cx="187325" cy="1682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spcBef>
                <a:spcPct val="0"/>
              </a:spcBef>
              <a:spcAft>
                <a:spcPct val="0"/>
              </a:spcAft>
            </a:pPr>
            <a:fld id="{40006F76-FA34-448C-919D-1E22CAB9BDF0}" type="datetime'''''''''''''''Y''''''''''''''es'''''">
              <a:rPr lang="pt-PT" altLang="en-US" sz="1100" smtClean="0">
                <a:latin typeface="Calibri Light" panose="020F0302020204030204" pitchFamily="34" charset="0"/>
                <a:cs typeface="Calibri Light" panose="020F0302020204030204" pitchFamily="34" charset="0"/>
                <a:sym typeface="Calibri Light" panose="020F0302020204030204" pitchFamily="34" charset="0"/>
              </a:rPr>
              <a:pPr/>
              <a:t>Yes</a:t>
            </a:fld>
            <a:endParaRPr lang="pt-PT" sz="110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51" name="Text Placeholder 2">
            <a:extLst>
              <a:ext uri="{FF2B5EF4-FFF2-40B4-BE49-F238E27FC236}">
                <a16:creationId xmlns:a16="http://schemas.microsoft.com/office/drawing/2014/main" id="{32A2AD61-6368-4AF8-A260-8A7931FCB02E}"/>
              </a:ext>
            </a:extLst>
          </p:cNvPr>
          <p:cNvSpPr>
            <a:spLocks noGrp="1"/>
          </p:cNvSpPr>
          <p:nvPr>
            <p:custDataLst>
              <p:tags r:id="rId31"/>
            </p:custDataLst>
          </p:nvPr>
        </p:nvSpPr>
        <p:spPr bwMode="auto">
          <a:xfrm>
            <a:off x="1298575" y="4378325"/>
            <a:ext cx="161925" cy="1682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spcBef>
                <a:spcPct val="0"/>
              </a:spcBef>
              <a:spcAft>
                <a:spcPct val="0"/>
              </a:spcAft>
            </a:pPr>
            <a:fld id="{15960477-0BFB-4B6F-B8AA-1B0F315D2615}" type="datetime'''''''''''''''''''''''''''''''''''''N''''''''''''''o'">
              <a:rPr lang="pt-PT" altLang="en-US" sz="1100" smtClean="0">
                <a:latin typeface="Calibri Light" panose="020F0302020204030204" pitchFamily="34" charset="0"/>
                <a:cs typeface="Calibri Light" panose="020F0302020204030204" pitchFamily="34" charset="0"/>
                <a:sym typeface="Calibri Light" panose="020F0302020204030204" pitchFamily="34" charset="0"/>
              </a:rPr>
              <a:pPr/>
              <a:t>No</a:t>
            </a:fld>
            <a:endParaRPr lang="pt-PT" sz="1100" dirty="0">
              <a:latin typeface="Calibri Light" panose="020F0302020204030204" pitchFamily="34" charset="0"/>
              <a:cs typeface="Calibri Light" panose="020F0302020204030204" pitchFamily="34" charset="0"/>
              <a:sym typeface="Calibri Light" panose="020F0302020204030204" pitchFamily="34" charset="0"/>
            </a:endParaRPr>
          </a:p>
        </p:txBody>
      </p:sp>
      <p:cxnSp>
        <p:nvCxnSpPr>
          <p:cNvPr id="316" name="Straight Arrow Connector 315">
            <a:extLst>
              <a:ext uri="{FF2B5EF4-FFF2-40B4-BE49-F238E27FC236}">
                <a16:creationId xmlns:a16="http://schemas.microsoft.com/office/drawing/2014/main" id="{1A79CD4A-08DB-4504-9244-F93203186707}"/>
              </a:ext>
            </a:extLst>
          </p:cNvPr>
          <p:cNvCxnSpPr/>
          <p:nvPr/>
        </p:nvCxnSpPr>
        <p:spPr>
          <a:xfrm>
            <a:off x="1806179" y="3492500"/>
            <a:ext cx="685800" cy="0"/>
          </a:xfrm>
          <a:prstGeom prst="straightConnector1">
            <a:avLst/>
          </a:prstGeom>
          <a:ln>
            <a:solidFill>
              <a:schemeClr val="bg1">
                <a:lumMod val="65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17" name="Straight Arrow Connector 316">
            <a:extLst>
              <a:ext uri="{FF2B5EF4-FFF2-40B4-BE49-F238E27FC236}">
                <a16:creationId xmlns:a16="http://schemas.microsoft.com/office/drawing/2014/main" id="{469DA903-8EF0-4B88-B325-6906E0D2EA96}"/>
              </a:ext>
            </a:extLst>
          </p:cNvPr>
          <p:cNvCxnSpPr/>
          <p:nvPr/>
        </p:nvCxnSpPr>
        <p:spPr>
          <a:xfrm>
            <a:off x="5289550" y="3492500"/>
            <a:ext cx="685800" cy="0"/>
          </a:xfrm>
          <a:prstGeom prst="straightConnector1">
            <a:avLst/>
          </a:prstGeom>
          <a:ln>
            <a:solidFill>
              <a:schemeClr val="bg1">
                <a:lumMod val="65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18" name="Straight Arrow Connector 317">
            <a:extLst>
              <a:ext uri="{FF2B5EF4-FFF2-40B4-BE49-F238E27FC236}">
                <a16:creationId xmlns:a16="http://schemas.microsoft.com/office/drawing/2014/main" id="{0ED0E6C9-0A60-40DB-ABA6-B51D4D4933CF}"/>
              </a:ext>
            </a:extLst>
          </p:cNvPr>
          <p:cNvCxnSpPr/>
          <p:nvPr/>
        </p:nvCxnSpPr>
        <p:spPr>
          <a:xfrm>
            <a:off x="1806179" y="1706873"/>
            <a:ext cx="685800" cy="0"/>
          </a:xfrm>
          <a:prstGeom prst="straightConnector1">
            <a:avLst/>
          </a:prstGeom>
          <a:ln>
            <a:solidFill>
              <a:schemeClr val="bg1">
                <a:lumMod val="65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19" name="Straight Arrow Connector 318">
            <a:extLst>
              <a:ext uri="{FF2B5EF4-FFF2-40B4-BE49-F238E27FC236}">
                <a16:creationId xmlns:a16="http://schemas.microsoft.com/office/drawing/2014/main" id="{A63BFA9C-8FDD-42DB-94A0-CFE4FE6FBDD4}"/>
              </a:ext>
            </a:extLst>
          </p:cNvPr>
          <p:cNvCxnSpPr/>
          <p:nvPr/>
        </p:nvCxnSpPr>
        <p:spPr>
          <a:xfrm>
            <a:off x="5289550" y="1706873"/>
            <a:ext cx="685800" cy="0"/>
          </a:xfrm>
          <a:prstGeom prst="straightConnector1">
            <a:avLst/>
          </a:prstGeom>
          <a:ln>
            <a:solidFill>
              <a:schemeClr val="bg1">
                <a:lumMod val="65000"/>
              </a:schemeClr>
            </a:solidFill>
            <a:tailEnd type="triangle" w="sm" len="sm"/>
          </a:ln>
        </p:spPr>
        <p:style>
          <a:lnRef idx="1">
            <a:schemeClr val="accent1"/>
          </a:lnRef>
          <a:fillRef idx="0">
            <a:schemeClr val="accent1"/>
          </a:fillRef>
          <a:effectRef idx="0">
            <a:schemeClr val="accent1"/>
          </a:effectRef>
          <a:fontRef idx="minor">
            <a:schemeClr val="tx1"/>
          </a:fontRef>
        </p:style>
      </p:cxnSp>
      <p:graphicFrame>
        <p:nvGraphicFramePr>
          <p:cNvPr id="89" name="Chart 88">
            <a:extLst>
              <a:ext uri="{FF2B5EF4-FFF2-40B4-BE49-F238E27FC236}">
                <a16:creationId xmlns:a16="http://schemas.microsoft.com/office/drawing/2014/main" id="{DA68F74D-BE70-4E50-8C5C-3782F6B4C421}"/>
              </a:ext>
            </a:extLst>
          </p:cNvPr>
          <p:cNvGraphicFramePr/>
          <p:nvPr>
            <p:custDataLst>
              <p:tags r:id="rId32"/>
            </p:custDataLst>
            <p:extLst>
              <p:ext uri="{D42A27DB-BD31-4B8C-83A1-F6EECF244321}">
                <p14:modId xmlns:p14="http://schemas.microsoft.com/office/powerpoint/2010/main" val="2712895535"/>
              </p:ext>
            </p:extLst>
          </p:nvPr>
        </p:nvGraphicFramePr>
        <p:xfrm>
          <a:off x="546100" y="6831013"/>
          <a:ext cx="3168650" cy="1254125"/>
        </p:xfrm>
        <a:graphic>
          <a:graphicData uri="http://schemas.openxmlformats.org/drawingml/2006/chart">
            <c:chart xmlns:c="http://schemas.openxmlformats.org/drawingml/2006/chart" xmlns:r="http://schemas.openxmlformats.org/officeDocument/2006/relationships" r:id="rId55"/>
          </a:graphicData>
        </a:graphic>
      </p:graphicFrame>
      <p:sp>
        <p:nvSpPr>
          <p:cNvPr id="343" name="Text Placeholder 2">
            <a:extLst>
              <a:ext uri="{FF2B5EF4-FFF2-40B4-BE49-F238E27FC236}">
                <a16:creationId xmlns:a16="http://schemas.microsoft.com/office/drawing/2014/main" id="{A04D893F-A018-48D0-AF56-D1BD44DD2FB4}"/>
              </a:ext>
            </a:extLst>
          </p:cNvPr>
          <p:cNvSpPr>
            <a:spLocks noGrp="1"/>
          </p:cNvSpPr>
          <p:nvPr>
            <p:custDataLst>
              <p:tags r:id="rId33"/>
            </p:custDataLst>
          </p:nvPr>
        </p:nvSpPr>
        <p:spPr bwMode="auto">
          <a:xfrm>
            <a:off x="2894013" y="8040688"/>
            <a:ext cx="2413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AD661BA9-5FD3-47BB-AFBF-07CD71CD76A3}" type="datetime'''''''''''''''2''''''''''''0''15'''''''''">
              <a:rPr lang="en-GB" altLang="en-US" sz="900" smtClean="0">
                <a:latin typeface="Calibri Light" panose="020F0302020204030204" pitchFamily="34" charset="0"/>
                <a:cs typeface="Calibri Light" panose="020F0302020204030204" pitchFamily="34" charset="0"/>
                <a:sym typeface="Calibri Light" panose="020F0302020204030204" pitchFamily="34" charset="0"/>
              </a:rPr>
              <a:pPr/>
              <a:t>2015</a:t>
            </a:fld>
            <a:endParaRPr lang="pt-PT" sz="90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31" name="Text Placeholder 2">
            <a:extLst>
              <a:ext uri="{FF2B5EF4-FFF2-40B4-BE49-F238E27FC236}">
                <a16:creationId xmlns:a16="http://schemas.microsoft.com/office/drawing/2014/main" id="{28753507-05D8-4AF1-945A-25AA5B41335A}"/>
              </a:ext>
            </a:extLst>
          </p:cNvPr>
          <p:cNvSpPr>
            <a:spLocks noGrp="1"/>
          </p:cNvSpPr>
          <p:nvPr>
            <p:custDataLst>
              <p:tags r:id="rId34"/>
            </p:custDataLst>
          </p:nvPr>
        </p:nvSpPr>
        <p:spPr bwMode="auto">
          <a:xfrm>
            <a:off x="508000" y="8040688"/>
            <a:ext cx="2413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D048E797-15B6-453F-9FA8-3B927C9AC20A}" type="datetime'''''''''''''''2''''''''''''''''''''00''''''''''''''''3'''''''">
              <a:rPr lang="en-GB" altLang="en-US" sz="900" smtClean="0">
                <a:latin typeface="Calibri Light" panose="020F0302020204030204" pitchFamily="34" charset="0"/>
                <a:cs typeface="Calibri Light" panose="020F0302020204030204" pitchFamily="34" charset="0"/>
                <a:sym typeface="Calibri Light" panose="020F0302020204030204" pitchFamily="34" charset="0"/>
              </a:rPr>
              <a:pPr/>
              <a:t>2003</a:t>
            </a:fld>
            <a:endParaRPr lang="pt-PT" sz="90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34" name="Text Placeholder 2">
            <a:extLst>
              <a:ext uri="{FF2B5EF4-FFF2-40B4-BE49-F238E27FC236}">
                <a16:creationId xmlns:a16="http://schemas.microsoft.com/office/drawing/2014/main" id="{1550E8F6-5781-4FFF-AFF2-D893269CC1DB}"/>
              </a:ext>
            </a:extLst>
          </p:cNvPr>
          <p:cNvSpPr>
            <a:spLocks noGrp="1"/>
          </p:cNvSpPr>
          <p:nvPr>
            <p:custDataLst>
              <p:tags r:id="rId35"/>
            </p:custDataLst>
          </p:nvPr>
        </p:nvSpPr>
        <p:spPr bwMode="auto">
          <a:xfrm>
            <a:off x="1104900" y="8040688"/>
            <a:ext cx="2413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8A73908E-88E9-4D1F-820B-A29A352C0784}" type="datetime'''''''2''''''''''''''0''''''''''''''''''''''''0''''''6'''">
              <a:rPr lang="en-GB" altLang="en-US" sz="900" smtClean="0">
                <a:latin typeface="Calibri Light" panose="020F0302020204030204" pitchFamily="34" charset="0"/>
                <a:cs typeface="Calibri Light" panose="020F0302020204030204" pitchFamily="34" charset="0"/>
                <a:sym typeface="Calibri Light" panose="020F0302020204030204" pitchFamily="34" charset="0"/>
              </a:rPr>
              <a:pPr/>
              <a:t>2006</a:t>
            </a:fld>
            <a:endParaRPr lang="pt-PT" sz="90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37" name="Text Placeholder 2">
            <a:extLst>
              <a:ext uri="{FF2B5EF4-FFF2-40B4-BE49-F238E27FC236}">
                <a16:creationId xmlns:a16="http://schemas.microsoft.com/office/drawing/2014/main" id="{2BA124A4-6427-41DE-A7AE-EB454E49F8FF}"/>
              </a:ext>
            </a:extLst>
          </p:cNvPr>
          <p:cNvSpPr>
            <a:spLocks noGrp="1"/>
          </p:cNvSpPr>
          <p:nvPr>
            <p:custDataLst>
              <p:tags r:id="rId36"/>
            </p:custDataLst>
          </p:nvPr>
        </p:nvSpPr>
        <p:spPr bwMode="auto">
          <a:xfrm>
            <a:off x="1701800" y="8040688"/>
            <a:ext cx="2413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6AC4E548-017A-489A-9C7D-6CCE8E34968E}" type="datetime'''''''''''''200''''''''''9'''''''''">
              <a:rPr lang="en-GB" altLang="en-US" sz="900" smtClean="0">
                <a:latin typeface="Calibri Light" panose="020F0302020204030204" pitchFamily="34" charset="0"/>
                <a:cs typeface="Calibri Light" panose="020F0302020204030204" pitchFamily="34" charset="0"/>
                <a:sym typeface="Calibri Light" panose="020F0302020204030204" pitchFamily="34" charset="0"/>
              </a:rPr>
              <a:pPr/>
              <a:t>2009</a:t>
            </a:fld>
            <a:endParaRPr lang="pt-PT" sz="90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40" name="Text Placeholder 2">
            <a:extLst>
              <a:ext uri="{FF2B5EF4-FFF2-40B4-BE49-F238E27FC236}">
                <a16:creationId xmlns:a16="http://schemas.microsoft.com/office/drawing/2014/main" id="{AAD6EB01-D75E-400C-8882-311A72BBD2CF}"/>
              </a:ext>
            </a:extLst>
          </p:cNvPr>
          <p:cNvSpPr>
            <a:spLocks noGrp="1"/>
          </p:cNvSpPr>
          <p:nvPr>
            <p:custDataLst>
              <p:tags r:id="rId37"/>
            </p:custDataLst>
          </p:nvPr>
        </p:nvSpPr>
        <p:spPr bwMode="auto">
          <a:xfrm>
            <a:off x="2297113" y="8040688"/>
            <a:ext cx="2413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BA092FDD-4F02-4527-AAF3-55827B011ACF}" type="datetime'''''''''''''2''''''0''1''''''''''''''''''''''''2'''''''''''''">
              <a:rPr lang="en-GB" altLang="en-US" sz="900" smtClean="0">
                <a:latin typeface="Calibri Light" panose="020F0302020204030204" pitchFamily="34" charset="0"/>
                <a:cs typeface="Calibri Light" panose="020F0302020204030204" pitchFamily="34" charset="0"/>
                <a:sym typeface="Calibri Light" panose="020F0302020204030204" pitchFamily="34" charset="0"/>
              </a:rPr>
              <a:pPr/>
              <a:t>2012</a:t>
            </a:fld>
            <a:endParaRPr lang="pt-PT" sz="90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46" name="Text Placeholder 2">
            <a:extLst>
              <a:ext uri="{FF2B5EF4-FFF2-40B4-BE49-F238E27FC236}">
                <a16:creationId xmlns:a16="http://schemas.microsoft.com/office/drawing/2014/main" id="{2365CBCA-93A8-47AB-9358-B70C22960972}"/>
              </a:ext>
            </a:extLst>
          </p:cNvPr>
          <p:cNvSpPr>
            <a:spLocks noGrp="1"/>
          </p:cNvSpPr>
          <p:nvPr>
            <p:custDataLst>
              <p:tags r:id="rId38"/>
            </p:custDataLst>
          </p:nvPr>
        </p:nvSpPr>
        <p:spPr bwMode="auto">
          <a:xfrm>
            <a:off x="3490913" y="8040688"/>
            <a:ext cx="2413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CD9B0AB1-903B-4029-978A-59EAFF13792E}" type="datetime'''''''''201''''''''''''''''''''8'''">
              <a:rPr lang="en-GB" altLang="en-US" sz="900" smtClean="0">
                <a:latin typeface="Calibri Light" panose="020F0302020204030204" pitchFamily="34" charset="0"/>
                <a:cs typeface="Calibri Light" panose="020F0302020204030204" pitchFamily="34" charset="0"/>
                <a:sym typeface="Calibri Light" panose="020F0302020204030204" pitchFamily="34" charset="0"/>
              </a:rPr>
              <a:pPr/>
              <a:t>2018</a:t>
            </a:fld>
            <a:endParaRPr lang="pt-PT" sz="900" dirty="0">
              <a:latin typeface="Calibri Light" panose="020F0302020204030204" pitchFamily="34" charset="0"/>
              <a:cs typeface="Calibri Light" panose="020F0302020204030204" pitchFamily="34" charset="0"/>
              <a:sym typeface="Calibri Light" panose="020F0302020204030204" pitchFamily="34" charset="0"/>
            </a:endParaRPr>
          </a:p>
        </p:txBody>
      </p:sp>
      <p:cxnSp>
        <p:nvCxnSpPr>
          <p:cNvPr id="479" name="Straight Connector 478">
            <a:extLst>
              <a:ext uri="{FF2B5EF4-FFF2-40B4-BE49-F238E27FC236}">
                <a16:creationId xmlns:a16="http://schemas.microsoft.com/office/drawing/2014/main" id="{68868D62-EADE-417D-B172-99043D9D6E19}"/>
              </a:ext>
            </a:extLst>
          </p:cNvPr>
          <p:cNvCxnSpPr/>
          <p:nvPr>
            <p:custDataLst>
              <p:tags r:id="rId39"/>
            </p:custDataLst>
          </p:nvPr>
        </p:nvCxnSpPr>
        <p:spPr bwMode="gray">
          <a:xfrm>
            <a:off x="655638" y="8361363"/>
            <a:ext cx="95250" cy="0"/>
          </a:xfrm>
          <a:prstGeom prst="line">
            <a:avLst/>
          </a:prstGeom>
          <a:ln w="19050" cap="rnd" cmpd="sng" algn="ctr">
            <a:solidFill>
              <a:srgbClr val="969696"/>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0" name="Straight Connector 479">
            <a:extLst>
              <a:ext uri="{FF2B5EF4-FFF2-40B4-BE49-F238E27FC236}">
                <a16:creationId xmlns:a16="http://schemas.microsoft.com/office/drawing/2014/main" id="{ECEE0683-4A46-4BCB-846E-FB757C534A94}"/>
              </a:ext>
            </a:extLst>
          </p:cNvPr>
          <p:cNvCxnSpPr/>
          <p:nvPr>
            <p:custDataLst>
              <p:tags r:id="rId40"/>
            </p:custDataLst>
          </p:nvPr>
        </p:nvCxnSpPr>
        <p:spPr bwMode="gray">
          <a:xfrm>
            <a:off x="655638" y="8534400"/>
            <a:ext cx="95250" cy="0"/>
          </a:xfrm>
          <a:prstGeom prst="line">
            <a:avLst/>
          </a:prstGeom>
          <a:ln w="19050" cap="rnd" cmpd="sng" algn="ctr">
            <a:solidFill>
              <a:srgbClr val="377169"/>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68" name="Text Placeholder 2">
            <a:extLst>
              <a:ext uri="{FF2B5EF4-FFF2-40B4-BE49-F238E27FC236}">
                <a16:creationId xmlns:a16="http://schemas.microsoft.com/office/drawing/2014/main" id="{F5B166C1-5FA3-4335-8A93-5DB6CE16F92E}"/>
              </a:ext>
            </a:extLst>
          </p:cNvPr>
          <p:cNvSpPr>
            <a:spLocks noGrp="1"/>
          </p:cNvSpPr>
          <p:nvPr>
            <p:custDataLst>
              <p:tags r:id="rId41"/>
            </p:custDataLst>
          </p:nvPr>
        </p:nvSpPr>
        <p:spPr bwMode="auto">
          <a:xfrm>
            <a:off x="825501" y="8477250"/>
            <a:ext cx="1808163"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spcBef>
                <a:spcPct val="0"/>
              </a:spcBef>
              <a:spcAft>
                <a:spcPct val="0"/>
              </a:spcAft>
            </a:pPr>
            <a:fld id="{61778650-0BBE-47DD-A1A3-1F350C085E0D}" type="datetime'Account owne''r''sh''ip (''p''op''ulation age''s 15+),'''' %'">
              <a:rPr lang="en-GB" altLang="en-US" sz="800" smtClean="0">
                <a:latin typeface="Calibri Light" panose="020F0302020204030204" pitchFamily="34" charset="0"/>
                <a:cs typeface="Calibri Light" panose="020F0302020204030204" pitchFamily="34" charset="0"/>
                <a:sym typeface="Calibri Light" panose="020F0302020204030204" pitchFamily="34" charset="0"/>
              </a:rPr>
              <a:pPr/>
              <a:t>Account ownership (population ages 15+), %</a:t>
            </a:fld>
            <a:endParaRPr lang="pt-PT" sz="80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469" name="Text Placeholder 2">
            <a:extLst>
              <a:ext uri="{FF2B5EF4-FFF2-40B4-BE49-F238E27FC236}">
                <a16:creationId xmlns:a16="http://schemas.microsoft.com/office/drawing/2014/main" id="{BBAE49DC-ECE7-463A-899C-0EA4E4C13243}"/>
              </a:ext>
            </a:extLst>
          </p:cNvPr>
          <p:cNvSpPr>
            <a:spLocks noGrp="1"/>
          </p:cNvSpPr>
          <p:nvPr>
            <p:custDataLst>
              <p:tags r:id="rId42"/>
            </p:custDataLst>
          </p:nvPr>
        </p:nvSpPr>
        <p:spPr bwMode="auto">
          <a:xfrm>
            <a:off x="825500" y="8304213"/>
            <a:ext cx="1979613"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spcBef>
                <a:spcPct val="0"/>
              </a:spcBef>
              <a:spcAft>
                <a:spcPct val="0"/>
              </a:spcAft>
            </a:pPr>
            <a:fld id="{505F1350-8F42-4490-8878-C7F080D94F85}" type="datetime'Mobile cellul''ar subsc''ri''ptions (per 100'' people),'' ''%'">
              <a:rPr lang="en-GB" altLang="en-US" sz="800" smtClean="0">
                <a:latin typeface="Calibri Light" panose="020F0302020204030204" pitchFamily="34" charset="0"/>
                <a:cs typeface="Calibri Light" panose="020F0302020204030204" pitchFamily="34" charset="0"/>
                <a:sym typeface="Calibri Light" panose="020F0302020204030204" pitchFamily="34" charset="0"/>
              </a:rPr>
              <a:pPr/>
              <a:t>Mobile cellular subscriptions (per 100 people), %</a:t>
            </a:fld>
            <a:endParaRPr lang="pt-PT" sz="800" dirty="0">
              <a:latin typeface="Calibri Light" panose="020F0302020204030204" pitchFamily="34" charset="0"/>
              <a:cs typeface="Calibri Light" panose="020F0302020204030204" pitchFamily="34" charset="0"/>
              <a:sym typeface="Calibri Light" panose="020F0302020204030204" pitchFamily="34" charset="0"/>
            </a:endParaRPr>
          </a:p>
        </p:txBody>
      </p:sp>
    </p:spTree>
    <p:extLst>
      <p:ext uri="{BB962C8B-B14F-4D97-AF65-F5344CB8AC3E}">
        <p14:creationId xmlns:p14="http://schemas.microsoft.com/office/powerpoint/2010/main" val="371317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EFE9A6A-6A08-4350-A916-4AB06781A9B0}"/>
              </a:ext>
            </a:extLst>
          </p:cNvPr>
          <p:cNvGraphicFramePr>
            <a:graphicFrameLocks noChangeAspect="1"/>
          </p:cNvGraphicFramePr>
          <p:nvPr>
            <p:custDataLst>
              <p:tags r:id="rId2"/>
            </p:custDataLst>
            <p:extLst>
              <p:ext uri="{D42A27DB-BD31-4B8C-83A1-F6EECF244321}">
                <p14:modId xmlns:p14="http://schemas.microsoft.com/office/powerpoint/2010/main" val="10068048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0023" name="think-cell Slide" r:id="rId5" imgW="592" imgH="595" progId="TCLayout.ActiveDocument.1">
                  <p:embed/>
                </p:oleObj>
              </mc:Choice>
              <mc:Fallback>
                <p:oleObj name="think-cell Slide" r:id="rId5" imgW="592" imgH="595" progId="TCLayout.ActiveDocument.1">
                  <p:embed/>
                  <p:pic>
                    <p:nvPicPr>
                      <p:cNvPr id="2" name="Object 1" hidden="1">
                        <a:extLst>
                          <a:ext uri="{FF2B5EF4-FFF2-40B4-BE49-F238E27FC236}">
                            <a16:creationId xmlns:a16="http://schemas.microsoft.com/office/drawing/2014/main" id="{FEFE9A6A-6A08-4350-A916-4AB06781A9B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5" name="Group 4">
            <a:extLst>
              <a:ext uri="{FF2B5EF4-FFF2-40B4-BE49-F238E27FC236}">
                <a16:creationId xmlns:a16="http://schemas.microsoft.com/office/drawing/2014/main" id="{32548D71-1C17-4B8D-A5FB-B924907EA3B7}"/>
              </a:ext>
            </a:extLst>
          </p:cNvPr>
          <p:cNvGrpSpPr/>
          <p:nvPr/>
        </p:nvGrpSpPr>
        <p:grpSpPr>
          <a:xfrm>
            <a:off x="457596" y="2682240"/>
            <a:ext cx="6859589" cy="6484245"/>
            <a:chOff x="8353424" y="2682240"/>
            <a:chExt cx="6859589" cy="6484245"/>
          </a:xfrm>
        </p:grpSpPr>
        <p:sp>
          <p:nvSpPr>
            <p:cNvPr id="49" name="TextBox 48">
              <a:extLst>
                <a:ext uri="{FF2B5EF4-FFF2-40B4-BE49-F238E27FC236}">
                  <a16:creationId xmlns:a16="http://schemas.microsoft.com/office/drawing/2014/main" id="{86F5AA49-2719-4E03-8E61-23F3D4082211}"/>
                </a:ext>
              </a:extLst>
            </p:cNvPr>
            <p:cNvSpPr txBox="1"/>
            <p:nvPr/>
          </p:nvSpPr>
          <p:spPr>
            <a:xfrm>
              <a:off x="8353424" y="3035680"/>
              <a:ext cx="6859589" cy="6130805"/>
            </a:xfrm>
            <a:prstGeom prst="rect">
              <a:avLst/>
            </a:prstGeom>
          </p:spPr>
          <p:txBody>
            <a:bodyPr wrap="square" lIns="0" tIns="0" rIns="0" bIns="0" numCol="2" spcCol="180000" rtlCol="0" anchor="t">
              <a:noAutofit/>
            </a:bodyPr>
            <a:lstStyle/>
            <a:p>
              <a:pPr>
                <a:spcAft>
                  <a:spcPts val="600"/>
                </a:spcAft>
              </a:pPr>
              <a:r>
                <a:rPr lang="en-GB" sz="12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Innovation across Africa has proved to be a force to be reckoned with, as disclosed investments in startups in 2019 reached a whooping $1.3 billion, being dominated by Nigeria, Kenya, Egypt and South Africa, with these regionals hubs receiving a disproportionate amount of funding. Fintech’s remain the dominant sector in these investments, as investors perceive the unbanked population, according to the World Bank as 66% of total population, as an opportunity to build financial networks structured around technology. In the last quarter of 2019, Nigerian payments companies received close to $400 million in funding, being Visa’s investment in Interswitch of $200 million the largest by far, as the company races to be the leading pan-African payments company.</a:t>
              </a:r>
            </a:p>
            <a:p>
              <a:pPr>
                <a:spcAft>
                  <a:spcPts val="600"/>
                </a:spcAft>
              </a:pPr>
              <a:r>
                <a:rPr lang="en-GB" sz="12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It is clear that Fintech’s have the potential to thoroughly alter the existing financial services landscape and as a consequence improve financial inclusion across Africa, through its innovative, customer friendly and focused solutions that incumbent institutions strife to offer. The landscape can be divided into core Fintech’s that are responsible for providing financial services directly (i.e. Insurtech startups that provide insurance leveraged on disruptive technology such as Big Data) and enabling Fintech’s that facilitate the provision of financial services (i.e. Regtech startups that facilitate compliance with regulatory processes through data analytics and automation), being the latter a key component of a dynamic Fintech ecosystem.</a:t>
              </a:r>
            </a:p>
            <a:p>
              <a:pPr lvl="0">
                <a:spcAft>
                  <a:spcPts val="600"/>
                </a:spcAft>
                <a:buClr>
                  <a:schemeClr val="tx1"/>
                </a:buClr>
              </a:pPr>
              <a:r>
                <a:rPr lang="en-GB" sz="12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Nonetheless, an overarching local ecosystem involves a much broader range of stakeholders that fuel the attributes that contribute towards a healthy environment of innovation and job creation. Africa enjoys a relatively strong demand attribute due to the unbanked nature of its population that require access to financial services and a fast growing talent pool, with 15 to 20 million young people joining Africa’s workforce for the next two decades, that face reduced availability of jobs in the traditional formal sectors. On the other hand, it faces a heterogeneous environment on capital and policy attributes, as there exists significant disparities regarding subsidies, tax incentives and regulatory structures, that lead to uneven capital flows between countries.</a:t>
              </a:r>
              <a:endParaRPr lang="en-GB" altLang="pt-PT" sz="12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50" name="TextBox 49">
              <a:extLst>
                <a:ext uri="{FF2B5EF4-FFF2-40B4-BE49-F238E27FC236}">
                  <a16:creationId xmlns:a16="http://schemas.microsoft.com/office/drawing/2014/main" id="{192EB4F3-C3F4-443A-A97C-99E1A0DCBB5F}"/>
                </a:ext>
              </a:extLst>
            </p:cNvPr>
            <p:cNvSpPr txBox="1"/>
            <p:nvPr/>
          </p:nvSpPr>
          <p:spPr>
            <a:xfrm>
              <a:off x="8353424" y="2682240"/>
              <a:ext cx="6859589" cy="345431"/>
            </a:xfrm>
            <a:prstGeom prst="rect">
              <a:avLst/>
            </a:prstGeom>
          </p:spPr>
          <p:txBody>
            <a:bodyPr wrap="square" lIns="0" tIns="0" rIns="0" bIns="0" numCol="1" rtlCol="0" anchor="t">
              <a:noAutofit/>
            </a:bodyPr>
            <a:lstStyle/>
            <a:p>
              <a:pPr marL="0" lvl="1" defTabSz="646482">
                <a:spcAft>
                  <a:spcPts val="600"/>
                </a:spcAft>
              </a:pPr>
              <a:r>
                <a:rPr lang="en-GB" sz="1800" dirty="0">
                  <a:solidFill>
                    <a:srgbClr val="377169"/>
                  </a:solidFill>
                  <a:latin typeface="Calibri Light" panose="020F0302020204030204" pitchFamily="34" charset="0"/>
                  <a:cs typeface="Calibri Light" panose="020F0302020204030204" pitchFamily="34" charset="0"/>
                  <a:sym typeface="Calibri Light" panose="020F0302020204030204" pitchFamily="34" charset="0"/>
                </a:rPr>
                <a:t>INNOVATION LANDSCAPE</a:t>
              </a:r>
            </a:p>
            <a:p>
              <a:pPr lvl="0">
                <a:spcAft>
                  <a:spcPts val="600"/>
                </a:spcAft>
                <a:buClr>
                  <a:schemeClr val="tx1"/>
                </a:buClr>
              </a:pPr>
              <a:endParaRPr lang="en-GB" sz="1800" kern="0" dirty="0">
                <a:solidFill>
                  <a:srgbClr val="377169"/>
                </a:solidFill>
                <a:latin typeface="Calibri" panose="020F0502020204030204" pitchFamily="34" charset="0"/>
                <a:cs typeface="Calibri" panose="020F0502020204030204" pitchFamily="34" charset="0"/>
              </a:endParaRPr>
            </a:p>
          </p:txBody>
        </p:sp>
      </p:grpSp>
      <p:sp>
        <p:nvSpPr>
          <p:cNvPr id="23" name="Text Placeholder 22"/>
          <p:cNvSpPr>
            <a:spLocks noGrp="1"/>
          </p:cNvSpPr>
          <p:nvPr>
            <p:ph type="body" sz="quarter" idx="20"/>
          </p:nvPr>
        </p:nvSpPr>
        <p:spPr/>
        <p:txBody>
          <a:bodyPr/>
          <a:lstStyle/>
          <a:p>
            <a:r>
              <a:rPr lang="en-GB" dirty="0">
                <a:latin typeface="Calibri" panose="020F0502020204030204" pitchFamily="34" charset="0"/>
                <a:cs typeface="Calibri" panose="020F0502020204030204" pitchFamily="34" charset="0"/>
                <a:sym typeface="Calibri Light" panose="020F0302020204030204" pitchFamily="34" charset="0"/>
              </a:rPr>
              <a:t>3</a:t>
            </a:r>
          </a:p>
        </p:txBody>
      </p:sp>
      <p:sp>
        <p:nvSpPr>
          <p:cNvPr id="73" name="Text Placeholder 12">
            <a:extLst>
              <a:ext uri="{FF2B5EF4-FFF2-40B4-BE49-F238E27FC236}">
                <a16:creationId xmlns:a16="http://schemas.microsoft.com/office/drawing/2014/main" id="{5F355A18-EB62-4FC9-8036-2E3A0DFAD88A}"/>
              </a:ext>
            </a:extLst>
          </p:cNvPr>
          <p:cNvSpPr txBox="1">
            <a:spLocks/>
          </p:cNvSpPr>
          <p:nvPr/>
        </p:nvSpPr>
        <p:spPr>
          <a:xfrm>
            <a:off x="360709" y="9324480"/>
            <a:ext cx="7056000" cy="108000"/>
          </a:xfrm>
          <a:prstGeom prst="rect">
            <a:avLst/>
          </a:prstGeom>
        </p:spPr>
        <p:txBody>
          <a:bodyPr lIns="0" tIns="0" rIns="0" bIns="0" anchor="ct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r>
              <a:rPr lang="en-GB" sz="700" dirty="0">
                <a:solidFill>
                  <a:schemeClr val="tx1">
                    <a:lumMod val="50000"/>
                    <a:lumOff val="50000"/>
                  </a:schemeClr>
                </a:solidFill>
                <a:latin typeface="Calibri Light" panose="020F0302020204030204" pitchFamily="34" charset="0"/>
                <a:cs typeface="Calibri Light" panose="020F0302020204030204" pitchFamily="34" charset="0"/>
                <a:sym typeface="Calibri Light" panose="020F0302020204030204" pitchFamily="34" charset="0"/>
              </a:rPr>
              <a:t>Source: World Bank, WeeTracker, EY</a:t>
            </a:r>
          </a:p>
        </p:txBody>
      </p:sp>
      <p:grpSp>
        <p:nvGrpSpPr>
          <p:cNvPr id="121" name="Group 120">
            <a:extLst>
              <a:ext uri="{FF2B5EF4-FFF2-40B4-BE49-F238E27FC236}">
                <a16:creationId xmlns:a16="http://schemas.microsoft.com/office/drawing/2014/main" id="{E142ECF8-89F6-4C46-A6A8-29DD7FAEE8C7}"/>
              </a:ext>
            </a:extLst>
          </p:cNvPr>
          <p:cNvGrpSpPr/>
          <p:nvPr/>
        </p:nvGrpSpPr>
        <p:grpSpPr>
          <a:xfrm>
            <a:off x="4110558" y="5739342"/>
            <a:ext cx="3020157" cy="3055883"/>
            <a:chOff x="2574314" y="3701796"/>
            <a:chExt cx="2623772" cy="2654809"/>
          </a:xfrm>
        </p:grpSpPr>
        <p:sp>
          <p:nvSpPr>
            <p:cNvPr id="122" name="Freeform 708">
              <a:extLst>
                <a:ext uri="{FF2B5EF4-FFF2-40B4-BE49-F238E27FC236}">
                  <a16:creationId xmlns:a16="http://schemas.microsoft.com/office/drawing/2014/main" id="{9B15DF19-EDAF-48F6-A913-7B41738F8D03}"/>
                </a:ext>
              </a:extLst>
            </p:cNvPr>
            <p:cNvSpPr/>
            <p:nvPr/>
          </p:nvSpPr>
          <p:spPr>
            <a:xfrm>
              <a:off x="3362719" y="4507237"/>
              <a:ext cx="1046962" cy="1043927"/>
            </a:xfrm>
            <a:custGeom>
              <a:avLst/>
              <a:gdLst/>
              <a:ahLst/>
              <a:cxnLst/>
              <a:rect l="0" t="0" r="0" b="0"/>
              <a:pathLst>
                <a:path w="1046962" h="1043927">
                  <a:moveTo>
                    <a:pt x="523481" y="1043927"/>
                  </a:moveTo>
                  <a:cubicBezTo>
                    <a:pt x="812583" y="1043927"/>
                    <a:pt x="1046962" y="810235"/>
                    <a:pt x="1046962" y="521958"/>
                  </a:cubicBezTo>
                  <a:cubicBezTo>
                    <a:pt x="1046962" y="233693"/>
                    <a:pt x="812583" y="0"/>
                    <a:pt x="523481" y="0"/>
                  </a:cubicBezTo>
                  <a:cubicBezTo>
                    <a:pt x="234379" y="0"/>
                    <a:pt x="0" y="233693"/>
                    <a:pt x="0" y="521958"/>
                  </a:cubicBezTo>
                  <a:cubicBezTo>
                    <a:pt x="0" y="810235"/>
                    <a:pt x="234379" y="1043927"/>
                    <a:pt x="523481" y="1043927"/>
                  </a:cubicBezTo>
                  <a:close/>
                </a:path>
              </a:pathLst>
            </a:custGeom>
            <a:noFill/>
            <a:ln w="114300" cap="flat" cmpd="sng">
              <a:solidFill>
                <a:srgbClr val="EDEDEE">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23" name="TextBox 122">
              <a:extLst>
                <a:ext uri="{FF2B5EF4-FFF2-40B4-BE49-F238E27FC236}">
                  <a16:creationId xmlns:a16="http://schemas.microsoft.com/office/drawing/2014/main" id="{E83E7486-7E54-4BBD-AAF6-BB4ABF95A201}"/>
                </a:ext>
              </a:extLst>
            </p:cNvPr>
            <p:cNvSpPr txBox="1"/>
            <p:nvPr/>
          </p:nvSpPr>
          <p:spPr>
            <a:xfrm rot="18820010">
              <a:off x="3394032" y="4646185"/>
              <a:ext cx="392402" cy="158472"/>
            </a:xfrm>
            <a:prstGeom prst="rect">
              <a:avLst/>
            </a:prstGeom>
            <a:noFill/>
          </p:spPr>
          <p:txBody>
            <a:bodyPr wrap="square" lIns="0" tIns="0" rIns="0" bIns="0" rtlCol="0">
              <a:prstTxWarp prst="textArchUp">
                <a:avLst/>
              </a:prstTxWarp>
              <a:noAutofit/>
              <a:scene3d>
                <a:camera prst="orthographicFront">
                  <a:rot lat="0" lon="0" rev="0"/>
                </a:camera>
                <a:lightRig rig="threePt" dir="t"/>
              </a:scene3d>
              <a:sp3d/>
            </a:bodyPr>
            <a:lstStyle/>
            <a:p>
              <a:pPr algn="ctr">
                <a:spcAft>
                  <a:spcPts val="200"/>
                </a:spcAft>
              </a:pPr>
              <a:r>
                <a:rPr lang="en-GB" sz="600" dirty="0">
                  <a:solidFill>
                    <a:schemeClr val="bg2"/>
                  </a:solidFill>
                  <a:latin typeface="Calibri Light" panose="020F0302020204030204" pitchFamily="34" charset="0"/>
                  <a:cs typeface="Calibri Light" panose="020F0302020204030204" pitchFamily="34" charset="0"/>
                  <a:sym typeface="Calibri Light" panose="020F0302020204030204" pitchFamily="34" charset="0"/>
                </a:rPr>
                <a:t>Attributes</a:t>
              </a:r>
            </a:p>
          </p:txBody>
        </p:sp>
        <p:sp>
          <p:nvSpPr>
            <p:cNvPr id="124" name="Freeform 707">
              <a:extLst>
                <a:ext uri="{FF2B5EF4-FFF2-40B4-BE49-F238E27FC236}">
                  <a16:creationId xmlns:a16="http://schemas.microsoft.com/office/drawing/2014/main" id="{4E7AB2CF-8966-4248-B4F0-A09DCDB97BD4}"/>
                </a:ext>
              </a:extLst>
            </p:cNvPr>
            <p:cNvSpPr/>
            <p:nvPr/>
          </p:nvSpPr>
          <p:spPr>
            <a:xfrm>
              <a:off x="2802256" y="3948246"/>
              <a:ext cx="2167888" cy="2161908"/>
            </a:xfrm>
            <a:custGeom>
              <a:avLst/>
              <a:gdLst/>
              <a:ahLst/>
              <a:cxnLst/>
              <a:rect l="0" t="0" r="0" b="0"/>
              <a:pathLst>
                <a:path w="2167888" h="2161908">
                  <a:moveTo>
                    <a:pt x="1083944" y="2161908"/>
                  </a:moveTo>
                  <a:cubicBezTo>
                    <a:pt x="1682583" y="2161908"/>
                    <a:pt x="2167888" y="1677950"/>
                    <a:pt x="2167888" y="1080948"/>
                  </a:cubicBezTo>
                  <a:cubicBezTo>
                    <a:pt x="2167888" y="483946"/>
                    <a:pt x="1682583" y="0"/>
                    <a:pt x="1083944" y="0"/>
                  </a:cubicBezTo>
                  <a:cubicBezTo>
                    <a:pt x="485305" y="0"/>
                    <a:pt x="0" y="483946"/>
                    <a:pt x="0" y="1080948"/>
                  </a:cubicBezTo>
                  <a:cubicBezTo>
                    <a:pt x="0" y="1677950"/>
                    <a:pt x="485305" y="2161908"/>
                    <a:pt x="1083944" y="2161908"/>
                  </a:cubicBezTo>
                  <a:close/>
                </a:path>
              </a:pathLst>
            </a:custGeom>
            <a:noFill/>
            <a:ln w="171450" cap="flat" cmpd="sng">
              <a:solidFill>
                <a:srgbClr val="EDEDEE">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txBody>
            <a:bodyPr/>
            <a:lstStyle/>
            <a:p>
              <a:r>
                <a:rPr lang="pt-PT" dirty="0">
                  <a:latin typeface="Calibri Light" panose="020F0302020204030204" pitchFamily="34" charset="0"/>
                  <a:cs typeface="Calibri Light" panose="020F0302020204030204" pitchFamily="34" charset="0"/>
                  <a:sym typeface="Calibri Light" panose="020F0302020204030204" pitchFamily="34" charset="0"/>
                </a:rPr>
                <a:t>k</a:t>
              </a:r>
            </a:p>
          </p:txBody>
        </p:sp>
        <p:sp>
          <p:nvSpPr>
            <p:cNvPr id="125" name="Freeform 714">
              <a:extLst>
                <a:ext uri="{FF2B5EF4-FFF2-40B4-BE49-F238E27FC236}">
                  <a16:creationId xmlns:a16="http://schemas.microsoft.com/office/drawing/2014/main" id="{E9CC1250-E23D-4E95-ABAD-0C5BC1ABBD9A}"/>
                </a:ext>
              </a:extLst>
            </p:cNvPr>
            <p:cNvSpPr/>
            <p:nvPr/>
          </p:nvSpPr>
          <p:spPr>
            <a:xfrm>
              <a:off x="3508184" y="4214549"/>
              <a:ext cx="131432" cy="140614"/>
            </a:xfrm>
            <a:custGeom>
              <a:avLst/>
              <a:gdLst/>
              <a:ahLst/>
              <a:cxnLst/>
              <a:rect l="0" t="0" r="0" b="0"/>
              <a:pathLst>
                <a:path w="131432" h="140614">
                  <a:moveTo>
                    <a:pt x="0" y="0"/>
                  </a:moveTo>
                  <a:lnTo>
                    <a:pt x="0" y="0"/>
                  </a:lnTo>
                  <a:moveTo>
                    <a:pt x="131432" y="140614"/>
                  </a:moveTo>
                  <a:lnTo>
                    <a:pt x="131432" y="140614"/>
                  </a:lnTo>
                </a:path>
              </a:pathLst>
            </a:custGeom>
            <a:noFill/>
            <a:ln w="6184" cap="rnd" cmpd="sng">
              <a:solidFill>
                <a:srgbClr val="747577">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26" name="Freeform 717">
              <a:extLst>
                <a:ext uri="{FF2B5EF4-FFF2-40B4-BE49-F238E27FC236}">
                  <a16:creationId xmlns:a16="http://schemas.microsoft.com/office/drawing/2014/main" id="{B22676CF-8608-494B-9352-2F022113809E}"/>
                </a:ext>
              </a:extLst>
            </p:cNvPr>
            <p:cNvSpPr/>
            <p:nvPr/>
          </p:nvSpPr>
          <p:spPr>
            <a:xfrm>
              <a:off x="4056250" y="4201322"/>
              <a:ext cx="179133" cy="139179"/>
            </a:xfrm>
            <a:custGeom>
              <a:avLst/>
              <a:gdLst/>
              <a:ahLst/>
              <a:cxnLst/>
              <a:rect l="0" t="0" r="0" b="0"/>
              <a:pathLst>
                <a:path w="179133" h="139179">
                  <a:moveTo>
                    <a:pt x="179133" y="0"/>
                  </a:moveTo>
                  <a:lnTo>
                    <a:pt x="179133" y="0"/>
                  </a:lnTo>
                  <a:moveTo>
                    <a:pt x="0" y="139179"/>
                  </a:moveTo>
                  <a:lnTo>
                    <a:pt x="0" y="139179"/>
                  </a:lnTo>
                </a:path>
              </a:pathLst>
            </a:custGeom>
            <a:noFill/>
            <a:ln w="6184" cap="rnd" cmpd="sng">
              <a:solidFill>
                <a:srgbClr val="747577">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32" name="Freeform 723">
              <a:extLst>
                <a:ext uri="{FF2B5EF4-FFF2-40B4-BE49-F238E27FC236}">
                  <a16:creationId xmlns:a16="http://schemas.microsoft.com/office/drawing/2014/main" id="{D02CA096-942F-4ED0-8F7C-CEF7CEF3E1E4}"/>
                </a:ext>
              </a:extLst>
            </p:cNvPr>
            <p:cNvSpPr/>
            <p:nvPr/>
          </p:nvSpPr>
          <p:spPr>
            <a:xfrm>
              <a:off x="4162555" y="4437788"/>
              <a:ext cx="484428" cy="82118"/>
            </a:xfrm>
            <a:custGeom>
              <a:avLst/>
              <a:gdLst/>
              <a:ahLst/>
              <a:cxnLst/>
              <a:rect l="0" t="0" r="0" b="0"/>
              <a:pathLst>
                <a:path w="484428" h="82118">
                  <a:moveTo>
                    <a:pt x="484428" y="0"/>
                  </a:moveTo>
                  <a:lnTo>
                    <a:pt x="484428" y="0"/>
                  </a:lnTo>
                  <a:moveTo>
                    <a:pt x="0" y="82118"/>
                  </a:moveTo>
                  <a:lnTo>
                    <a:pt x="0" y="82118"/>
                  </a:lnTo>
                </a:path>
              </a:pathLst>
            </a:custGeom>
            <a:noFill/>
            <a:ln w="6184" cap="rnd" cmpd="sng">
              <a:solidFill>
                <a:srgbClr val="747577">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33" name="Oval 132">
              <a:extLst>
                <a:ext uri="{FF2B5EF4-FFF2-40B4-BE49-F238E27FC236}">
                  <a16:creationId xmlns:a16="http://schemas.microsoft.com/office/drawing/2014/main" id="{9808790D-1031-4819-A891-6C0CB6E5E29B}"/>
                </a:ext>
              </a:extLst>
            </p:cNvPr>
            <p:cNvSpPr/>
            <p:nvPr/>
          </p:nvSpPr>
          <p:spPr>
            <a:xfrm>
              <a:off x="2615178" y="5132618"/>
              <a:ext cx="432000" cy="432000"/>
            </a:xfrm>
            <a:prstGeom prst="ellipse">
              <a:avLst/>
            </a:prstGeom>
            <a:solidFill>
              <a:srgbClr val="C7C8C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7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t>VC’s</a:t>
              </a:r>
            </a:p>
          </p:txBody>
        </p:sp>
        <p:sp>
          <p:nvSpPr>
            <p:cNvPr id="135" name="Oval 134">
              <a:extLst>
                <a:ext uri="{FF2B5EF4-FFF2-40B4-BE49-F238E27FC236}">
                  <a16:creationId xmlns:a16="http://schemas.microsoft.com/office/drawing/2014/main" id="{2251E5CB-94A7-4C45-AD31-FAA7FB7B2B96}"/>
                </a:ext>
              </a:extLst>
            </p:cNvPr>
            <p:cNvSpPr/>
            <p:nvPr/>
          </p:nvSpPr>
          <p:spPr>
            <a:xfrm>
              <a:off x="2918380" y="5663119"/>
              <a:ext cx="432000" cy="432000"/>
            </a:xfrm>
            <a:prstGeom prst="ellipse">
              <a:avLst/>
            </a:prstGeom>
            <a:solidFill>
              <a:srgbClr val="C7C8C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7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t>IPO</a:t>
              </a:r>
            </a:p>
          </p:txBody>
        </p:sp>
        <p:sp>
          <p:nvSpPr>
            <p:cNvPr id="137" name="Oval 136">
              <a:extLst>
                <a:ext uri="{FF2B5EF4-FFF2-40B4-BE49-F238E27FC236}">
                  <a16:creationId xmlns:a16="http://schemas.microsoft.com/office/drawing/2014/main" id="{20CC3881-2FE0-4098-942F-3E8E0E722639}"/>
                </a:ext>
              </a:extLst>
            </p:cNvPr>
            <p:cNvSpPr/>
            <p:nvPr/>
          </p:nvSpPr>
          <p:spPr>
            <a:xfrm>
              <a:off x="3524336" y="5924605"/>
              <a:ext cx="432000" cy="432000"/>
            </a:xfrm>
            <a:prstGeom prst="ellipse">
              <a:avLst/>
            </a:prstGeom>
            <a:solidFill>
              <a:srgbClr val="C7C8C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7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t>Regulators</a:t>
              </a:r>
            </a:p>
          </p:txBody>
        </p:sp>
        <p:sp>
          <p:nvSpPr>
            <p:cNvPr id="139" name="Oval 138">
              <a:extLst>
                <a:ext uri="{FF2B5EF4-FFF2-40B4-BE49-F238E27FC236}">
                  <a16:creationId xmlns:a16="http://schemas.microsoft.com/office/drawing/2014/main" id="{CB56B287-C69D-4248-A287-EEBA519FC60F}"/>
                </a:ext>
              </a:extLst>
            </p:cNvPr>
            <p:cNvSpPr/>
            <p:nvPr/>
          </p:nvSpPr>
          <p:spPr>
            <a:xfrm>
              <a:off x="4183266" y="5816448"/>
              <a:ext cx="432000" cy="432000"/>
            </a:xfrm>
            <a:prstGeom prst="ellipse">
              <a:avLst/>
            </a:prstGeom>
            <a:solidFill>
              <a:srgbClr val="C7C8C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7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t>Government</a:t>
              </a:r>
            </a:p>
          </p:txBody>
        </p:sp>
        <p:sp>
          <p:nvSpPr>
            <p:cNvPr id="141" name="Oval 140">
              <a:extLst>
                <a:ext uri="{FF2B5EF4-FFF2-40B4-BE49-F238E27FC236}">
                  <a16:creationId xmlns:a16="http://schemas.microsoft.com/office/drawing/2014/main" id="{7C2ADC32-E409-4512-B1FF-816132E0DB68}"/>
                </a:ext>
              </a:extLst>
            </p:cNvPr>
            <p:cNvSpPr/>
            <p:nvPr/>
          </p:nvSpPr>
          <p:spPr>
            <a:xfrm>
              <a:off x="4624738" y="5359077"/>
              <a:ext cx="432000" cy="432000"/>
            </a:xfrm>
            <a:prstGeom prst="ellipse">
              <a:avLst/>
            </a:prstGeom>
            <a:solidFill>
              <a:srgbClr val="C7C8C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7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t>Corporates</a:t>
              </a:r>
            </a:p>
          </p:txBody>
        </p:sp>
        <p:sp>
          <p:nvSpPr>
            <p:cNvPr id="143" name="Oval 142">
              <a:extLst>
                <a:ext uri="{FF2B5EF4-FFF2-40B4-BE49-F238E27FC236}">
                  <a16:creationId xmlns:a16="http://schemas.microsoft.com/office/drawing/2014/main" id="{3FA21FBA-A7B0-459E-B869-E4C8055AF6A8}"/>
                </a:ext>
              </a:extLst>
            </p:cNvPr>
            <p:cNvSpPr/>
            <p:nvPr/>
          </p:nvSpPr>
          <p:spPr>
            <a:xfrm>
              <a:off x="4766086" y="4781904"/>
              <a:ext cx="432000" cy="432000"/>
            </a:xfrm>
            <a:prstGeom prst="ellipse">
              <a:avLst/>
            </a:prstGeom>
            <a:solidFill>
              <a:srgbClr val="C7C8C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7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t>Consumers</a:t>
              </a:r>
            </a:p>
          </p:txBody>
        </p:sp>
        <p:sp>
          <p:nvSpPr>
            <p:cNvPr id="145" name="Oval 144">
              <a:extLst>
                <a:ext uri="{FF2B5EF4-FFF2-40B4-BE49-F238E27FC236}">
                  <a16:creationId xmlns:a16="http://schemas.microsoft.com/office/drawing/2014/main" id="{9FC0FE1A-AB88-4271-8F95-B2AECCBD1D6C}"/>
                </a:ext>
              </a:extLst>
            </p:cNvPr>
            <p:cNvSpPr/>
            <p:nvPr/>
          </p:nvSpPr>
          <p:spPr>
            <a:xfrm>
              <a:off x="4585058" y="4201322"/>
              <a:ext cx="432000" cy="432000"/>
            </a:xfrm>
            <a:prstGeom prst="ellipse">
              <a:avLst/>
            </a:prstGeom>
            <a:solidFill>
              <a:srgbClr val="C7C8C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7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t>Traditional</a:t>
              </a:r>
            </a:p>
            <a:p>
              <a:pPr algn="ctr"/>
              <a:r>
                <a:rPr lang="en-GB" sz="7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t>FIs</a:t>
              </a:r>
            </a:p>
          </p:txBody>
        </p:sp>
        <p:sp>
          <p:nvSpPr>
            <p:cNvPr id="149" name="Oval 148">
              <a:extLst>
                <a:ext uri="{FF2B5EF4-FFF2-40B4-BE49-F238E27FC236}">
                  <a16:creationId xmlns:a16="http://schemas.microsoft.com/office/drawing/2014/main" id="{468AE6A4-3802-4BCB-8B18-9E1526909666}"/>
                </a:ext>
              </a:extLst>
            </p:cNvPr>
            <p:cNvSpPr/>
            <p:nvPr/>
          </p:nvSpPr>
          <p:spPr>
            <a:xfrm>
              <a:off x="4162499" y="3839804"/>
              <a:ext cx="432000" cy="432000"/>
            </a:xfrm>
            <a:prstGeom prst="ellipse">
              <a:avLst/>
            </a:prstGeom>
            <a:solidFill>
              <a:srgbClr val="C7C8C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7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t>Technology</a:t>
              </a:r>
            </a:p>
            <a:p>
              <a:pPr algn="ctr"/>
              <a:r>
                <a:rPr lang="en-GB" sz="7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t>Firms</a:t>
              </a:r>
            </a:p>
          </p:txBody>
        </p:sp>
        <p:sp>
          <p:nvSpPr>
            <p:cNvPr id="151" name="Oval 150">
              <a:extLst>
                <a:ext uri="{FF2B5EF4-FFF2-40B4-BE49-F238E27FC236}">
                  <a16:creationId xmlns:a16="http://schemas.microsoft.com/office/drawing/2014/main" id="{53E6E53A-9477-4371-A9E2-E32B3ADE075D}"/>
                </a:ext>
              </a:extLst>
            </p:cNvPr>
            <p:cNvSpPr/>
            <p:nvPr/>
          </p:nvSpPr>
          <p:spPr>
            <a:xfrm>
              <a:off x="3648169" y="3701796"/>
              <a:ext cx="432000" cy="432000"/>
            </a:xfrm>
            <a:prstGeom prst="ellipse">
              <a:avLst/>
            </a:prstGeom>
            <a:solidFill>
              <a:srgbClr val="C7C8C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7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t>Entrepr-</a:t>
              </a:r>
            </a:p>
            <a:p>
              <a:pPr algn="ctr"/>
              <a:r>
                <a:rPr lang="en-GB" sz="7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t>eneurs</a:t>
              </a:r>
            </a:p>
          </p:txBody>
        </p:sp>
        <p:sp>
          <p:nvSpPr>
            <p:cNvPr id="152" name="Oval 151">
              <a:extLst>
                <a:ext uri="{FF2B5EF4-FFF2-40B4-BE49-F238E27FC236}">
                  <a16:creationId xmlns:a16="http://schemas.microsoft.com/office/drawing/2014/main" id="{D171CA41-4FB7-4A70-82A7-6B997314CB7C}"/>
                </a:ext>
              </a:extLst>
            </p:cNvPr>
            <p:cNvSpPr/>
            <p:nvPr/>
          </p:nvSpPr>
          <p:spPr>
            <a:xfrm>
              <a:off x="3171887" y="3827122"/>
              <a:ext cx="432000" cy="432000"/>
            </a:xfrm>
            <a:prstGeom prst="ellipse">
              <a:avLst/>
            </a:prstGeom>
            <a:solidFill>
              <a:srgbClr val="C7C8C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7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t>Academia</a:t>
              </a:r>
            </a:p>
          </p:txBody>
        </p:sp>
        <p:sp>
          <p:nvSpPr>
            <p:cNvPr id="159" name="Oval 158">
              <a:extLst>
                <a:ext uri="{FF2B5EF4-FFF2-40B4-BE49-F238E27FC236}">
                  <a16:creationId xmlns:a16="http://schemas.microsoft.com/office/drawing/2014/main" id="{DB9D293B-F42C-4D00-B4CD-7F8F149E35BE}"/>
                </a:ext>
              </a:extLst>
            </p:cNvPr>
            <p:cNvSpPr/>
            <p:nvPr/>
          </p:nvSpPr>
          <p:spPr>
            <a:xfrm>
              <a:off x="2574314" y="4607277"/>
              <a:ext cx="432000" cy="432000"/>
            </a:xfrm>
            <a:prstGeom prst="ellipse">
              <a:avLst/>
            </a:prstGeom>
            <a:solidFill>
              <a:srgbClr val="C7C8C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7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t>Angel</a:t>
              </a:r>
            </a:p>
            <a:p>
              <a:pPr algn="ctr"/>
              <a:r>
                <a:rPr lang="en-GB" sz="7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t>Investors</a:t>
              </a:r>
            </a:p>
          </p:txBody>
        </p:sp>
        <p:cxnSp>
          <p:nvCxnSpPr>
            <p:cNvPr id="160" name="Straight Arrow Connector 159">
              <a:extLst>
                <a:ext uri="{FF2B5EF4-FFF2-40B4-BE49-F238E27FC236}">
                  <a16:creationId xmlns:a16="http://schemas.microsoft.com/office/drawing/2014/main" id="{395F0773-B6B6-4592-8C4C-BBF07C77BC0D}"/>
                </a:ext>
              </a:extLst>
            </p:cNvPr>
            <p:cNvCxnSpPr>
              <a:cxnSpLocks/>
            </p:cNvCxnSpPr>
            <p:nvPr/>
          </p:nvCxnSpPr>
          <p:spPr>
            <a:xfrm>
              <a:off x="3530567" y="4236342"/>
              <a:ext cx="174658" cy="118402"/>
            </a:xfrm>
            <a:prstGeom prst="straightConnector1">
              <a:avLst/>
            </a:prstGeom>
            <a:ln>
              <a:solidFill>
                <a:schemeClr val="bg1">
                  <a:lumMod val="50000"/>
                </a:schemeClr>
              </a:solidFill>
              <a:prstDash val="dash"/>
              <a:headEnd w="med" len="sm"/>
              <a:tailEnd type="triangle" w="sm" len="sm"/>
            </a:ln>
          </p:spPr>
          <p:style>
            <a:lnRef idx="1">
              <a:schemeClr val="accent1"/>
            </a:lnRef>
            <a:fillRef idx="0">
              <a:schemeClr val="accent1"/>
            </a:fillRef>
            <a:effectRef idx="0">
              <a:schemeClr val="accent1"/>
            </a:effectRef>
            <a:fontRef idx="minor">
              <a:schemeClr val="tx1"/>
            </a:fontRef>
          </p:style>
        </p:cxnSp>
        <p:cxnSp>
          <p:nvCxnSpPr>
            <p:cNvPr id="161" name="Straight Arrow Connector 160">
              <a:extLst>
                <a:ext uri="{FF2B5EF4-FFF2-40B4-BE49-F238E27FC236}">
                  <a16:creationId xmlns:a16="http://schemas.microsoft.com/office/drawing/2014/main" id="{DCF5C251-FA29-473B-8065-B74142ACE773}"/>
                </a:ext>
              </a:extLst>
            </p:cNvPr>
            <p:cNvCxnSpPr>
              <a:cxnSpLocks/>
            </p:cNvCxnSpPr>
            <p:nvPr/>
          </p:nvCxnSpPr>
          <p:spPr>
            <a:xfrm flipH="1">
              <a:off x="3864169" y="4162371"/>
              <a:ext cx="1" cy="118402"/>
            </a:xfrm>
            <a:prstGeom prst="straightConnector1">
              <a:avLst/>
            </a:prstGeom>
            <a:ln>
              <a:solidFill>
                <a:schemeClr val="bg1">
                  <a:lumMod val="50000"/>
                </a:schemeClr>
              </a:solidFill>
              <a:prstDash val="dash"/>
              <a:headEnd w="med" len="sm"/>
              <a:tailEnd type="triangle" w="sm" len="sm"/>
            </a:ln>
          </p:spPr>
          <p:style>
            <a:lnRef idx="1">
              <a:schemeClr val="accent1"/>
            </a:lnRef>
            <a:fillRef idx="0">
              <a:schemeClr val="accent1"/>
            </a:fillRef>
            <a:effectRef idx="0">
              <a:schemeClr val="accent1"/>
            </a:effectRef>
            <a:fontRef idx="minor">
              <a:schemeClr val="tx1"/>
            </a:fontRef>
          </p:style>
        </p:cxnSp>
        <p:cxnSp>
          <p:nvCxnSpPr>
            <p:cNvPr id="162" name="Straight Arrow Connector 161">
              <a:extLst>
                <a:ext uri="{FF2B5EF4-FFF2-40B4-BE49-F238E27FC236}">
                  <a16:creationId xmlns:a16="http://schemas.microsoft.com/office/drawing/2014/main" id="{50B43FC4-12FB-4B7C-BB2A-6186A5793AC3}"/>
                </a:ext>
              </a:extLst>
            </p:cNvPr>
            <p:cNvCxnSpPr>
              <a:cxnSpLocks/>
            </p:cNvCxnSpPr>
            <p:nvPr/>
          </p:nvCxnSpPr>
          <p:spPr>
            <a:xfrm flipH="1">
              <a:off x="4051263" y="4233551"/>
              <a:ext cx="135178" cy="117874"/>
            </a:xfrm>
            <a:prstGeom prst="straightConnector1">
              <a:avLst/>
            </a:prstGeom>
            <a:ln>
              <a:solidFill>
                <a:schemeClr val="bg1">
                  <a:lumMod val="50000"/>
                </a:schemeClr>
              </a:solidFill>
              <a:prstDash val="dash"/>
              <a:headEnd w="med" len="sm"/>
              <a:tailEnd type="triangle" w="sm" len="sm"/>
            </a:ln>
          </p:spPr>
          <p:style>
            <a:lnRef idx="1">
              <a:schemeClr val="accent1"/>
            </a:lnRef>
            <a:fillRef idx="0">
              <a:schemeClr val="accent1"/>
            </a:fillRef>
            <a:effectRef idx="0">
              <a:schemeClr val="accent1"/>
            </a:effectRef>
            <a:fontRef idx="minor">
              <a:schemeClr val="tx1"/>
            </a:fontRef>
          </p:style>
        </p:cxnSp>
        <p:sp>
          <p:nvSpPr>
            <p:cNvPr id="163" name="Oval 162">
              <a:extLst>
                <a:ext uri="{FF2B5EF4-FFF2-40B4-BE49-F238E27FC236}">
                  <a16:creationId xmlns:a16="http://schemas.microsoft.com/office/drawing/2014/main" id="{01503ADA-2E30-401E-91B1-5D99C287337A}"/>
                </a:ext>
              </a:extLst>
            </p:cNvPr>
            <p:cNvSpPr/>
            <p:nvPr/>
          </p:nvSpPr>
          <p:spPr>
            <a:xfrm>
              <a:off x="3670200" y="4307838"/>
              <a:ext cx="432000" cy="432000"/>
            </a:xfrm>
            <a:prstGeom prst="ellipse">
              <a:avLst/>
            </a:prstGeom>
            <a:solidFill>
              <a:srgbClr val="37716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90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Talent</a:t>
              </a:r>
            </a:p>
          </p:txBody>
        </p:sp>
        <p:sp>
          <p:nvSpPr>
            <p:cNvPr id="164" name="Oval 163">
              <a:extLst>
                <a:ext uri="{FF2B5EF4-FFF2-40B4-BE49-F238E27FC236}">
                  <a16:creationId xmlns:a16="http://schemas.microsoft.com/office/drawing/2014/main" id="{E31FCD63-89B0-496A-920F-6C674D86E965}"/>
                </a:ext>
              </a:extLst>
            </p:cNvPr>
            <p:cNvSpPr/>
            <p:nvPr/>
          </p:nvSpPr>
          <p:spPr>
            <a:xfrm>
              <a:off x="3166236" y="4813201"/>
              <a:ext cx="432000" cy="432000"/>
            </a:xfrm>
            <a:prstGeom prst="ellipse">
              <a:avLst/>
            </a:prstGeom>
            <a:solidFill>
              <a:srgbClr val="37716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90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Capital</a:t>
              </a:r>
            </a:p>
          </p:txBody>
        </p:sp>
        <p:sp>
          <p:nvSpPr>
            <p:cNvPr id="165" name="Oval 164">
              <a:extLst>
                <a:ext uri="{FF2B5EF4-FFF2-40B4-BE49-F238E27FC236}">
                  <a16:creationId xmlns:a16="http://schemas.microsoft.com/office/drawing/2014/main" id="{ECE75FF4-4444-44A4-9B07-281A882338D7}"/>
                </a:ext>
              </a:extLst>
            </p:cNvPr>
            <p:cNvSpPr/>
            <p:nvPr/>
          </p:nvSpPr>
          <p:spPr>
            <a:xfrm>
              <a:off x="4174164" y="4813201"/>
              <a:ext cx="432000" cy="432000"/>
            </a:xfrm>
            <a:prstGeom prst="ellipse">
              <a:avLst/>
            </a:prstGeom>
            <a:solidFill>
              <a:srgbClr val="37716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90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Demand</a:t>
              </a:r>
            </a:p>
          </p:txBody>
        </p:sp>
        <p:sp>
          <p:nvSpPr>
            <p:cNvPr id="166" name="Oval 165">
              <a:extLst>
                <a:ext uri="{FF2B5EF4-FFF2-40B4-BE49-F238E27FC236}">
                  <a16:creationId xmlns:a16="http://schemas.microsoft.com/office/drawing/2014/main" id="{4B68D955-F907-49F0-8BBA-6718CC47A92B}"/>
                </a:ext>
              </a:extLst>
            </p:cNvPr>
            <p:cNvSpPr/>
            <p:nvPr/>
          </p:nvSpPr>
          <p:spPr>
            <a:xfrm>
              <a:off x="3645277" y="4788277"/>
              <a:ext cx="481847" cy="48184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36000" rtlCol="0" anchor="ctr"/>
            <a:lstStyle/>
            <a:p>
              <a:pPr algn="ctr"/>
              <a:r>
                <a:rPr lang="en-GB" sz="90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Fintech</a:t>
              </a:r>
            </a:p>
            <a:p>
              <a:pPr algn="ctr"/>
              <a:r>
                <a:rPr lang="en-GB" sz="90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firms</a:t>
              </a:r>
            </a:p>
          </p:txBody>
        </p:sp>
        <p:sp>
          <p:nvSpPr>
            <p:cNvPr id="167" name="Oval 166">
              <a:extLst>
                <a:ext uri="{FF2B5EF4-FFF2-40B4-BE49-F238E27FC236}">
                  <a16:creationId xmlns:a16="http://schemas.microsoft.com/office/drawing/2014/main" id="{CC193F2F-0FB2-4119-B018-ADB1872D714F}"/>
                </a:ext>
              </a:extLst>
            </p:cNvPr>
            <p:cNvSpPr/>
            <p:nvPr/>
          </p:nvSpPr>
          <p:spPr>
            <a:xfrm>
              <a:off x="3670200" y="5318563"/>
              <a:ext cx="432000" cy="432000"/>
            </a:xfrm>
            <a:prstGeom prst="ellipse">
              <a:avLst/>
            </a:prstGeom>
            <a:solidFill>
              <a:srgbClr val="37716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90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Policy</a:t>
              </a:r>
            </a:p>
          </p:txBody>
        </p:sp>
        <p:cxnSp>
          <p:nvCxnSpPr>
            <p:cNvPr id="168" name="Straight Arrow Connector 167">
              <a:extLst>
                <a:ext uri="{FF2B5EF4-FFF2-40B4-BE49-F238E27FC236}">
                  <a16:creationId xmlns:a16="http://schemas.microsoft.com/office/drawing/2014/main" id="{DA99E194-3D99-453A-8CBD-64351BF2A4E8}"/>
                </a:ext>
              </a:extLst>
            </p:cNvPr>
            <p:cNvCxnSpPr>
              <a:cxnSpLocks/>
            </p:cNvCxnSpPr>
            <p:nvPr/>
          </p:nvCxnSpPr>
          <p:spPr>
            <a:xfrm flipH="1">
              <a:off x="4113724" y="4418738"/>
              <a:ext cx="432000" cy="27940"/>
            </a:xfrm>
            <a:prstGeom prst="straightConnector1">
              <a:avLst/>
            </a:prstGeom>
            <a:ln>
              <a:solidFill>
                <a:schemeClr val="bg1">
                  <a:lumMod val="50000"/>
                </a:schemeClr>
              </a:solidFill>
              <a:prstDash val="dash"/>
              <a:headEnd w="med" len="sm"/>
              <a:tailEnd type="triangle" w="sm" len="sm"/>
            </a:ln>
          </p:spPr>
          <p:style>
            <a:lnRef idx="1">
              <a:schemeClr val="accent1"/>
            </a:lnRef>
            <a:fillRef idx="0">
              <a:schemeClr val="accent1"/>
            </a:fillRef>
            <a:effectRef idx="0">
              <a:schemeClr val="accent1"/>
            </a:effectRef>
            <a:fontRef idx="minor">
              <a:schemeClr val="tx1"/>
            </a:fontRef>
          </p:style>
        </p:cxnSp>
        <p:cxnSp>
          <p:nvCxnSpPr>
            <p:cNvPr id="169" name="Straight Arrow Connector 168">
              <a:extLst>
                <a:ext uri="{FF2B5EF4-FFF2-40B4-BE49-F238E27FC236}">
                  <a16:creationId xmlns:a16="http://schemas.microsoft.com/office/drawing/2014/main" id="{7521910D-B7CA-45D8-81DF-BD075ABC21A1}"/>
                </a:ext>
              </a:extLst>
            </p:cNvPr>
            <p:cNvCxnSpPr>
              <a:cxnSpLocks/>
            </p:cNvCxnSpPr>
            <p:nvPr/>
          </p:nvCxnSpPr>
          <p:spPr>
            <a:xfrm flipH="1">
              <a:off x="4538144" y="4630719"/>
              <a:ext cx="138670" cy="222089"/>
            </a:xfrm>
            <a:prstGeom prst="straightConnector1">
              <a:avLst/>
            </a:prstGeom>
            <a:ln>
              <a:solidFill>
                <a:schemeClr val="bg1">
                  <a:lumMod val="50000"/>
                </a:schemeClr>
              </a:solidFill>
              <a:prstDash val="dash"/>
              <a:headEnd w="med" len="sm"/>
              <a:tailEnd type="triangle" w="sm" len="sm"/>
            </a:ln>
          </p:spPr>
          <p:style>
            <a:lnRef idx="1">
              <a:schemeClr val="accent1"/>
            </a:lnRef>
            <a:fillRef idx="0">
              <a:schemeClr val="accent1"/>
            </a:fillRef>
            <a:effectRef idx="0">
              <a:schemeClr val="accent1"/>
            </a:effectRef>
            <a:fontRef idx="minor">
              <a:schemeClr val="tx1"/>
            </a:fontRef>
          </p:style>
        </p:cxnSp>
        <p:cxnSp>
          <p:nvCxnSpPr>
            <p:cNvPr id="170" name="Straight Arrow Connector 169">
              <a:extLst>
                <a:ext uri="{FF2B5EF4-FFF2-40B4-BE49-F238E27FC236}">
                  <a16:creationId xmlns:a16="http://schemas.microsoft.com/office/drawing/2014/main" id="{C56D0E00-EB04-4E2D-8DBE-09DCF0669852}"/>
                </a:ext>
              </a:extLst>
            </p:cNvPr>
            <p:cNvCxnSpPr>
              <a:cxnSpLocks/>
            </p:cNvCxnSpPr>
            <p:nvPr/>
          </p:nvCxnSpPr>
          <p:spPr>
            <a:xfrm flipH="1" flipV="1">
              <a:off x="4624811" y="5013190"/>
              <a:ext cx="112406" cy="634"/>
            </a:xfrm>
            <a:prstGeom prst="straightConnector1">
              <a:avLst/>
            </a:prstGeom>
            <a:ln>
              <a:solidFill>
                <a:schemeClr val="bg1">
                  <a:lumMod val="50000"/>
                </a:schemeClr>
              </a:solidFill>
              <a:prstDash val="dash"/>
              <a:headEnd w="med" len="sm"/>
              <a:tailEnd type="triangle" w="sm" len="sm"/>
            </a:ln>
          </p:spPr>
          <p:style>
            <a:lnRef idx="1">
              <a:schemeClr val="accent1"/>
            </a:lnRef>
            <a:fillRef idx="0">
              <a:schemeClr val="accent1"/>
            </a:fillRef>
            <a:effectRef idx="0">
              <a:schemeClr val="accent1"/>
            </a:effectRef>
            <a:fontRef idx="minor">
              <a:schemeClr val="tx1"/>
            </a:fontRef>
          </p:style>
        </p:cxnSp>
        <p:cxnSp>
          <p:nvCxnSpPr>
            <p:cNvPr id="171" name="Straight Arrow Connector 170">
              <a:extLst>
                <a:ext uri="{FF2B5EF4-FFF2-40B4-BE49-F238E27FC236}">
                  <a16:creationId xmlns:a16="http://schemas.microsoft.com/office/drawing/2014/main" id="{5EE8E415-D1D2-46E4-AC76-8952C081F529}"/>
                </a:ext>
              </a:extLst>
            </p:cNvPr>
            <p:cNvCxnSpPr>
              <a:cxnSpLocks/>
            </p:cNvCxnSpPr>
            <p:nvPr/>
          </p:nvCxnSpPr>
          <p:spPr>
            <a:xfrm flipH="1" flipV="1">
              <a:off x="4562728" y="5205171"/>
              <a:ext cx="123402" cy="169438"/>
            </a:xfrm>
            <a:prstGeom prst="straightConnector1">
              <a:avLst/>
            </a:prstGeom>
            <a:ln>
              <a:solidFill>
                <a:schemeClr val="bg1">
                  <a:lumMod val="50000"/>
                </a:schemeClr>
              </a:solidFill>
              <a:prstDash val="dash"/>
              <a:headEnd w="med" len="sm"/>
              <a:tailEnd type="triangle" w="sm" len="sm"/>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B485227E-8EBA-4FD6-8A74-2404EE6B9FBF}"/>
                </a:ext>
              </a:extLst>
            </p:cNvPr>
            <p:cNvCxnSpPr>
              <a:cxnSpLocks/>
            </p:cNvCxnSpPr>
            <p:nvPr/>
          </p:nvCxnSpPr>
          <p:spPr>
            <a:xfrm flipV="1">
              <a:off x="4424539" y="5269421"/>
              <a:ext cx="15996" cy="524831"/>
            </a:xfrm>
            <a:prstGeom prst="straightConnector1">
              <a:avLst/>
            </a:prstGeom>
            <a:ln>
              <a:solidFill>
                <a:schemeClr val="bg1">
                  <a:lumMod val="50000"/>
                </a:schemeClr>
              </a:solidFill>
              <a:prstDash val="dash"/>
              <a:headEnd w="med" len="sm"/>
              <a:tailEnd type="triangle" w="sm" len="sm"/>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F1B80896-EA8A-4CE3-BA7E-E292476CF0CF}"/>
                </a:ext>
              </a:extLst>
            </p:cNvPr>
            <p:cNvCxnSpPr>
              <a:cxnSpLocks/>
            </p:cNvCxnSpPr>
            <p:nvPr/>
          </p:nvCxnSpPr>
          <p:spPr>
            <a:xfrm flipV="1">
              <a:off x="3783020" y="5766438"/>
              <a:ext cx="44423" cy="129484"/>
            </a:xfrm>
            <a:prstGeom prst="straightConnector1">
              <a:avLst/>
            </a:prstGeom>
            <a:ln>
              <a:solidFill>
                <a:schemeClr val="bg1">
                  <a:lumMod val="50000"/>
                </a:schemeClr>
              </a:solidFill>
              <a:prstDash val="dash"/>
              <a:headEnd w="med" len="sm"/>
              <a:tailEnd type="triangle" w="sm" len="sm"/>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5B159360-3A94-4E3F-A388-F4A2E05E1467}"/>
                </a:ext>
              </a:extLst>
            </p:cNvPr>
            <p:cNvCxnSpPr>
              <a:cxnSpLocks/>
            </p:cNvCxnSpPr>
            <p:nvPr/>
          </p:nvCxnSpPr>
          <p:spPr>
            <a:xfrm flipH="1" flipV="1">
              <a:off x="4031942" y="5726335"/>
              <a:ext cx="185575" cy="118124"/>
            </a:xfrm>
            <a:prstGeom prst="straightConnector1">
              <a:avLst/>
            </a:prstGeom>
            <a:ln>
              <a:solidFill>
                <a:schemeClr val="bg1">
                  <a:lumMod val="50000"/>
                </a:schemeClr>
              </a:solidFill>
              <a:prstDash val="dash"/>
              <a:headEnd w="med" len="sm"/>
              <a:tailEnd type="triangle" w="sm" len="sm"/>
            </a:ln>
          </p:spPr>
          <p:style>
            <a:lnRef idx="1">
              <a:schemeClr val="accent1"/>
            </a:lnRef>
            <a:fillRef idx="0">
              <a:schemeClr val="accent1"/>
            </a:fillRef>
            <a:effectRef idx="0">
              <a:schemeClr val="accent1"/>
            </a:effectRef>
            <a:fontRef idx="minor">
              <a:schemeClr val="tx1"/>
            </a:fontRef>
          </p:style>
        </p:cxnSp>
        <p:cxnSp>
          <p:nvCxnSpPr>
            <p:cNvPr id="175" name="Straight Arrow Connector 174">
              <a:extLst>
                <a:ext uri="{FF2B5EF4-FFF2-40B4-BE49-F238E27FC236}">
                  <a16:creationId xmlns:a16="http://schemas.microsoft.com/office/drawing/2014/main" id="{C61C6184-C109-45F4-91F8-D3815FCBB35D}"/>
                </a:ext>
              </a:extLst>
            </p:cNvPr>
            <p:cNvCxnSpPr>
              <a:cxnSpLocks/>
            </p:cNvCxnSpPr>
            <p:nvPr/>
          </p:nvCxnSpPr>
          <p:spPr>
            <a:xfrm flipV="1">
              <a:off x="3210336" y="5253545"/>
              <a:ext cx="64784" cy="396000"/>
            </a:xfrm>
            <a:prstGeom prst="straightConnector1">
              <a:avLst/>
            </a:prstGeom>
            <a:ln>
              <a:solidFill>
                <a:schemeClr val="bg1">
                  <a:lumMod val="50000"/>
                </a:schemeClr>
              </a:solidFill>
              <a:prstDash val="dash"/>
              <a:headEnd w="med" len="sm"/>
              <a:tailEnd type="triangle" w="sm" len="sm"/>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id="{4D7CA776-D27A-46B7-9537-8C1588468F7B}"/>
                </a:ext>
              </a:extLst>
            </p:cNvPr>
            <p:cNvCxnSpPr>
              <a:cxnSpLocks/>
            </p:cNvCxnSpPr>
            <p:nvPr/>
          </p:nvCxnSpPr>
          <p:spPr>
            <a:xfrm flipV="1">
              <a:off x="3044518" y="5159001"/>
              <a:ext cx="115235" cy="86201"/>
            </a:xfrm>
            <a:prstGeom prst="straightConnector1">
              <a:avLst/>
            </a:prstGeom>
            <a:ln>
              <a:solidFill>
                <a:schemeClr val="bg1">
                  <a:lumMod val="50000"/>
                </a:schemeClr>
              </a:solidFill>
              <a:prstDash val="dash"/>
              <a:headEnd w="med" len="sm"/>
              <a:tailEnd type="triangle" w="sm" len="sm"/>
            </a:ln>
          </p:spPr>
          <p:style>
            <a:lnRef idx="1">
              <a:schemeClr val="accent1"/>
            </a:lnRef>
            <a:fillRef idx="0">
              <a:schemeClr val="accent1"/>
            </a:fillRef>
            <a:effectRef idx="0">
              <a:schemeClr val="accent1"/>
            </a:effectRef>
            <a:fontRef idx="minor">
              <a:schemeClr val="tx1"/>
            </a:fontRef>
          </p:style>
        </p:cxnSp>
        <p:cxnSp>
          <p:nvCxnSpPr>
            <p:cNvPr id="177" name="Straight Arrow Connector 176">
              <a:extLst>
                <a:ext uri="{FF2B5EF4-FFF2-40B4-BE49-F238E27FC236}">
                  <a16:creationId xmlns:a16="http://schemas.microsoft.com/office/drawing/2014/main" id="{60B8B1AA-4A87-4A98-9F31-1112EF72F6CB}"/>
                </a:ext>
              </a:extLst>
            </p:cNvPr>
            <p:cNvCxnSpPr>
              <a:cxnSpLocks/>
            </p:cNvCxnSpPr>
            <p:nvPr/>
          </p:nvCxnSpPr>
          <p:spPr>
            <a:xfrm>
              <a:off x="3027083" y="4893563"/>
              <a:ext cx="130453" cy="33053"/>
            </a:xfrm>
            <a:prstGeom prst="straightConnector1">
              <a:avLst/>
            </a:prstGeom>
            <a:ln>
              <a:solidFill>
                <a:schemeClr val="bg1">
                  <a:lumMod val="50000"/>
                </a:schemeClr>
              </a:solidFill>
              <a:prstDash val="dash"/>
              <a:headEnd w="med" len="sm"/>
              <a:tailEnd type="triangle" w="sm" len="sm"/>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7FE1BE6D-3D9C-43B2-86DD-7664845ADE93}"/>
                </a:ext>
              </a:extLst>
            </p:cNvPr>
            <p:cNvSpPr txBox="1"/>
            <p:nvPr/>
          </p:nvSpPr>
          <p:spPr>
            <a:xfrm rot="18394739">
              <a:off x="2831030" y="4371113"/>
              <a:ext cx="487486" cy="93649"/>
            </a:xfrm>
            <a:prstGeom prst="rect">
              <a:avLst/>
            </a:prstGeom>
            <a:noFill/>
          </p:spPr>
          <p:txBody>
            <a:bodyPr wrap="square" lIns="0" tIns="0" rIns="0" bIns="0" rtlCol="0">
              <a:prstTxWarp prst="textArchUp">
                <a:avLst/>
              </a:prstTxWarp>
              <a:noAutofit/>
              <a:scene3d>
                <a:camera prst="orthographicFront">
                  <a:rot lat="0" lon="0" rev="0"/>
                </a:camera>
                <a:lightRig rig="threePt" dir="t"/>
              </a:scene3d>
              <a:sp3d/>
            </a:bodyPr>
            <a:lstStyle/>
            <a:p>
              <a:pPr algn="ctr">
                <a:spcAft>
                  <a:spcPts val="200"/>
                </a:spcAft>
              </a:pPr>
              <a:r>
                <a:rPr lang="en-GB" sz="600" dirty="0">
                  <a:solidFill>
                    <a:schemeClr val="bg2"/>
                  </a:solidFill>
                  <a:latin typeface="Calibri Light" panose="020F0302020204030204" pitchFamily="34" charset="0"/>
                  <a:cs typeface="Calibri Light" panose="020F0302020204030204" pitchFamily="34" charset="0"/>
                  <a:sym typeface="Calibri Light" panose="020F0302020204030204" pitchFamily="34" charset="0"/>
                </a:rPr>
                <a:t>Stakeholders</a:t>
              </a:r>
              <a:endParaRPr lang="en-GB" sz="700" dirty="0">
                <a:solidFill>
                  <a:schemeClr val="bg2"/>
                </a:solidFill>
                <a:latin typeface="Calibri Light" panose="020F0302020204030204" pitchFamily="34" charset="0"/>
                <a:cs typeface="Calibri Light" panose="020F0302020204030204" pitchFamily="34" charset="0"/>
                <a:sym typeface="Calibri Light" panose="020F0302020204030204" pitchFamily="34" charset="0"/>
              </a:endParaRPr>
            </a:p>
          </p:txBody>
        </p:sp>
      </p:grpSp>
      <p:sp>
        <p:nvSpPr>
          <p:cNvPr id="51" name="Slide Number Placeholder 5">
            <a:extLst>
              <a:ext uri="{FF2B5EF4-FFF2-40B4-BE49-F238E27FC236}">
                <a16:creationId xmlns:a16="http://schemas.microsoft.com/office/drawing/2014/main" id="{0577887E-07D0-4535-A6F9-84A6E99511CD}"/>
              </a:ext>
            </a:extLst>
          </p:cNvPr>
          <p:cNvSpPr txBox="1">
            <a:spLocks/>
          </p:cNvSpPr>
          <p:nvPr/>
        </p:nvSpPr>
        <p:spPr>
          <a:xfrm>
            <a:off x="360712" y="9556608"/>
            <a:ext cx="144000" cy="237071"/>
          </a:xfrm>
          <a:prstGeom prst="rect">
            <a:avLst/>
          </a:prstGeom>
        </p:spPr>
        <p:txBody>
          <a:bodyPr vert="horz" lIns="0" tIns="0" rIns="0" bIns="0" rtlCol="0" anchor="ctr">
            <a:noAutofit/>
          </a:bodyPr>
          <a:lstStyle>
            <a:defPPr>
              <a:defRPr lang="en-US"/>
            </a:defPPr>
            <a:lvl1pPr marL="0" algn="l" defTabSz="446441" rtl="0" eaLnBrk="1" latinLnBrk="0" hangingPunct="1">
              <a:defRPr sz="848" kern="1200">
                <a:solidFill>
                  <a:schemeClr val="bg2"/>
                </a:solidFill>
                <a:latin typeface="+mn-lt"/>
                <a:ea typeface="+mn-ea"/>
                <a:cs typeface="+mn-cs"/>
              </a:defRPr>
            </a:lvl1pPr>
            <a:lvl2pPr marL="446441" algn="l" defTabSz="446441" rtl="0" eaLnBrk="1" latinLnBrk="0" hangingPunct="1">
              <a:defRPr sz="1758" kern="1200">
                <a:solidFill>
                  <a:schemeClr val="tx1"/>
                </a:solidFill>
                <a:latin typeface="+mn-lt"/>
                <a:ea typeface="+mn-ea"/>
                <a:cs typeface="+mn-cs"/>
              </a:defRPr>
            </a:lvl2pPr>
            <a:lvl3pPr marL="892884" algn="l" defTabSz="446441" rtl="0" eaLnBrk="1" latinLnBrk="0" hangingPunct="1">
              <a:defRPr sz="1758" kern="1200">
                <a:solidFill>
                  <a:schemeClr val="tx1"/>
                </a:solidFill>
                <a:latin typeface="+mn-lt"/>
                <a:ea typeface="+mn-ea"/>
                <a:cs typeface="+mn-cs"/>
              </a:defRPr>
            </a:lvl3pPr>
            <a:lvl4pPr marL="1339329" algn="l" defTabSz="446441" rtl="0" eaLnBrk="1" latinLnBrk="0" hangingPunct="1">
              <a:defRPr sz="1758" kern="1200">
                <a:solidFill>
                  <a:schemeClr val="tx1"/>
                </a:solidFill>
                <a:latin typeface="+mn-lt"/>
                <a:ea typeface="+mn-ea"/>
                <a:cs typeface="+mn-cs"/>
              </a:defRPr>
            </a:lvl4pPr>
            <a:lvl5pPr marL="1785768" algn="l" defTabSz="446441" rtl="0" eaLnBrk="1" latinLnBrk="0" hangingPunct="1">
              <a:defRPr sz="1758" kern="1200">
                <a:solidFill>
                  <a:schemeClr val="tx1"/>
                </a:solidFill>
                <a:latin typeface="+mn-lt"/>
                <a:ea typeface="+mn-ea"/>
                <a:cs typeface="+mn-cs"/>
              </a:defRPr>
            </a:lvl5pPr>
            <a:lvl6pPr marL="2232209" algn="l" defTabSz="446441" rtl="0" eaLnBrk="1" latinLnBrk="0" hangingPunct="1">
              <a:defRPr sz="1758" kern="1200">
                <a:solidFill>
                  <a:schemeClr val="tx1"/>
                </a:solidFill>
                <a:latin typeface="+mn-lt"/>
                <a:ea typeface="+mn-ea"/>
                <a:cs typeface="+mn-cs"/>
              </a:defRPr>
            </a:lvl6pPr>
            <a:lvl7pPr marL="2678652" algn="l" defTabSz="446441" rtl="0" eaLnBrk="1" latinLnBrk="0" hangingPunct="1">
              <a:defRPr sz="1758" kern="1200">
                <a:solidFill>
                  <a:schemeClr val="tx1"/>
                </a:solidFill>
                <a:latin typeface="+mn-lt"/>
                <a:ea typeface="+mn-ea"/>
                <a:cs typeface="+mn-cs"/>
              </a:defRPr>
            </a:lvl7pPr>
            <a:lvl8pPr marL="3125095" algn="l" defTabSz="446441" rtl="0" eaLnBrk="1" latinLnBrk="0" hangingPunct="1">
              <a:defRPr sz="1758" kern="1200">
                <a:solidFill>
                  <a:schemeClr val="tx1"/>
                </a:solidFill>
                <a:latin typeface="+mn-lt"/>
                <a:ea typeface="+mn-ea"/>
                <a:cs typeface="+mn-cs"/>
              </a:defRPr>
            </a:lvl8pPr>
            <a:lvl9pPr marL="3571538" algn="l" defTabSz="446441" rtl="0" eaLnBrk="1" latinLnBrk="0" hangingPunct="1">
              <a:defRPr sz="1758" kern="1200">
                <a:solidFill>
                  <a:schemeClr val="tx1"/>
                </a:solidFill>
                <a:latin typeface="+mn-lt"/>
                <a:ea typeface="+mn-ea"/>
                <a:cs typeface="+mn-cs"/>
              </a:defRPr>
            </a:lvl9pPr>
          </a:lstStyle>
          <a:p>
            <a:fld id="{B22E28CD-7D23-44D0-95D8-4FC36EC6909F}" type="slidenum">
              <a:rPr lang="en-GB" smtClean="0">
                <a:latin typeface="Calibri Light" panose="020F0302020204030204" pitchFamily="34" charset="0"/>
                <a:cs typeface="Calibri Light" panose="020F0302020204030204" pitchFamily="34" charset="0"/>
                <a:sym typeface="Calibri Light" panose="020F0302020204030204" pitchFamily="34" charset="0"/>
              </a:rPr>
              <a:pPr/>
              <a:t>12</a:t>
            </a:fld>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cxnSp>
        <p:nvCxnSpPr>
          <p:cNvPr id="52" name="Straight Connector 51">
            <a:extLst>
              <a:ext uri="{FF2B5EF4-FFF2-40B4-BE49-F238E27FC236}">
                <a16:creationId xmlns:a16="http://schemas.microsoft.com/office/drawing/2014/main" id="{56FA40E7-57DE-4E9C-8EFC-983DABC219BD}"/>
              </a:ext>
            </a:extLst>
          </p:cNvPr>
          <p:cNvCxnSpPr/>
          <p:nvPr/>
        </p:nvCxnSpPr>
        <p:spPr>
          <a:xfrm>
            <a:off x="554201" y="9590475"/>
            <a:ext cx="0" cy="169336"/>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3" name="Footer Placeholder 4">
            <a:extLst>
              <a:ext uri="{FF2B5EF4-FFF2-40B4-BE49-F238E27FC236}">
                <a16:creationId xmlns:a16="http://schemas.microsoft.com/office/drawing/2014/main" id="{EBE94E3E-120B-4EE6-ADC4-98FB37AB7236}"/>
              </a:ext>
            </a:extLst>
          </p:cNvPr>
          <p:cNvSpPr txBox="1">
            <a:spLocks/>
          </p:cNvSpPr>
          <p:nvPr/>
        </p:nvSpPr>
        <p:spPr>
          <a:xfrm>
            <a:off x="603690" y="9556608"/>
            <a:ext cx="3121008" cy="237071"/>
          </a:xfrm>
          <a:prstGeom prst="rect">
            <a:avLst/>
          </a:prstGeom>
        </p:spPr>
        <p:txBody>
          <a:bodyPr lIns="0"/>
          <a:lstStyle>
            <a:defPPr>
              <a:defRPr lang="en-US"/>
            </a:defPPr>
            <a:lvl1pPr marL="0" algn="l" defTabSz="446441" rtl="0" eaLnBrk="1" latinLnBrk="0" hangingPunct="1">
              <a:defRPr sz="850" kern="1200">
                <a:solidFill>
                  <a:schemeClr val="tx1"/>
                </a:solidFill>
                <a:latin typeface="+mn-lt"/>
                <a:ea typeface="+mn-ea"/>
                <a:cs typeface="+mn-cs"/>
              </a:defRPr>
            </a:lvl1pPr>
            <a:lvl2pPr marL="446441" algn="l" defTabSz="446441" rtl="0" eaLnBrk="1" latinLnBrk="0" hangingPunct="1">
              <a:defRPr sz="1758" kern="1200">
                <a:solidFill>
                  <a:schemeClr val="tx1"/>
                </a:solidFill>
                <a:latin typeface="+mn-lt"/>
                <a:ea typeface="+mn-ea"/>
                <a:cs typeface="+mn-cs"/>
              </a:defRPr>
            </a:lvl2pPr>
            <a:lvl3pPr marL="892884" algn="l" defTabSz="446441" rtl="0" eaLnBrk="1" latinLnBrk="0" hangingPunct="1">
              <a:defRPr sz="1758" kern="1200">
                <a:solidFill>
                  <a:schemeClr val="tx1"/>
                </a:solidFill>
                <a:latin typeface="+mn-lt"/>
                <a:ea typeface="+mn-ea"/>
                <a:cs typeface="+mn-cs"/>
              </a:defRPr>
            </a:lvl3pPr>
            <a:lvl4pPr marL="1339329" algn="l" defTabSz="446441" rtl="0" eaLnBrk="1" latinLnBrk="0" hangingPunct="1">
              <a:defRPr sz="1758" kern="1200">
                <a:solidFill>
                  <a:schemeClr val="tx1"/>
                </a:solidFill>
                <a:latin typeface="+mn-lt"/>
                <a:ea typeface="+mn-ea"/>
                <a:cs typeface="+mn-cs"/>
              </a:defRPr>
            </a:lvl4pPr>
            <a:lvl5pPr marL="1785768" algn="l" defTabSz="446441" rtl="0" eaLnBrk="1" latinLnBrk="0" hangingPunct="1">
              <a:defRPr sz="1758" kern="1200">
                <a:solidFill>
                  <a:schemeClr val="tx1"/>
                </a:solidFill>
                <a:latin typeface="+mn-lt"/>
                <a:ea typeface="+mn-ea"/>
                <a:cs typeface="+mn-cs"/>
              </a:defRPr>
            </a:lvl5pPr>
            <a:lvl6pPr marL="2232209" algn="l" defTabSz="446441" rtl="0" eaLnBrk="1" latinLnBrk="0" hangingPunct="1">
              <a:defRPr sz="1758" kern="1200">
                <a:solidFill>
                  <a:schemeClr val="tx1"/>
                </a:solidFill>
                <a:latin typeface="+mn-lt"/>
                <a:ea typeface="+mn-ea"/>
                <a:cs typeface="+mn-cs"/>
              </a:defRPr>
            </a:lvl6pPr>
            <a:lvl7pPr marL="2678652" algn="l" defTabSz="446441" rtl="0" eaLnBrk="1" latinLnBrk="0" hangingPunct="1">
              <a:defRPr sz="1758" kern="1200">
                <a:solidFill>
                  <a:schemeClr val="tx1"/>
                </a:solidFill>
                <a:latin typeface="+mn-lt"/>
                <a:ea typeface="+mn-ea"/>
                <a:cs typeface="+mn-cs"/>
              </a:defRPr>
            </a:lvl7pPr>
            <a:lvl8pPr marL="3125095" algn="l" defTabSz="446441" rtl="0" eaLnBrk="1" latinLnBrk="0" hangingPunct="1">
              <a:defRPr sz="1758" kern="1200">
                <a:solidFill>
                  <a:schemeClr val="tx1"/>
                </a:solidFill>
                <a:latin typeface="+mn-lt"/>
                <a:ea typeface="+mn-ea"/>
                <a:cs typeface="+mn-cs"/>
              </a:defRPr>
            </a:lvl8pPr>
            <a:lvl9pPr marL="3571538" algn="l" defTabSz="446441" rtl="0" eaLnBrk="1" latinLnBrk="0" hangingPunct="1">
              <a:defRPr sz="1758" kern="1200">
                <a:solidFill>
                  <a:schemeClr val="tx1"/>
                </a:solidFill>
                <a:latin typeface="+mn-lt"/>
                <a:ea typeface="+mn-ea"/>
                <a:cs typeface="+mn-cs"/>
              </a:defRPr>
            </a:lvl9pPr>
          </a:lstStyle>
          <a:p>
            <a:r>
              <a:rPr lang="en-GB" sz="800" dirty="0">
                <a:latin typeface="Calibri Light" panose="020F0302020204030204" pitchFamily="34" charset="0"/>
                <a:cs typeface="Calibri Light" panose="020F0302020204030204" pitchFamily="34" charset="0"/>
                <a:sym typeface="Calibri Light" panose="020F0302020204030204" pitchFamily="34" charset="0"/>
              </a:rPr>
              <a:t>Financial Sector Deepening Moçambique, Strategic Plan 2020-25</a:t>
            </a:r>
          </a:p>
        </p:txBody>
      </p:sp>
      <p:sp>
        <p:nvSpPr>
          <p:cNvPr id="55" name="Title 23">
            <a:extLst>
              <a:ext uri="{FF2B5EF4-FFF2-40B4-BE49-F238E27FC236}">
                <a16:creationId xmlns:a16="http://schemas.microsoft.com/office/drawing/2014/main" id="{E7C05CAD-8A44-4FB8-984A-97D7C07FBF10}"/>
              </a:ext>
            </a:extLst>
          </p:cNvPr>
          <p:cNvSpPr txBox="1">
            <a:spLocks/>
          </p:cNvSpPr>
          <p:nvPr/>
        </p:nvSpPr>
        <p:spPr>
          <a:xfrm>
            <a:off x="636626" y="694278"/>
            <a:ext cx="6771803" cy="812814"/>
          </a:xfrm>
          <a:prstGeom prst="rect">
            <a:avLst/>
          </a:prstGeom>
        </p:spPr>
        <p:txBody>
          <a:bodyPr vert="horz" lIns="0" tIns="0" rIns="0" bIns="0" rtlCol="0" anchor="t" anchorCtr="0">
            <a:noAutofit/>
          </a:bodyPr>
          <a:lstStyle>
            <a:lvl1pPr algn="l" defTabSz="646482" rtl="0" eaLnBrk="1" latinLnBrk="0" hangingPunct="1">
              <a:lnSpc>
                <a:spcPct val="100000"/>
              </a:lnSpc>
              <a:spcBef>
                <a:spcPct val="0"/>
              </a:spcBef>
              <a:buNone/>
              <a:defRPr sz="2395" kern="1200">
                <a:solidFill>
                  <a:schemeClr val="bg2"/>
                </a:solidFill>
                <a:latin typeface="Calibri" panose="020F0502020204030204" pitchFamily="34" charset="0"/>
                <a:ea typeface="+mj-ea"/>
                <a:cs typeface="Calibri" panose="020F0502020204030204" pitchFamily="34" charset="0"/>
                <a:sym typeface="Calibri" panose="020F0502020204030204" pitchFamily="34" charset="0"/>
              </a:defRPr>
            </a:lvl1pPr>
          </a:lstStyle>
          <a:p>
            <a:r>
              <a:rPr lang="en-GB" sz="2400" b="1" dirty="0">
                <a:solidFill>
                  <a:srgbClr val="1A898B"/>
                </a:solidFill>
                <a:sym typeface="Calibri Light" panose="020F0302020204030204" pitchFamily="34" charset="0"/>
              </a:rPr>
              <a:t>FINANCIAL SERVICES INNOVATION LANDSCAPE</a:t>
            </a:r>
          </a:p>
        </p:txBody>
      </p:sp>
    </p:spTree>
    <p:extLst>
      <p:ext uri="{BB962C8B-B14F-4D97-AF65-F5344CB8AC3E}">
        <p14:creationId xmlns:p14="http://schemas.microsoft.com/office/powerpoint/2010/main" val="2491996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1" name="Object 110" hidden="1">
            <a:extLst>
              <a:ext uri="{FF2B5EF4-FFF2-40B4-BE49-F238E27FC236}">
                <a16:creationId xmlns:a16="http://schemas.microsoft.com/office/drawing/2014/main" id="{4A6A246A-F9E4-4B49-A31D-07A36E4A57A6}"/>
              </a:ext>
            </a:extLst>
          </p:cNvPr>
          <p:cNvGraphicFramePr>
            <a:graphicFrameLocks noChangeAspect="1"/>
          </p:cNvGraphicFramePr>
          <p:nvPr>
            <p:custDataLst>
              <p:tags r:id="rId2"/>
            </p:custDataLst>
            <p:extLst>
              <p:ext uri="{D42A27DB-BD31-4B8C-83A1-F6EECF244321}">
                <p14:modId xmlns:p14="http://schemas.microsoft.com/office/powerpoint/2010/main" val="1736536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5258" name="think-cell Slide" r:id="rId5" imgW="592" imgH="595" progId="TCLayout.ActiveDocument.1">
                  <p:embed/>
                </p:oleObj>
              </mc:Choice>
              <mc:Fallback>
                <p:oleObj name="think-cell Slide" r:id="rId5" imgW="592" imgH="59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256" name="Group 255">
            <a:extLst>
              <a:ext uri="{FF2B5EF4-FFF2-40B4-BE49-F238E27FC236}">
                <a16:creationId xmlns:a16="http://schemas.microsoft.com/office/drawing/2014/main" id="{41ABEDA3-68EE-4EB6-BE21-4162C6B2181F}"/>
              </a:ext>
            </a:extLst>
          </p:cNvPr>
          <p:cNvGrpSpPr/>
          <p:nvPr/>
        </p:nvGrpSpPr>
        <p:grpSpPr>
          <a:xfrm>
            <a:off x="456406" y="508009"/>
            <a:ext cx="6859589" cy="5815290"/>
            <a:chOff x="456406" y="222305"/>
            <a:chExt cx="6859589" cy="5815290"/>
          </a:xfrm>
        </p:grpSpPr>
        <p:sp>
          <p:nvSpPr>
            <p:cNvPr id="3" name="TextBox 2">
              <a:extLst>
                <a:ext uri="{FF2B5EF4-FFF2-40B4-BE49-F238E27FC236}">
                  <a16:creationId xmlns:a16="http://schemas.microsoft.com/office/drawing/2014/main" id="{2856708A-E6FB-4635-B8A8-234A2DCD2C3E}"/>
                </a:ext>
              </a:extLst>
            </p:cNvPr>
            <p:cNvSpPr txBox="1"/>
            <p:nvPr/>
          </p:nvSpPr>
          <p:spPr>
            <a:xfrm>
              <a:off x="456406" y="575745"/>
              <a:ext cx="6859589" cy="5461850"/>
            </a:xfrm>
            <a:prstGeom prst="rect">
              <a:avLst/>
            </a:prstGeom>
          </p:spPr>
          <p:txBody>
            <a:bodyPr wrap="square" lIns="0" tIns="0" rIns="0" bIns="0" numCol="2" spcCol="180000" rtlCol="0" anchor="t">
              <a:noAutofit/>
            </a:bodyPr>
            <a:lstStyle/>
            <a:p>
              <a:pPr lvl="0">
                <a:spcAft>
                  <a:spcPts val="600"/>
                </a:spcAft>
                <a:buClr>
                  <a:schemeClr val="tx1"/>
                </a:buClr>
              </a:pPr>
              <a:r>
                <a:rPr lang="en-GB" sz="1200"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Mozambique’s innovation landscape has lagged its regional neighbours as there existed relatively few initiatives and support towards both the capital and policy attributes of the ecosystem, resulting in an encumbering regulatory framework and a reduced availability of capital. These factors combined with the smaller size of the market and the language barriers for anglosphere investors (US and UK based - which tend to be more active in this space), have impaired the development of Mozambique as a hub.</a:t>
              </a:r>
            </a:p>
            <a:p>
              <a:pPr lvl="0">
                <a:spcAft>
                  <a:spcPts val="600"/>
                </a:spcAft>
                <a:buClr>
                  <a:schemeClr val="tx1"/>
                </a:buClr>
              </a:pPr>
              <a:r>
                <a:rPr lang="en-GB" sz="1200"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The launch, in May 2018, of a collaborative initiative between FSDMoç and Banco de Moçambique for the creation of a Sandbox incubator project, marked a renewed impetus towards the development of the startup ecosystem. The sandbox acts as an enabler for Fintech’s to rapidly build and test their product/ service in the market, in a controlled environment close to regulators, Banks, Insurers and other startups. It therefore allows the regulator to work closely with Fintech’s, enabling the development of a vision of how to regulate and create attractive frameworks for these startups to operate, so to foment information sharing and accelerate the regulatory process. </a:t>
              </a:r>
            </a:p>
            <a:p>
              <a:pPr>
                <a:spcAft>
                  <a:spcPts val="600"/>
                </a:spcAft>
                <a:buClr>
                  <a:schemeClr val="tx1"/>
                </a:buClr>
              </a:pPr>
              <a:r>
                <a:rPr lang="en-GB" sz="1200"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The first edition of the sandbox project counted with the following institutions</a:t>
              </a:r>
              <a:r>
                <a:rPr lang="en-US" sz="1200"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 Ekutiva solutions </a:t>
              </a:r>
              <a:r>
                <a:rPr lang="en-US" sz="12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which is developing an online Payments Gateway (Quick-e-Pay), Robobo which is building a payment aggregator portal (PagaLu), PayTek which provides payment integration services, Zoona and Socremo which are collaboratively developing a digital banking solution and Mukuru which has built a money transfer solution. Due to the reduced capability of the financial infrastructure, there exists a focus on developing payments solutions, accompanying the growth of mobile money as more than 3 million Mozambicans use these services (M-Pesa, Mkesh, E-Mola) which has also contributed to the growth of Pay-as-you-go for the energy sector (SolarWorks). </a:t>
              </a:r>
              <a:r>
                <a:rPr lang="en-GB" sz="1200"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Additionally to the sandbox project, there exist several hubs that act as incubators, scale-ups and mentors, and events throughout the year that organize contests and talks. The first Fintech week, held between the 14</a:t>
              </a:r>
              <a:r>
                <a:rPr lang="en-GB" sz="1200" kern="0" baseline="300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th</a:t>
              </a:r>
              <a:r>
                <a:rPr lang="en-GB" sz="1200"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 and the 21</a:t>
              </a:r>
              <a:r>
                <a:rPr lang="en-GB" sz="1200" kern="0" baseline="300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st</a:t>
              </a:r>
              <a:r>
                <a:rPr lang="en-GB" sz="1200"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 of February 2020, with the presence of 300 national and international participants, was a key initiative focused on providing training, disseminating information, presenting new services focused on the development of a digital economy centred around Fintech’s and Insurtech’s and on creating a collaborative environment between regulators, governmental institutions, Banks, Fintech’s and national and international experts. </a:t>
              </a:r>
            </a:p>
            <a:p>
              <a:pPr>
                <a:spcAft>
                  <a:spcPts val="600"/>
                </a:spcAft>
                <a:buClr>
                  <a:schemeClr val="tx1"/>
                </a:buClr>
              </a:pPr>
              <a:r>
                <a:rPr lang="en-GB" sz="1200"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Notwithstanding the positive developments, Mozambique still lacks an adequate regulatory framework for startups from a tax and fiscal perspective, a lack of incentives to attract foreign investors that impairs the access to capital and a legal framework that differs from the anglophone countries where the majority of investors are located.</a:t>
              </a:r>
            </a:p>
          </p:txBody>
        </p:sp>
        <p:sp>
          <p:nvSpPr>
            <p:cNvPr id="4" name="TextBox 3">
              <a:extLst>
                <a:ext uri="{FF2B5EF4-FFF2-40B4-BE49-F238E27FC236}">
                  <a16:creationId xmlns:a16="http://schemas.microsoft.com/office/drawing/2014/main" id="{33A8883F-4FCE-4E5F-9BED-6FA14BD025C0}"/>
                </a:ext>
              </a:extLst>
            </p:cNvPr>
            <p:cNvSpPr txBox="1"/>
            <p:nvPr/>
          </p:nvSpPr>
          <p:spPr>
            <a:xfrm>
              <a:off x="456406" y="222305"/>
              <a:ext cx="6859589" cy="345431"/>
            </a:xfrm>
            <a:prstGeom prst="rect">
              <a:avLst/>
            </a:prstGeom>
          </p:spPr>
          <p:txBody>
            <a:bodyPr wrap="square" lIns="0" tIns="0" rIns="0" bIns="0" numCol="1" rtlCol="0" anchor="t">
              <a:noAutofit/>
            </a:bodyPr>
            <a:lstStyle/>
            <a:p>
              <a:pPr lvl="0">
                <a:spcAft>
                  <a:spcPts val="600"/>
                </a:spcAft>
                <a:buClr>
                  <a:schemeClr val="tx1"/>
                </a:buClr>
              </a:pPr>
              <a:r>
                <a:rPr lang="en-GB" sz="1800" kern="0" dirty="0">
                  <a:solidFill>
                    <a:srgbClr val="377169"/>
                  </a:solidFill>
                  <a:latin typeface="Calibri Light" panose="020F0302020204030204" pitchFamily="34" charset="0"/>
                  <a:cs typeface="Calibri Light" panose="020F0302020204030204" pitchFamily="34" charset="0"/>
                  <a:sym typeface="Calibri Light" panose="020F0302020204030204" pitchFamily="34" charset="0"/>
                </a:rPr>
                <a:t>INNOVATION LANDSCAPE IN MOZAMBIQUE</a:t>
              </a:r>
            </a:p>
          </p:txBody>
        </p:sp>
      </p:grpSp>
      <p:grpSp>
        <p:nvGrpSpPr>
          <p:cNvPr id="9" name="Group 8">
            <a:extLst>
              <a:ext uri="{FF2B5EF4-FFF2-40B4-BE49-F238E27FC236}">
                <a16:creationId xmlns:a16="http://schemas.microsoft.com/office/drawing/2014/main" id="{8E54DD99-7E42-4821-A444-87E8C70D1D32}"/>
              </a:ext>
            </a:extLst>
          </p:cNvPr>
          <p:cNvGrpSpPr/>
          <p:nvPr/>
        </p:nvGrpSpPr>
        <p:grpSpPr>
          <a:xfrm>
            <a:off x="459569" y="6817455"/>
            <a:ext cx="6854043" cy="2484001"/>
            <a:chOff x="459569" y="6838724"/>
            <a:chExt cx="6854043" cy="2484001"/>
          </a:xfrm>
        </p:grpSpPr>
        <p:sp>
          <p:nvSpPr>
            <p:cNvPr id="5" name="Rectangle 4">
              <a:extLst>
                <a:ext uri="{FF2B5EF4-FFF2-40B4-BE49-F238E27FC236}">
                  <a16:creationId xmlns:a16="http://schemas.microsoft.com/office/drawing/2014/main" id="{1F8FD16E-B327-41A2-916A-5EE7DD429ECB}"/>
                </a:ext>
              </a:extLst>
            </p:cNvPr>
            <p:cNvSpPr/>
            <p:nvPr/>
          </p:nvSpPr>
          <p:spPr>
            <a:xfrm>
              <a:off x="460013" y="6838725"/>
              <a:ext cx="1728000" cy="1206000"/>
            </a:xfrm>
            <a:prstGeom prst="rect">
              <a:avLst/>
            </a:prstGeom>
            <a:noFill/>
            <a:ln w="3175">
              <a:solidFill>
                <a:srgbClr val="37716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pt-PT" sz="110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6" name="Rectangle 5">
              <a:extLst>
                <a:ext uri="{FF2B5EF4-FFF2-40B4-BE49-F238E27FC236}">
                  <a16:creationId xmlns:a16="http://schemas.microsoft.com/office/drawing/2014/main" id="{9AC44CA4-E5BF-442B-B388-F9C1CA75AA84}"/>
                </a:ext>
              </a:extLst>
            </p:cNvPr>
            <p:cNvSpPr/>
            <p:nvPr/>
          </p:nvSpPr>
          <p:spPr>
            <a:xfrm>
              <a:off x="916542" y="6838725"/>
              <a:ext cx="814943" cy="206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solidFill>
                    <a:srgbClr val="377169"/>
                  </a:solidFill>
                  <a:latin typeface="Calibri Light" panose="020F0302020204030204" pitchFamily="34" charset="0"/>
                  <a:cs typeface="Calibri Light" panose="020F0302020204030204" pitchFamily="34" charset="0"/>
                  <a:sym typeface="Calibri Light" panose="020F0302020204030204" pitchFamily="34" charset="0"/>
                </a:rPr>
                <a:t>Fintech</a:t>
              </a:r>
            </a:p>
          </p:txBody>
        </p:sp>
        <p:grpSp>
          <p:nvGrpSpPr>
            <p:cNvPr id="230" name="Group 229">
              <a:extLst>
                <a:ext uri="{FF2B5EF4-FFF2-40B4-BE49-F238E27FC236}">
                  <a16:creationId xmlns:a16="http://schemas.microsoft.com/office/drawing/2014/main" id="{B6C2277D-C3F9-4D37-B146-4E4FD6FF14F2}"/>
                </a:ext>
              </a:extLst>
            </p:cNvPr>
            <p:cNvGrpSpPr/>
            <p:nvPr/>
          </p:nvGrpSpPr>
          <p:grpSpPr>
            <a:xfrm>
              <a:off x="520551" y="7083215"/>
              <a:ext cx="1606925" cy="431614"/>
              <a:chOff x="558246" y="6894533"/>
              <a:chExt cx="1606925" cy="431614"/>
            </a:xfrm>
          </p:grpSpPr>
          <p:pic>
            <p:nvPicPr>
              <p:cNvPr id="52364" name="Picture 140" descr="Paytek Africa (@PaytekAfrica) | Twitter">
                <a:extLst>
                  <a:ext uri="{FF2B5EF4-FFF2-40B4-BE49-F238E27FC236}">
                    <a16:creationId xmlns:a16="http://schemas.microsoft.com/office/drawing/2014/main" id="{0FC3F488-38EE-4EB1-AE4D-11E76C73C05B}"/>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558246" y="6894533"/>
                <a:ext cx="429818" cy="431614"/>
              </a:xfrm>
              <a:prstGeom prst="rect">
                <a:avLst/>
              </a:prstGeom>
              <a:noFill/>
              <a:extLst>
                <a:ext uri="{909E8E84-426E-40DD-AFC4-6F175D3DCCD1}">
                  <a14:hiddenFill xmlns:a14="http://schemas.microsoft.com/office/drawing/2010/main">
                    <a:solidFill>
                      <a:srgbClr val="FFFFFF"/>
                    </a:solidFill>
                  </a14:hiddenFill>
                </a:ext>
              </a:extLst>
            </p:spPr>
          </p:pic>
          <p:pic>
            <p:nvPicPr>
              <p:cNvPr id="52366" name="Picture 142" descr="RIHA - Por Uma Internet Rentavel | Startup Ranking">
                <a:extLst>
                  <a:ext uri="{FF2B5EF4-FFF2-40B4-BE49-F238E27FC236}">
                    <a16:creationId xmlns:a16="http://schemas.microsoft.com/office/drawing/2014/main" id="{8B98AD5A-6D23-4EE3-923C-FA1EFD689F70}"/>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1777569" y="6916538"/>
                <a:ext cx="387602" cy="387602"/>
              </a:xfrm>
              <a:prstGeom prst="rect">
                <a:avLst/>
              </a:prstGeom>
              <a:noFill/>
              <a:extLst>
                <a:ext uri="{909E8E84-426E-40DD-AFC4-6F175D3DCCD1}">
                  <a14:hiddenFill xmlns:a14="http://schemas.microsoft.com/office/drawing/2010/main">
                    <a:solidFill>
                      <a:srgbClr val="FFFFFF"/>
                    </a:solidFill>
                  </a14:hiddenFill>
                </a:ext>
              </a:extLst>
            </p:spPr>
          </p:pic>
          <p:pic>
            <p:nvPicPr>
              <p:cNvPr id="52372" name="Picture 148" descr="Mukuru | Old Legs Tour">
                <a:extLst>
                  <a:ext uri="{FF2B5EF4-FFF2-40B4-BE49-F238E27FC236}">
                    <a16:creationId xmlns:a16="http://schemas.microsoft.com/office/drawing/2014/main" id="{A9438CD1-F1D1-436C-B4B9-09345007ACDF}"/>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1076719" y="6938160"/>
                <a:ext cx="612195" cy="344360"/>
              </a:xfrm>
              <a:prstGeom prst="rect">
                <a:avLst/>
              </a:prstGeom>
              <a:noFill/>
              <a:extLst>
                <a:ext uri="{909E8E84-426E-40DD-AFC4-6F175D3DCCD1}">
                  <a14:hiddenFill xmlns:a14="http://schemas.microsoft.com/office/drawing/2010/main">
                    <a:solidFill>
                      <a:srgbClr val="FFFFFF"/>
                    </a:solidFill>
                  </a14:hiddenFill>
                </a:ext>
              </a:extLst>
            </p:spPr>
          </p:pic>
        </p:grpSp>
        <p:pic>
          <p:nvPicPr>
            <p:cNvPr id="52370" name="Picture 146" descr="Zambian Fintech Startup Zoona Secures Investment From Rippleworks ...">
              <a:extLst>
                <a:ext uri="{FF2B5EF4-FFF2-40B4-BE49-F238E27FC236}">
                  <a16:creationId xmlns:a16="http://schemas.microsoft.com/office/drawing/2014/main" id="{9F08F447-9535-4AE0-A26B-D489A14C9DFB}"/>
                </a:ext>
              </a:extLst>
            </p:cNvPr>
            <p:cNvPicPr>
              <a:picLocks noChangeAspect="1" noChangeArrowheads="1"/>
            </p:cNvPicPr>
            <p:nvPr/>
          </p:nvPicPr>
          <p:blipFill rotWithShape="1">
            <a:blip r:embed="rId10" cstate="hqprint">
              <a:extLst>
                <a:ext uri="{28A0092B-C50C-407E-A947-70E740481C1C}">
                  <a14:useLocalDpi xmlns:a14="http://schemas.microsoft.com/office/drawing/2010/main" val="0"/>
                </a:ext>
              </a:extLst>
            </a:blip>
            <a:srcRect t="23674" b="16436"/>
            <a:stretch/>
          </p:blipFill>
          <p:spPr bwMode="auto">
            <a:xfrm>
              <a:off x="1680632" y="7705483"/>
              <a:ext cx="446844" cy="144099"/>
            </a:xfrm>
            <a:prstGeom prst="rect">
              <a:avLst/>
            </a:prstGeom>
            <a:noFill/>
            <a:extLst>
              <a:ext uri="{909E8E84-426E-40DD-AFC4-6F175D3DCCD1}">
                <a14:hiddenFill xmlns:a14="http://schemas.microsoft.com/office/drawing/2010/main">
                  <a:solidFill>
                    <a:srgbClr val="FFFFFF"/>
                  </a:solidFill>
                </a14:hiddenFill>
              </a:ext>
            </a:extLst>
          </p:spPr>
        </p:pic>
        <p:pic>
          <p:nvPicPr>
            <p:cNvPr id="52441" name="Picture 217" descr="MBC Bank Mozambique | Crunchbase">
              <a:extLst>
                <a:ext uri="{FF2B5EF4-FFF2-40B4-BE49-F238E27FC236}">
                  <a16:creationId xmlns:a16="http://schemas.microsoft.com/office/drawing/2014/main" id="{E9BF2731-A07C-490C-B673-EE0F3270F8C7}"/>
                </a:ext>
              </a:extLst>
            </p:cNvPr>
            <p:cNvPicPr>
              <a:picLocks noChangeAspect="1" noChangeArrowheads="1"/>
            </p:cNvPicPr>
            <p:nvPr/>
          </p:nvPicPr>
          <p:blipFill rotWithShape="1">
            <a:blip r:embed="rId11" cstate="hqprint">
              <a:extLst>
                <a:ext uri="{28A0092B-C50C-407E-A947-70E740481C1C}">
                  <a14:useLocalDpi xmlns:a14="http://schemas.microsoft.com/office/drawing/2010/main" val="0"/>
                </a:ext>
              </a:extLst>
            </a:blip>
            <a:srcRect l="9554" t="35007" r="10851" b="33390"/>
            <a:stretch/>
          </p:blipFill>
          <p:spPr bwMode="auto">
            <a:xfrm>
              <a:off x="520552" y="7679397"/>
              <a:ext cx="494320" cy="196270"/>
            </a:xfrm>
            <a:prstGeom prst="rect">
              <a:avLst/>
            </a:prstGeom>
            <a:noFill/>
            <a:extLst>
              <a:ext uri="{909E8E84-426E-40DD-AFC4-6F175D3DCCD1}">
                <a14:hiddenFill xmlns:a14="http://schemas.microsoft.com/office/drawing/2010/main">
                  <a:solidFill>
                    <a:srgbClr val="FFFFFF"/>
                  </a:solidFill>
                </a14:hiddenFill>
              </a:ext>
            </a:extLst>
          </p:spPr>
        </p:pic>
        <p:grpSp>
          <p:nvGrpSpPr>
            <p:cNvPr id="240" name="Group 239">
              <a:extLst>
                <a:ext uri="{FF2B5EF4-FFF2-40B4-BE49-F238E27FC236}">
                  <a16:creationId xmlns:a16="http://schemas.microsoft.com/office/drawing/2014/main" id="{66DC262A-B540-487C-9422-627CD601C44E}"/>
                </a:ext>
              </a:extLst>
            </p:cNvPr>
            <p:cNvGrpSpPr/>
            <p:nvPr/>
          </p:nvGrpSpPr>
          <p:grpSpPr>
            <a:xfrm>
              <a:off x="4206617" y="6838724"/>
              <a:ext cx="792000" cy="1206122"/>
              <a:chOff x="4190166" y="6650042"/>
              <a:chExt cx="792000" cy="1206122"/>
            </a:xfrm>
          </p:grpSpPr>
          <p:pic>
            <p:nvPicPr>
              <p:cNvPr id="52377" name="Picture 153" descr="Members – Askari Fintech – Maputo Corridor Logistics Initiative">
                <a:extLst>
                  <a:ext uri="{FF2B5EF4-FFF2-40B4-BE49-F238E27FC236}">
                    <a16:creationId xmlns:a16="http://schemas.microsoft.com/office/drawing/2014/main" id="{882125A5-4448-4F61-8BA8-A4273A0BFC57}"/>
                  </a:ext>
                </a:extLst>
              </p:cNvPr>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a:off x="4258487" y="6909288"/>
                <a:ext cx="655359" cy="402103"/>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F134EB85-9E36-4083-A0F5-B189AD61164E}"/>
                  </a:ext>
                </a:extLst>
              </p:cNvPr>
              <p:cNvSpPr/>
              <p:nvPr/>
            </p:nvSpPr>
            <p:spPr>
              <a:xfrm>
                <a:off x="4190166" y="6650042"/>
                <a:ext cx="792000" cy="206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solidFill>
                      <a:srgbClr val="377169"/>
                    </a:solidFill>
                    <a:latin typeface="Calibri Light" panose="020F0302020204030204" pitchFamily="34" charset="0"/>
                    <a:cs typeface="Calibri Light" panose="020F0302020204030204" pitchFamily="34" charset="0"/>
                    <a:sym typeface="Calibri Light" panose="020F0302020204030204" pitchFamily="34" charset="0"/>
                  </a:rPr>
                  <a:t>Insurtech</a:t>
                </a:r>
              </a:p>
            </p:txBody>
          </p:sp>
          <p:pic>
            <p:nvPicPr>
              <p:cNvPr id="52432" name="Picture 208" descr="MóvelCare Tele-Insur (@MovelCare) | Twitter">
                <a:extLst>
                  <a:ext uri="{FF2B5EF4-FFF2-40B4-BE49-F238E27FC236}">
                    <a16:creationId xmlns:a16="http://schemas.microsoft.com/office/drawing/2014/main" id="{6BB88DB1-1DBE-40EE-A305-EACC1A71E6DD}"/>
                  </a:ext>
                </a:extLst>
              </p:cNvPr>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4421403" y="7447487"/>
                <a:ext cx="329526" cy="329526"/>
              </a:xfrm>
              <a:prstGeom prst="rect">
                <a:avLst/>
              </a:prstGeom>
              <a:noFill/>
              <a:extLst>
                <a:ext uri="{909E8E84-426E-40DD-AFC4-6F175D3DCCD1}">
                  <a14:hiddenFill xmlns:a14="http://schemas.microsoft.com/office/drawing/2010/main">
                    <a:solidFill>
                      <a:srgbClr val="FFFFFF"/>
                    </a:solidFill>
                  </a14:hiddenFill>
                </a:ext>
              </a:extLst>
            </p:spPr>
          </p:pic>
          <p:sp>
            <p:nvSpPr>
              <p:cNvPr id="70" name="Rectangle 69">
                <a:extLst>
                  <a:ext uri="{FF2B5EF4-FFF2-40B4-BE49-F238E27FC236}">
                    <a16:creationId xmlns:a16="http://schemas.microsoft.com/office/drawing/2014/main" id="{B9E1332A-5194-41BB-B8E3-F7659E0C1E33}"/>
                  </a:ext>
                </a:extLst>
              </p:cNvPr>
              <p:cNvSpPr/>
              <p:nvPr/>
            </p:nvSpPr>
            <p:spPr>
              <a:xfrm>
                <a:off x="4190166" y="6650164"/>
                <a:ext cx="792000" cy="1206000"/>
              </a:xfrm>
              <a:prstGeom prst="rect">
                <a:avLst/>
              </a:prstGeom>
              <a:noFill/>
              <a:ln w="3175">
                <a:solidFill>
                  <a:srgbClr val="37716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pt-PT" sz="1100" dirty="0">
                  <a:latin typeface="Calibri Light" panose="020F0302020204030204" pitchFamily="34" charset="0"/>
                  <a:cs typeface="Calibri Light" panose="020F0302020204030204" pitchFamily="34" charset="0"/>
                  <a:sym typeface="Calibri Light" panose="020F0302020204030204" pitchFamily="34" charset="0"/>
                </a:endParaRPr>
              </a:p>
            </p:txBody>
          </p:sp>
        </p:grpSp>
        <p:grpSp>
          <p:nvGrpSpPr>
            <p:cNvPr id="235" name="Group 234">
              <a:extLst>
                <a:ext uri="{FF2B5EF4-FFF2-40B4-BE49-F238E27FC236}">
                  <a16:creationId xmlns:a16="http://schemas.microsoft.com/office/drawing/2014/main" id="{560067C2-143C-4A32-A904-5E0C8D126400}"/>
                </a:ext>
              </a:extLst>
            </p:cNvPr>
            <p:cNvGrpSpPr/>
            <p:nvPr/>
          </p:nvGrpSpPr>
          <p:grpSpPr>
            <a:xfrm>
              <a:off x="3269749" y="6838724"/>
              <a:ext cx="864000" cy="1800937"/>
              <a:chOff x="3256011" y="6650042"/>
              <a:chExt cx="864000" cy="1800937"/>
            </a:xfrm>
          </p:grpSpPr>
          <p:pic>
            <p:nvPicPr>
              <p:cNvPr id="52395" name="Picture 171" descr="WenaData (wenadata) no Pinterest">
                <a:extLst>
                  <a:ext uri="{FF2B5EF4-FFF2-40B4-BE49-F238E27FC236}">
                    <a16:creationId xmlns:a16="http://schemas.microsoft.com/office/drawing/2014/main" id="{9089C304-D6D3-4D89-B30E-60A96D77464F}"/>
                  </a:ext>
                </a:extLst>
              </p:cNvPr>
              <p:cNvPicPr>
                <a:picLocks noChangeAspect="1" noChangeArrowheads="1"/>
              </p:cNvPicPr>
              <p:nvPr/>
            </p:nvPicPr>
            <p:blipFill rotWithShape="1">
              <a:blip r:embed="rId14" cstate="hqprint">
                <a:extLst>
                  <a:ext uri="{28A0092B-C50C-407E-A947-70E740481C1C}">
                    <a14:useLocalDpi xmlns:a14="http://schemas.microsoft.com/office/drawing/2010/main" val="0"/>
                  </a:ext>
                </a:extLst>
              </a:blip>
              <a:srcRect t="37224" b="37749"/>
              <a:stretch/>
            </p:blipFill>
            <p:spPr bwMode="auto">
              <a:xfrm>
                <a:off x="3328805" y="7398962"/>
                <a:ext cx="718413" cy="179799"/>
              </a:xfrm>
              <a:prstGeom prst="rect">
                <a:avLst/>
              </a:prstGeom>
              <a:noFill/>
              <a:extLst>
                <a:ext uri="{909E8E84-426E-40DD-AFC4-6F175D3DCCD1}">
                  <a14:hiddenFill xmlns:a14="http://schemas.microsoft.com/office/drawing/2010/main">
                    <a:solidFill>
                      <a:srgbClr val="FFFFFF"/>
                    </a:solidFill>
                  </a14:hiddenFill>
                </a:ext>
              </a:extLst>
            </p:spPr>
          </p:pic>
          <p:pic>
            <p:nvPicPr>
              <p:cNvPr id="52398" name="Picture 174" descr="Robobo | Crunchbase">
                <a:extLst>
                  <a:ext uri="{FF2B5EF4-FFF2-40B4-BE49-F238E27FC236}">
                    <a16:creationId xmlns:a16="http://schemas.microsoft.com/office/drawing/2014/main" id="{7823C34A-5B00-4977-B46B-346A62FDBEED}"/>
                  </a:ext>
                </a:extLst>
              </p:cNvPr>
              <p:cNvPicPr>
                <a:picLocks noChangeAspect="1" noChangeArrowheads="1"/>
              </p:cNvPicPr>
              <p:nvPr/>
            </p:nvPicPr>
            <p:blipFill>
              <a:blip r:embed="rId15" cstate="hqprint">
                <a:extLst>
                  <a:ext uri="{28A0092B-C50C-407E-A947-70E740481C1C}">
                    <a14:useLocalDpi xmlns:a14="http://schemas.microsoft.com/office/drawing/2010/main" val="0"/>
                  </a:ext>
                </a:extLst>
              </a:blip>
              <a:srcRect/>
              <a:stretch>
                <a:fillRect/>
              </a:stretch>
            </p:blipFill>
            <p:spPr bwMode="auto">
              <a:xfrm>
                <a:off x="3519150" y="8068608"/>
                <a:ext cx="337723" cy="337723"/>
              </a:xfrm>
              <a:prstGeom prst="rect">
                <a:avLst/>
              </a:prstGeom>
              <a:noFill/>
              <a:extLst>
                <a:ext uri="{909E8E84-426E-40DD-AFC4-6F175D3DCCD1}">
                  <a14:hiddenFill xmlns:a14="http://schemas.microsoft.com/office/drawing/2010/main">
                    <a:solidFill>
                      <a:srgbClr val="FFFFFF"/>
                    </a:solidFill>
                  </a14:hiddenFill>
                </a:ext>
              </a:extLst>
            </p:spPr>
          </p:pic>
          <p:pic>
            <p:nvPicPr>
              <p:cNvPr id="52391" name="Picture 167" descr="UX Information Technologies">
                <a:extLst>
                  <a:ext uri="{FF2B5EF4-FFF2-40B4-BE49-F238E27FC236}">
                    <a16:creationId xmlns:a16="http://schemas.microsoft.com/office/drawing/2014/main" id="{F8199601-23DF-414C-9474-57A1EF3967B8}"/>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17871" t="28588" r="19196" b="29794"/>
              <a:stretch/>
            </p:blipFill>
            <p:spPr bwMode="auto">
              <a:xfrm>
                <a:off x="3434578" y="6942745"/>
                <a:ext cx="506866" cy="335189"/>
              </a:xfrm>
              <a:prstGeom prst="rect">
                <a:avLst/>
              </a:prstGeom>
              <a:noFill/>
              <a:extLst>
                <a:ext uri="{909E8E84-426E-40DD-AFC4-6F175D3DCCD1}">
                  <a14:hiddenFill xmlns:a14="http://schemas.microsoft.com/office/drawing/2010/main">
                    <a:solidFill>
                      <a:srgbClr val="FFFFFF"/>
                    </a:solidFill>
                  </a14:hiddenFill>
                </a:ext>
              </a:extLst>
            </p:spPr>
          </p:pic>
          <p:pic>
            <p:nvPicPr>
              <p:cNvPr id="52419" name="Picture 195" descr="OUTPUTECH">
                <a:extLst>
                  <a:ext uri="{FF2B5EF4-FFF2-40B4-BE49-F238E27FC236}">
                    <a16:creationId xmlns:a16="http://schemas.microsoft.com/office/drawing/2014/main" id="{10B368B2-F16A-4DA5-9F01-6771D971A481}"/>
                  </a:ext>
                </a:extLst>
              </p:cNvPr>
              <p:cNvPicPr>
                <a:picLocks noChangeAspect="1" noChangeArrowheads="1"/>
              </p:cNvPicPr>
              <p:nvPr/>
            </p:nvPicPr>
            <p:blipFill rotWithShape="1">
              <a:blip r:embed="rId17" cstate="hqprint">
                <a:extLst>
                  <a:ext uri="{28A0092B-C50C-407E-A947-70E740481C1C}">
                    <a14:useLocalDpi xmlns:a14="http://schemas.microsoft.com/office/drawing/2010/main" val="0"/>
                  </a:ext>
                </a:extLst>
              </a:blip>
              <a:srcRect l="12025" t="33386" r="11550" b="37200"/>
              <a:stretch/>
            </p:blipFill>
            <p:spPr bwMode="auto">
              <a:xfrm>
                <a:off x="3318338" y="7753177"/>
                <a:ext cx="739346" cy="160066"/>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a:extLst>
                  <a:ext uri="{FF2B5EF4-FFF2-40B4-BE49-F238E27FC236}">
                    <a16:creationId xmlns:a16="http://schemas.microsoft.com/office/drawing/2014/main" id="{0D415381-0DD5-4606-823E-F81FA1947707}"/>
                  </a:ext>
                </a:extLst>
              </p:cNvPr>
              <p:cNvSpPr/>
              <p:nvPr/>
            </p:nvSpPr>
            <p:spPr>
              <a:xfrm>
                <a:off x="3302865" y="6650043"/>
                <a:ext cx="770292" cy="206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solidFill>
                      <a:srgbClr val="377169"/>
                    </a:solidFill>
                    <a:latin typeface="Calibri Light" panose="020F0302020204030204" pitchFamily="34" charset="0"/>
                    <a:cs typeface="Calibri Light" panose="020F0302020204030204" pitchFamily="34" charset="0"/>
                    <a:sym typeface="Calibri Light" panose="020F0302020204030204" pitchFamily="34" charset="0"/>
                  </a:rPr>
                  <a:t>Software</a:t>
                </a:r>
              </a:p>
            </p:txBody>
          </p:sp>
          <p:sp>
            <p:nvSpPr>
              <p:cNvPr id="71" name="Rectangle 70">
                <a:extLst>
                  <a:ext uri="{FF2B5EF4-FFF2-40B4-BE49-F238E27FC236}">
                    <a16:creationId xmlns:a16="http://schemas.microsoft.com/office/drawing/2014/main" id="{6F42A510-2CE9-4D58-A4B1-3A0EAA71B2E0}"/>
                  </a:ext>
                </a:extLst>
              </p:cNvPr>
              <p:cNvSpPr/>
              <p:nvPr/>
            </p:nvSpPr>
            <p:spPr>
              <a:xfrm>
                <a:off x="3256011" y="6650042"/>
                <a:ext cx="864000" cy="1800937"/>
              </a:xfrm>
              <a:prstGeom prst="rect">
                <a:avLst/>
              </a:prstGeom>
              <a:noFill/>
              <a:ln w="3175">
                <a:solidFill>
                  <a:srgbClr val="37716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pt-PT" sz="1100" dirty="0">
                  <a:latin typeface="Calibri Light" panose="020F0302020204030204" pitchFamily="34" charset="0"/>
                  <a:cs typeface="Calibri Light" panose="020F0302020204030204" pitchFamily="34" charset="0"/>
                  <a:sym typeface="Calibri Light" panose="020F0302020204030204" pitchFamily="34" charset="0"/>
                </a:endParaRPr>
              </a:p>
            </p:txBody>
          </p:sp>
        </p:grpSp>
        <p:grpSp>
          <p:nvGrpSpPr>
            <p:cNvPr id="232" name="Group 231">
              <a:extLst>
                <a:ext uri="{FF2B5EF4-FFF2-40B4-BE49-F238E27FC236}">
                  <a16:creationId xmlns:a16="http://schemas.microsoft.com/office/drawing/2014/main" id="{125C450E-4A56-4609-B786-AC7B85970F0F}"/>
                </a:ext>
              </a:extLst>
            </p:cNvPr>
            <p:cNvGrpSpPr/>
            <p:nvPr/>
          </p:nvGrpSpPr>
          <p:grpSpPr>
            <a:xfrm>
              <a:off x="1356407" y="8116725"/>
              <a:ext cx="828000" cy="1206000"/>
              <a:chOff x="1375993" y="7928043"/>
              <a:chExt cx="828000" cy="1206000"/>
            </a:xfrm>
          </p:grpSpPr>
          <p:pic>
            <p:nvPicPr>
              <p:cNvPr id="52413" name="Picture 189" descr="moWoza - Home | Facebook">
                <a:extLst>
                  <a:ext uri="{FF2B5EF4-FFF2-40B4-BE49-F238E27FC236}">
                    <a16:creationId xmlns:a16="http://schemas.microsoft.com/office/drawing/2014/main" id="{6BCD6596-DFD6-4B27-80F5-554D5F4B0A09}"/>
                  </a:ext>
                </a:extLst>
              </p:cNvPr>
              <p:cNvPicPr>
                <a:picLocks noChangeAspect="1" noChangeArrowheads="1"/>
              </p:cNvPicPr>
              <p:nvPr/>
            </p:nvPicPr>
            <p:blipFill>
              <a:blip r:embed="rId18" cstate="hqprint">
                <a:extLst>
                  <a:ext uri="{28A0092B-C50C-407E-A947-70E740481C1C}">
                    <a14:useLocalDpi xmlns:a14="http://schemas.microsoft.com/office/drawing/2010/main" val="0"/>
                  </a:ext>
                </a:extLst>
              </a:blip>
              <a:srcRect/>
              <a:stretch>
                <a:fillRect/>
              </a:stretch>
            </p:blipFill>
            <p:spPr bwMode="auto">
              <a:xfrm>
                <a:off x="1612239" y="8198709"/>
                <a:ext cx="355509" cy="355509"/>
              </a:xfrm>
              <a:prstGeom prst="rect">
                <a:avLst/>
              </a:prstGeom>
              <a:noFill/>
              <a:extLst>
                <a:ext uri="{909E8E84-426E-40DD-AFC4-6F175D3DCCD1}">
                  <a14:hiddenFill xmlns:a14="http://schemas.microsoft.com/office/drawing/2010/main">
                    <a:solidFill>
                      <a:srgbClr val="FFFFFF"/>
                    </a:solidFill>
                  </a14:hiddenFill>
                </a:ext>
              </a:extLst>
            </p:spPr>
          </p:pic>
          <p:pic>
            <p:nvPicPr>
              <p:cNvPr id="52416" name="Picture 192" descr="Viva Taxi Passenger on the App Store">
                <a:extLst>
                  <a:ext uri="{FF2B5EF4-FFF2-40B4-BE49-F238E27FC236}">
                    <a16:creationId xmlns:a16="http://schemas.microsoft.com/office/drawing/2014/main" id="{7AA5C208-9994-4D0D-A995-A50A3FE01625}"/>
                  </a:ext>
                </a:extLst>
              </p:cNvPr>
              <p:cNvPicPr>
                <a:picLocks noChangeAspect="1" noChangeArrowheads="1"/>
              </p:cNvPicPr>
              <p:nvPr/>
            </p:nvPicPr>
            <p:blipFill>
              <a:blip r:embed="rId19" cstate="hqprint">
                <a:extLst>
                  <a:ext uri="{28A0092B-C50C-407E-A947-70E740481C1C}">
                    <a14:useLocalDpi xmlns:a14="http://schemas.microsoft.com/office/drawing/2010/main" val="0"/>
                  </a:ext>
                </a:extLst>
              </a:blip>
              <a:srcRect/>
              <a:stretch>
                <a:fillRect/>
              </a:stretch>
            </p:blipFill>
            <p:spPr bwMode="auto">
              <a:xfrm>
                <a:off x="1612239" y="8683641"/>
                <a:ext cx="355509" cy="355509"/>
              </a:xfrm>
              <a:prstGeom prst="rect">
                <a:avLst/>
              </a:prstGeom>
              <a:noFill/>
              <a:extLst>
                <a:ext uri="{909E8E84-426E-40DD-AFC4-6F175D3DCCD1}">
                  <a14:hiddenFill xmlns:a14="http://schemas.microsoft.com/office/drawing/2010/main">
                    <a:solidFill>
                      <a:srgbClr val="FFFFFF"/>
                    </a:solidFill>
                  </a14:hiddenFill>
                </a:ext>
              </a:extLst>
            </p:spPr>
          </p:pic>
          <p:sp>
            <p:nvSpPr>
              <p:cNvPr id="68" name="Rectangle 67">
                <a:extLst>
                  <a:ext uri="{FF2B5EF4-FFF2-40B4-BE49-F238E27FC236}">
                    <a16:creationId xmlns:a16="http://schemas.microsoft.com/office/drawing/2014/main" id="{6DD146FA-E85B-431B-ADD1-1C2CD44A9922}"/>
                  </a:ext>
                </a:extLst>
              </p:cNvPr>
              <p:cNvSpPr/>
              <p:nvPr/>
            </p:nvSpPr>
            <p:spPr>
              <a:xfrm>
                <a:off x="1426821" y="7928043"/>
                <a:ext cx="726344" cy="206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solidFill>
                      <a:srgbClr val="377169"/>
                    </a:solidFill>
                    <a:latin typeface="Calibri Light" panose="020F0302020204030204" pitchFamily="34" charset="0"/>
                    <a:cs typeface="Calibri Light" panose="020F0302020204030204" pitchFamily="34" charset="0"/>
                    <a:sym typeface="Calibri Light" panose="020F0302020204030204" pitchFamily="34" charset="0"/>
                  </a:rPr>
                  <a:t>Transport</a:t>
                </a:r>
              </a:p>
            </p:txBody>
          </p:sp>
          <p:sp>
            <p:nvSpPr>
              <p:cNvPr id="85" name="Rectangle 84">
                <a:extLst>
                  <a:ext uri="{FF2B5EF4-FFF2-40B4-BE49-F238E27FC236}">
                    <a16:creationId xmlns:a16="http://schemas.microsoft.com/office/drawing/2014/main" id="{D3091D95-7496-4F2B-8159-17F4A372B1CF}"/>
                  </a:ext>
                </a:extLst>
              </p:cNvPr>
              <p:cNvSpPr/>
              <p:nvPr/>
            </p:nvSpPr>
            <p:spPr>
              <a:xfrm>
                <a:off x="1375993" y="7928043"/>
                <a:ext cx="828000" cy="1206000"/>
              </a:xfrm>
              <a:prstGeom prst="rect">
                <a:avLst/>
              </a:prstGeom>
              <a:noFill/>
              <a:ln w="3175">
                <a:solidFill>
                  <a:srgbClr val="37716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pt-PT" sz="1100" dirty="0">
                  <a:latin typeface="Calibri Light" panose="020F0302020204030204" pitchFamily="34" charset="0"/>
                  <a:cs typeface="Calibri Light" panose="020F0302020204030204" pitchFamily="34" charset="0"/>
                  <a:sym typeface="Calibri Light" panose="020F0302020204030204" pitchFamily="34" charset="0"/>
                </a:endParaRPr>
              </a:p>
            </p:txBody>
          </p:sp>
        </p:grpSp>
        <p:grpSp>
          <p:nvGrpSpPr>
            <p:cNvPr id="233" name="Group 232">
              <a:extLst>
                <a:ext uri="{FF2B5EF4-FFF2-40B4-BE49-F238E27FC236}">
                  <a16:creationId xmlns:a16="http://schemas.microsoft.com/office/drawing/2014/main" id="{4116A1E2-FC35-4E72-B57D-A21AB41BE48F}"/>
                </a:ext>
              </a:extLst>
            </p:cNvPr>
            <p:cNvGrpSpPr/>
            <p:nvPr/>
          </p:nvGrpSpPr>
          <p:grpSpPr>
            <a:xfrm>
              <a:off x="459569" y="8116725"/>
              <a:ext cx="828000" cy="1206000"/>
              <a:chOff x="459569" y="7928043"/>
              <a:chExt cx="828000" cy="1206000"/>
            </a:xfrm>
          </p:grpSpPr>
          <p:pic>
            <p:nvPicPr>
              <p:cNvPr id="52421" name="Picture 197" descr="Startup Africa News - The future of the African Innovation ...">
                <a:extLst>
                  <a:ext uri="{FF2B5EF4-FFF2-40B4-BE49-F238E27FC236}">
                    <a16:creationId xmlns:a16="http://schemas.microsoft.com/office/drawing/2014/main" id="{58CD6310-C146-44EB-A895-004D60CBC7D8}"/>
                  </a:ext>
                </a:extLst>
              </p:cNvPr>
              <p:cNvPicPr>
                <a:picLocks noChangeAspect="1" noChangeArrowheads="1"/>
              </p:cNvPicPr>
              <p:nvPr/>
            </p:nvPicPr>
            <p:blipFill rotWithShape="1">
              <a:blip r:embed="rId20" cstate="hqprint">
                <a:extLst>
                  <a:ext uri="{28A0092B-C50C-407E-A947-70E740481C1C}">
                    <a14:useLocalDpi xmlns:a14="http://schemas.microsoft.com/office/drawing/2010/main" val="0"/>
                  </a:ext>
                </a:extLst>
              </a:blip>
              <a:srcRect t="39291" b="35580"/>
              <a:stretch/>
            </p:blipFill>
            <p:spPr bwMode="auto">
              <a:xfrm>
                <a:off x="471246" y="8275366"/>
                <a:ext cx="804647" cy="202195"/>
              </a:xfrm>
              <a:prstGeom prst="rect">
                <a:avLst/>
              </a:prstGeom>
              <a:noFill/>
              <a:extLst>
                <a:ext uri="{909E8E84-426E-40DD-AFC4-6F175D3DCCD1}">
                  <a14:hiddenFill xmlns:a14="http://schemas.microsoft.com/office/drawing/2010/main">
                    <a:solidFill>
                      <a:srgbClr val="FFFFFF"/>
                    </a:solidFill>
                  </a14:hiddenFill>
                </a:ext>
              </a:extLst>
            </p:spPr>
          </p:pic>
          <p:pic>
            <p:nvPicPr>
              <p:cNvPr id="52443" name="Picture 219" descr="Ethale Publishing">
                <a:extLst>
                  <a:ext uri="{FF2B5EF4-FFF2-40B4-BE49-F238E27FC236}">
                    <a16:creationId xmlns:a16="http://schemas.microsoft.com/office/drawing/2014/main" id="{664EC696-3101-492E-83C9-0365A73F9622}"/>
                  </a:ext>
                </a:extLst>
              </p:cNvPr>
              <p:cNvPicPr>
                <a:picLocks noChangeAspect="1" noChangeArrowheads="1"/>
              </p:cNvPicPr>
              <p:nvPr/>
            </p:nvPicPr>
            <p:blipFill rotWithShape="1">
              <a:blip r:embed="rId21" cstate="hqprint">
                <a:extLst>
                  <a:ext uri="{28A0092B-C50C-407E-A947-70E740481C1C}">
                    <a14:useLocalDpi xmlns:a14="http://schemas.microsoft.com/office/drawing/2010/main" val="0"/>
                  </a:ext>
                </a:extLst>
              </a:blip>
              <a:srcRect l="15595" t="28319" r="16272" b="26879"/>
              <a:stretch/>
            </p:blipFill>
            <p:spPr bwMode="auto">
              <a:xfrm>
                <a:off x="497746" y="8724252"/>
                <a:ext cx="751646" cy="274287"/>
              </a:xfrm>
              <a:prstGeom prst="rect">
                <a:avLst/>
              </a:prstGeom>
              <a:noFill/>
              <a:extLst>
                <a:ext uri="{909E8E84-426E-40DD-AFC4-6F175D3DCCD1}">
                  <a14:hiddenFill xmlns:a14="http://schemas.microsoft.com/office/drawing/2010/main">
                    <a:solidFill>
                      <a:srgbClr val="FFFFFF"/>
                    </a:solidFill>
                  </a14:hiddenFill>
                </a:ext>
              </a:extLst>
            </p:spPr>
          </p:pic>
          <p:sp>
            <p:nvSpPr>
              <p:cNvPr id="60" name="Rectangle 59">
                <a:extLst>
                  <a:ext uri="{FF2B5EF4-FFF2-40B4-BE49-F238E27FC236}">
                    <a16:creationId xmlns:a16="http://schemas.microsoft.com/office/drawing/2014/main" id="{9754D7F0-90C2-44A1-AF47-D8E7244875D0}"/>
                  </a:ext>
                </a:extLst>
              </p:cNvPr>
              <p:cNvSpPr/>
              <p:nvPr/>
            </p:nvSpPr>
            <p:spPr>
              <a:xfrm>
                <a:off x="613833" y="7928043"/>
                <a:ext cx="519472" cy="206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solidFill>
                      <a:srgbClr val="377169"/>
                    </a:solidFill>
                    <a:latin typeface="Calibri Light" panose="020F0302020204030204" pitchFamily="34" charset="0"/>
                    <a:cs typeface="Calibri Light" panose="020F0302020204030204" pitchFamily="34" charset="0"/>
                    <a:sym typeface="Calibri Light" panose="020F0302020204030204" pitchFamily="34" charset="0"/>
                  </a:rPr>
                  <a:t>Media</a:t>
                </a:r>
              </a:p>
            </p:txBody>
          </p:sp>
          <p:sp>
            <p:nvSpPr>
              <p:cNvPr id="87" name="Rectangle 86">
                <a:extLst>
                  <a:ext uri="{FF2B5EF4-FFF2-40B4-BE49-F238E27FC236}">
                    <a16:creationId xmlns:a16="http://schemas.microsoft.com/office/drawing/2014/main" id="{852AA940-440E-4AA8-8EB6-859843E97804}"/>
                  </a:ext>
                </a:extLst>
              </p:cNvPr>
              <p:cNvSpPr/>
              <p:nvPr/>
            </p:nvSpPr>
            <p:spPr>
              <a:xfrm>
                <a:off x="459569" y="7928043"/>
                <a:ext cx="828000" cy="1206000"/>
              </a:xfrm>
              <a:prstGeom prst="rect">
                <a:avLst/>
              </a:prstGeom>
              <a:noFill/>
              <a:ln w="3175">
                <a:solidFill>
                  <a:srgbClr val="37716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pt-PT" sz="1100" dirty="0">
                  <a:latin typeface="Calibri Light" panose="020F0302020204030204" pitchFamily="34" charset="0"/>
                  <a:cs typeface="Calibri Light" panose="020F0302020204030204" pitchFamily="34" charset="0"/>
                  <a:sym typeface="Calibri Light" panose="020F0302020204030204" pitchFamily="34" charset="0"/>
                </a:endParaRPr>
              </a:p>
            </p:txBody>
          </p:sp>
        </p:grpSp>
        <p:grpSp>
          <p:nvGrpSpPr>
            <p:cNvPr id="2" name="Group 1">
              <a:extLst>
                <a:ext uri="{FF2B5EF4-FFF2-40B4-BE49-F238E27FC236}">
                  <a16:creationId xmlns:a16="http://schemas.microsoft.com/office/drawing/2014/main" id="{B6566439-A441-4C71-BA20-1FDD0B501FD2}"/>
                </a:ext>
              </a:extLst>
            </p:cNvPr>
            <p:cNvGrpSpPr/>
            <p:nvPr/>
          </p:nvGrpSpPr>
          <p:grpSpPr>
            <a:xfrm>
              <a:off x="3089050" y="8710725"/>
              <a:ext cx="756000" cy="612000"/>
              <a:chOff x="3124471" y="8710725"/>
              <a:chExt cx="756000" cy="612000"/>
            </a:xfrm>
          </p:grpSpPr>
          <p:pic>
            <p:nvPicPr>
              <p:cNvPr id="52410" name="Picture 186" descr="3R – Reduce Reuse Recycle">
                <a:extLst>
                  <a:ext uri="{FF2B5EF4-FFF2-40B4-BE49-F238E27FC236}">
                    <a16:creationId xmlns:a16="http://schemas.microsoft.com/office/drawing/2014/main" id="{DC988B80-4209-4B11-BB8B-D5491957FD34}"/>
                  </a:ext>
                </a:extLst>
              </p:cNvPr>
              <p:cNvPicPr>
                <a:picLocks noChangeAspect="1" noChangeArrowheads="1"/>
              </p:cNvPicPr>
              <p:nvPr/>
            </p:nvPicPr>
            <p:blipFill>
              <a:blip r:embed="rId22" cstate="hqprint">
                <a:extLst>
                  <a:ext uri="{28A0092B-C50C-407E-A947-70E740481C1C}">
                    <a14:useLocalDpi xmlns:a14="http://schemas.microsoft.com/office/drawing/2010/main" val="0"/>
                  </a:ext>
                </a:extLst>
              </a:blip>
              <a:srcRect/>
              <a:stretch>
                <a:fillRect/>
              </a:stretch>
            </p:blipFill>
            <p:spPr bwMode="auto">
              <a:xfrm>
                <a:off x="3327488" y="8924085"/>
                <a:ext cx="349966" cy="360000"/>
              </a:xfrm>
              <a:prstGeom prst="rect">
                <a:avLst/>
              </a:prstGeom>
              <a:noFill/>
              <a:extLst>
                <a:ext uri="{909E8E84-426E-40DD-AFC4-6F175D3DCCD1}">
                  <a14:hiddenFill xmlns:a14="http://schemas.microsoft.com/office/drawing/2010/main">
                    <a:solidFill>
                      <a:srgbClr val="FFFFFF"/>
                    </a:solidFill>
                  </a14:hiddenFill>
                </a:ext>
              </a:extLst>
            </p:spPr>
          </p:pic>
          <p:sp>
            <p:nvSpPr>
              <p:cNvPr id="63" name="Rectangle 62">
                <a:extLst>
                  <a:ext uri="{FF2B5EF4-FFF2-40B4-BE49-F238E27FC236}">
                    <a16:creationId xmlns:a16="http://schemas.microsoft.com/office/drawing/2014/main" id="{5AED6CD1-1029-45F1-B521-12BC18C2E6E0}"/>
                  </a:ext>
                </a:extLst>
              </p:cNvPr>
              <p:cNvSpPr/>
              <p:nvPr/>
            </p:nvSpPr>
            <p:spPr>
              <a:xfrm>
                <a:off x="3124471" y="8710725"/>
                <a:ext cx="756000" cy="206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solidFill>
                      <a:srgbClr val="377169"/>
                    </a:solidFill>
                    <a:latin typeface="Calibri Light" panose="020F0302020204030204" pitchFamily="34" charset="0"/>
                    <a:cs typeface="Calibri Light" panose="020F0302020204030204" pitchFamily="34" charset="0"/>
                    <a:sym typeface="Calibri Light" panose="020F0302020204030204" pitchFamily="34" charset="0"/>
                  </a:rPr>
                  <a:t>Cleantech</a:t>
                </a:r>
              </a:p>
            </p:txBody>
          </p:sp>
          <p:sp>
            <p:nvSpPr>
              <p:cNvPr id="90" name="Rectangle 89">
                <a:extLst>
                  <a:ext uri="{FF2B5EF4-FFF2-40B4-BE49-F238E27FC236}">
                    <a16:creationId xmlns:a16="http://schemas.microsoft.com/office/drawing/2014/main" id="{A2C77227-E1CE-412F-A20C-E935817171A7}"/>
                  </a:ext>
                </a:extLst>
              </p:cNvPr>
              <p:cNvSpPr/>
              <p:nvPr/>
            </p:nvSpPr>
            <p:spPr>
              <a:xfrm>
                <a:off x="3124471" y="8710725"/>
                <a:ext cx="756000" cy="612000"/>
              </a:xfrm>
              <a:prstGeom prst="rect">
                <a:avLst/>
              </a:prstGeom>
              <a:noFill/>
              <a:ln w="3175">
                <a:solidFill>
                  <a:srgbClr val="37716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pt-PT" sz="1100" dirty="0">
                  <a:latin typeface="Calibri Light" panose="020F0302020204030204" pitchFamily="34" charset="0"/>
                  <a:cs typeface="Calibri Light" panose="020F0302020204030204" pitchFamily="34" charset="0"/>
                  <a:sym typeface="Calibri Light" panose="020F0302020204030204" pitchFamily="34" charset="0"/>
                </a:endParaRPr>
              </a:p>
            </p:txBody>
          </p:sp>
        </p:grpSp>
        <p:grpSp>
          <p:nvGrpSpPr>
            <p:cNvPr id="8" name="Group 7">
              <a:extLst>
                <a:ext uri="{FF2B5EF4-FFF2-40B4-BE49-F238E27FC236}">
                  <a16:creationId xmlns:a16="http://schemas.microsoft.com/office/drawing/2014/main" id="{7FACFD46-8657-4526-90A3-BFC2958D3454}"/>
                </a:ext>
              </a:extLst>
            </p:cNvPr>
            <p:cNvGrpSpPr/>
            <p:nvPr/>
          </p:nvGrpSpPr>
          <p:grpSpPr>
            <a:xfrm>
              <a:off x="2260881" y="8710725"/>
              <a:ext cx="756000" cy="612000"/>
              <a:chOff x="2260881" y="8710725"/>
              <a:chExt cx="756000" cy="612000"/>
            </a:xfrm>
          </p:grpSpPr>
          <p:pic>
            <p:nvPicPr>
              <p:cNvPr id="52426" name="Picture 202" descr="Index - MozDevz">
                <a:extLst>
                  <a:ext uri="{FF2B5EF4-FFF2-40B4-BE49-F238E27FC236}">
                    <a16:creationId xmlns:a16="http://schemas.microsoft.com/office/drawing/2014/main" id="{63C4BF31-E85A-4E43-8041-BEB94330D177}"/>
                  </a:ext>
                </a:extLst>
              </p:cNvPr>
              <p:cNvPicPr>
                <a:picLocks noChangeAspect="1" noChangeArrowheads="1"/>
              </p:cNvPicPr>
              <p:nvPr/>
            </p:nvPicPr>
            <p:blipFill rotWithShape="1">
              <a:blip r:embed="rId23">
                <a:extLst>
                  <a:ext uri="{28A0092B-C50C-407E-A947-70E740481C1C}">
                    <a14:useLocalDpi xmlns:a14="http://schemas.microsoft.com/office/drawing/2010/main" val="0"/>
                  </a:ext>
                </a:extLst>
              </a:blip>
              <a:srcRect l="10029" t="29827" r="7507" b="32744"/>
              <a:stretch/>
            </p:blipFill>
            <p:spPr bwMode="auto">
              <a:xfrm>
                <a:off x="2278881" y="9045215"/>
                <a:ext cx="720000" cy="117740"/>
              </a:xfrm>
              <a:prstGeom prst="rect">
                <a:avLst/>
              </a:prstGeom>
              <a:noFill/>
              <a:extLst>
                <a:ext uri="{909E8E84-426E-40DD-AFC4-6F175D3DCCD1}">
                  <a14:hiddenFill xmlns:a14="http://schemas.microsoft.com/office/drawing/2010/main">
                    <a:solidFill>
                      <a:srgbClr val="FFFFFF"/>
                    </a:solidFill>
                  </a14:hiddenFill>
                </a:ext>
              </a:extLst>
            </p:spPr>
          </p:pic>
          <p:sp>
            <p:nvSpPr>
              <p:cNvPr id="59" name="Rectangle 58">
                <a:extLst>
                  <a:ext uri="{FF2B5EF4-FFF2-40B4-BE49-F238E27FC236}">
                    <a16:creationId xmlns:a16="http://schemas.microsoft.com/office/drawing/2014/main" id="{424863BC-B9B4-41F6-926A-D690939F992F}"/>
                  </a:ext>
                </a:extLst>
              </p:cNvPr>
              <p:cNvSpPr/>
              <p:nvPr/>
            </p:nvSpPr>
            <p:spPr>
              <a:xfrm>
                <a:off x="2279195" y="8710725"/>
                <a:ext cx="719372" cy="206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solidFill>
                      <a:srgbClr val="377169"/>
                    </a:solidFill>
                    <a:latin typeface="Calibri Light" panose="020F0302020204030204" pitchFamily="34" charset="0"/>
                    <a:cs typeface="Calibri Light" panose="020F0302020204030204" pitchFamily="34" charset="0"/>
                    <a:sym typeface="Calibri Light" panose="020F0302020204030204" pitchFamily="34" charset="0"/>
                  </a:rPr>
                  <a:t>Education</a:t>
                </a:r>
              </a:p>
            </p:txBody>
          </p:sp>
          <p:sp>
            <p:nvSpPr>
              <p:cNvPr id="91" name="Rectangle 90">
                <a:extLst>
                  <a:ext uri="{FF2B5EF4-FFF2-40B4-BE49-F238E27FC236}">
                    <a16:creationId xmlns:a16="http://schemas.microsoft.com/office/drawing/2014/main" id="{B666F895-D81D-4EBF-AECE-51D3CC6AF460}"/>
                  </a:ext>
                </a:extLst>
              </p:cNvPr>
              <p:cNvSpPr/>
              <p:nvPr/>
            </p:nvSpPr>
            <p:spPr>
              <a:xfrm>
                <a:off x="2260881" y="8710725"/>
                <a:ext cx="756000" cy="612000"/>
              </a:xfrm>
              <a:prstGeom prst="rect">
                <a:avLst/>
              </a:prstGeom>
              <a:noFill/>
              <a:ln w="3175">
                <a:solidFill>
                  <a:srgbClr val="37716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pt-PT" sz="1100" dirty="0">
                  <a:latin typeface="Calibri Light" panose="020F0302020204030204" pitchFamily="34" charset="0"/>
                  <a:cs typeface="Calibri Light" panose="020F0302020204030204" pitchFamily="34" charset="0"/>
                  <a:sym typeface="Calibri Light" panose="020F0302020204030204" pitchFamily="34" charset="0"/>
                </a:endParaRPr>
              </a:p>
            </p:txBody>
          </p:sp>
        </p:grpSp>
        <p:grpSp>
          <p:nvGrpSpPr>
            <p:cNvPr id="7" name="Group 6">
              <a:extLst>
                <a:ext uri="{FF2B5EF4-FFF2-40B4-BE49-F238E27FC236}">
                  <a16:creationId xmlns:a16="http://schemas.microsoft.com/office/drawing/2014/main" id="{07994957-1625-482E-98D3-BD60A3AC6AFD}"/>
                </a:ext>
              </a:extLst>
            </p:cNvPr>
            <p:cNvGrpSpPr/>
            <p:nvPr/>
          </p:nvGrpSpPr>
          <p:grpSpPr>
            <a:xfrm>
              <a:off x="3917219" y="8710725"/>
              <a:ext cx="612000" cy="612000"/>
              <a:chOff x="3932609" y="8710725"/>
              <a:chExt cx="612000" cy="612000"/>
            </a:xfrm>
          </p:grpSpPr>
          <p:pic>
            <p:nvPicPr>
              <p:cNvPr id="52437" name="Picture 213" descr="Chicoa Fish Farm - Aqua-spark">
                <a:extLst>
                  <a:ext uri="{FF2B5EF4-FFF2-40B4-BE49-F238E27FC236}">
                    <a16:creationId xmlns:a16="http://schemas.microsoft.com/office/drawing/2014/main" id="{A42030DF-7254-4CDB-A725-1C2117CE85D9}"/>
                  </a:ext>
                </a:extLst>
              </p:cNvPr>
              <p:cNvPicPr>
                <a:picLocks noChangeAspect="1" noChangeArrowheads="1"/>
              </p:cNvPicPr>
              <p:nvPr/>
            </p:nvPicPr>
            <p:blipFill>
              <a:blip r:embed="rId24" cstate="hqprint">
                <a:extLst>
                  <a:ext uri="{28A0092B-C50C-407E-A947-70E740481C1C}">
                    <a14:useLocalDpi xmlns:a14="http://schemas.microsoft.com/office/drawing/2010/main" val="0"/>
                  </a:ext>
                </a:extLst>
              </a:blip>
              <a:srcRect/>
              <a:stretch>
                <a:fillRect/>
              </a:stretch>
            </p:blipFill>
            <p:spPr bwMode="auto">
              <a:xfrm>
                <a:off x="3963350" y="8907912"/>
                <a:ext cx="550519" cy="392347"/>
              </a:xfrm>
              <a:prstGeom prst="rect">
                <a:avLst/>
              </a:prstGeom>
              <a:noFill/>
              <a:extLst>
                <a:ext uri="{909E8E84-426E-40DD-AFC4-6F175D3DCCD1}">
                  <a14:hiddenFill xmlns:a14="http://schemas.microsoft.com/office/drawing/2010/main">
                    <a:solidFill>
                      <a:srgbClr val="FFFFFF"/>
                    </a:solidFill>
                  </a14:hiddenFill>
                </a:ext>
              </a:extLst>
            </p:spPr>
          </p:pic>
          <p:sp>
            <p:nvSpPr>
              <p:cNvPr id="69" name="Rectangle 68">
                <a:extLst>
                  <a:ext uri="{FF2B5EF4-FFF2-40B4-BE49-F238E27FC236}">
                    <a16:creationId xmlns:a16="http://schemas.microsoft.com/office/drawing/2014/main" id="{88BF20A7-8770-4638-808D-A93AC28A359E}"/>
                  </a:ext>
                </a:extLst>
              </p:cNvPr>
              <p:cNvSpPr/>
              <p:nvPr/>
            </p:nvSpPr>
            <p:spPr>
              <a:xfrm>
                <a:off x="3937080" y="8710725"/>
                <a:ext cx="603059" cy="206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solidFill>
                      <a:srgbClr val="377169"/>
                    </a:solidFill>
                    <a:latin typeface="Calibri Light" panose="020F0302020204030204" pitchFamily="34" charset="0"/>
                    <a:cs typeface="Calibri Light" panose="020F0302020204030204" pitchFamily="34" charset="0"/>
                    <a:sym typeface="Calibri Light" panose="020F0302020204030204" pitchFamily="34" charset="0"/>
                  </a:rPr>
                  <a:t>Agtech</a:t>
                </a:r>
              </a:p>
            </p:txBody>
          </p:sp>
          <p:sp>
            <p:nvSpPr>
              <p:cNvPr id="92" name="Rectangle 91">
                <a:extLst>
                  <a:ext uri="{FF2B5EF4-FFF2-40B4-BE49-F238E27FC236}">
                    <a16:creationId xmlns:a16="http://schemas.microsoft.com/office/drawing/2014/main" id="{11D781F8-56B2-4FC9-B31F-EF52DA3DD12B}"/>
                  </a:ext>
                </a:extLst>
              </p:cNvPr>
              <p:cNvSpPr/>
              <p:nvPr/>
            </p:nvSpPr>
            <p:spPr>
              <a:xfrm>
                <a:off x="3932609" y="8710725"/>
                <a:ext cx="612000" cy="612000"/>
              </a:xfrm>
              <a:prstGeom prst="rect">
                <a:avLst/>
              </a:prstGeom>
              <a:noFill/>
              <a:ln w="3175">
                <a:solidFill>
                  <a:srgbClr val="37716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pt-PT" sz="1100" dirty="0">
                  <a:latin typeface="Calibri Light" panose="020F0302020204030204" pitchFamily="34" charset="0"/>
                  <a:cs typeface="Calibri Light" panose="020F0302020204030204" pitchFamily="34" charset="0"/>
                  <a:sym typeface="Calibri Light" panose="020F0302020204030204" pitchFamily="34" charset="0"/>
                </a:endParaRPr>
              </a:p>
            </p:txBody>
          </p:sp>
        </p:grpSp>
        <p:grpSp>
          <p:nvGrpSpPr>
            <p:cNvPr id="241" name="Group 240">
              <a:extLst>
                <a:ext uri="{FF2B5EF4-FFF2-40B4-BE49-F238E27FC236}">
                  <a16:creationId xmlns:a16="http://schemas.microsoft.com/office/drawing/2014/main" id="{12A509F9-4B30-46FC-AD7F-EA0489F9AF05}"/>
                </a:ext>
              </a:extLst>
            </p:cNvPr>
            <p:cNvGrpSpPr/>
            <p:nvPr/>
          </p:nvGrpSpPr>
          <p:grpSpPr>
            <a:xfrm>
              <a:off x="5071485" y="6838844"/>
              <a:ext cx="792000" cy="1206000"/>
              <a:chOff x="5055006" y="6650162"/>
              <a:chExt cx="792000" cy="1206000"/>
            </a:xfrm>
          </p:grpSpPr>
          <p:pic>
            <p:nvPicPr>
              <p:cNvPr id="52384" name="Picture 160" descr="emprego.co.mz | LinkedIn">
                <a:extLst>
                  <a:ext uri="{FF2B5EF4-FFF2-40B4-BE49-F238E27FC236}">
                    <a16:creationId xmlns:a16="http://schemas.microsoft.com/office/drawing/2014/main" id="{49EACC80-C12B-4D05-A536-241BF3DB2DE5}"/>
                  </a:ext>
                </a:extLst>
              </p:cNvPr>
              <p:cNvPicPr>
                <a:picLocks noChangeAspect="1" noChangeArrowheads="1"/>
              </p:cNvPicPr>
              <p:nvPr/>
            </p:nvPicPr>
            <p:blipFill rotWithShape="1">
              <a:blip r:embed="rId25" cstate="hqprint">
                <a:extLst>
                  <a:ext uri="{28A0092B-C50C-407E-A947-70E740481C1C}">
                    <a14:useLocalDpi xmlns:a14="http://schemas.microsoft.com/office/drawing/2010/main" val="0"/>
                  </a:ext>
                </a:extLst>
              </a:blip>
              <a:srcRect l="36438" t="41846" r="36193" b="49265"/>
              <a:stretch/>
            </p:blipFill>
            <p:spPr bwMode="auto">
              <a:xfrm>
                <a:off x="5092206" y="7553987"/>
                <a:ext cx="717600" cy="116526"/>
              </a:xfrm>
              <a:prstGeom prst="rect">
                <a:avLst/>
              </a:prstGeom>
              <a:noFill/>
              <a:extLst>
                <a:ext uri="{909E8E84-426E-40DD-AFC4-6F175D3DCCD1}">
                  <a14:hiddenFill xmlns:a14="http://schemas.microsoft.com/office/drawing/2010/main">
                    <a:solidFill>
                      <a:srgbClr val="FFFFFF"/>
                    </a:solidFill>
                  </a14:hiddenFill>
                </a:ext>
              </a:extLst>
            </p:spPr>
          </p:pic>
          <p:pic>
            <p:nvPicPr>
              <p:cNvPr id="52447" name="Picture 223" descr="Biscate | Crunchbase">
                <a:extLst>
                  <a:ext uri="{FF2B5EF4-FFF2-40B4-BE49-F238E27FC236}">
                    <a16:creationId xmlns:a16="http://schemas.microsoft.com/office/drawing/2014/main" id="{D58387E9-7349-40D2-9F9F-703A2F138AE4}"/>
                  </a:ext>
                </a:extLst>
              </p:cNvPr>
              <p:cNvPicPr>
                <a:picLocks noChangeAspect="1" noChangeArrowheads="1"/>
              </p:cNvPicPr>
              <p:nvPr/>
            </p:nvPicPr>
            <p:blipFill rotWithShape="1">
              <a:blip r:embed="rId26">
                <a:extLst>
                  <a:ext uri="{28A0092B-C50C-407E-A947-70E740481C1C}">
                    <a14:useLocalDpi xmlns:a14="http://schemas.microsoft.com/office/drawing/2010/main" val="0"/>
                  </a:ext>
                </a:extLst>
              </a:blip>
              <a:srcRect t="37939" b="38613"/>
              <a:stretch/>
            </p:blipFill>
            <p:spPr bwMode="auto">
              <a:xfrm>
                <a:off x="5095525" y="7026987"/>
                <a:ext cx="710962" cy="166705"/>
              </a:xfrm>
              <a:prstGeom prst="rect">
                <a:avLst/>
              </a:prstGeom>
              <a:noFill/>
              <a:extLst>
                <a:ext uri="{909E8E84-426E-40DD-AFC4-6F175D3DCCD1}">
                  <a14:hiddenFill xmlns:a14="http://schemas.microsoft.com/office/drawing/2010/main">
                    <a:solidFill>
                      <a:srgbClr val="FFFFFF"/>
                    </a:solidFill>
                  </a14:hiddenFill>
                </a:ext>
              </a:extLst>
            </p:spPr>
          </p:pic>
          <p:sp>
            <p:nvSpPr>
              <p:cNvPr id="62" name="Rectangle 61">
                <a:extLst>
                  <a:ext uri="{FF2B5EF4-FFF2-40B4-BE49-F238E27FC236}">
                    <a16:creationId xmlns:a16="http://schemas.microsoft.com/office/drawing/2014/main" id="{94416FD2-468A-4ABB-9807-40D4F3228822}"/>
                  </a:ext>
                </a:extLst>
              </p:cNvPr>
              <p:cNvSpPr/>
              <p:nvPr/>
            </p:nvSpPr>
            <p:spPr>
              <a:xfrm>
                <a:off x="5105861" y="6650164"/>
                <a:ext cx="690290" cy="206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solidFill>
                      <a:srgbClr val="377169"/>
                    </a:solidFill>
                    <a:latin typeface="Calibri Light" panose="020F0302020204030204" pitchFamily="34" charset="0"/>
                    <a:cs typeface="Calibri Light" panose="020F0302020204030204" pitchFamily="34" charset="0"/>
                    <a:sym typeface="Calibri Light" panose="020F0302020204030204" pitchFamily="34" charset="0"/>
                  </a:rPr>
                  <a:t>Jobtech</a:t>
                </a:r>
              </a:p>
            </p:txBody>
          </p:sp>
          <p:sp>
            <p:nvSpPr>
              <p:cNvPr id="93" name="Rectangle 92">
                <a:extLst>
                  <a:ext uri="{FF2B5EF4-FFF2-40B4-BE49-F238E27FC236}">
                    <a16:creationId xmlns:a16="http://schemas.microsoft.com/office/drawing/2014/main" id="{BB773AF3-1D96-4BD5-B65B-897784675D70}"/>
                  </a:ext>
                </a:extLst>
              </p:cNvPr>
              <p:cNvSpPr/>
              <p:nvPr/>
            </p:nvSpPr>
            <p:spPr>
              <a:xfrm>
                <a:off x="5055006" y="6650162"/>
                <a:ext cx="792000" cy="1206000"/>
              </a:xfrm>
              <a:prstGeom prst="rect">
                <a:avLst/>
              </a:prstGeom>
              <a:noFill/>
              <a:ln w="3175">
                <a:solidFill>
                  <a:srgbClr val="37716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pt-PT" sz="1100" dirty="0">
                  <a:latin typeface="Calibri Light" panose="020F0302020204030204" pitchFamily="34" charset="0"/>
                  <a:cs typeface="Calibri Light" panose="020F0302020204030204" pitchFamily="34" charset="0"/>
                  <a:sym typeface="Calibri Light" panose="020F0302020204030204" pitchFamily="34" charset="0"/>
                </a:endParaRPr>
              </a:p>
            </p:txBody>
          </p:sp>
        </p:grpSp>
        <p:grpSp>
          <p:nvGrpSpPr>
            <p:cNvPr id="234" name="Group 233">
              <a:extLst>
                <a:ext uri="{FF2B5EF4-FFF2-40B4-BE49-F238E27FC236}">
                  <a16:creationId xmlns:a16="http://schemas.microsoft.com/office/drawing/2014/main" id="{6FBF0E84-88A8-403E-8639-0ACF6C050B90}"/>
                </a:ext>
              </a:extLst>
            </p:cNvPr>
            <p:cNvGrpSpPr/>
            <p:nvPr/>
          </p:nvGrpSpPr>
          <p:grpSpPr>
            <a:xfrm>
              <a:off x="2260881" y="6838725"/>
              <a:ext cx="936000" cy="1800936"/>
              <a:chOff x="2267614" y="6650043"/>
              <a:chExt cx="936000" cy="1800936"/>
            </a:xfrm>
          </p:grpSpPr>
          <p:pic>
            <p:nvPicPr>
              <p:cNvPr id="52387" name="Picture 163" descr="Compra - Compras Online Moçambique - Photos | Facebook">
                <a:extLst>
                  <a:ext uri="{FF2B5EF4-FFF2-40B4-BE49-F238E27FC236}">
                    <a16:creationId xmlns:a16="http://schemas.microsoft.com/office/drawing/2014/main" id="{B20B4965-A2CA-4B2D-A7F1-97022235470D}"/>
                  </a:ext>
                </a:extLst>
              </p:cNvPr>
              <p:cNvPicPr>
                <a:picLocks noChangeAspect="1" noChangeArrowheads="1"/>
              </p:cNvPicPr>
              <p:nvPr/>
            </p:nvPicPr>
            <p:blipFill rotWithShape="1">
              <a:blip r:embed="rId27">
                <a:extLst>
                  <a:ext uri="{28A0092B-C50C-407E-A947-70E740481C1C}">
                    <a14:useLocalDpi xmlns:a14="http://schemas.microsoft.com/office/drawing/2010/main" val="0"/>
                  </a:ext>
                </a:extLst>
              </a:blip>
              <a:srcRect t="30968" b="30593"/>
              <a:stretch/>
            </p:blipFill>
            <p:spPr bwMode="auto">
              <a:xfrm>
                <a:off x="2353431" y="7327751"/>
                <a:ext cx="764366" cy="293823"/>
              </a:xfrm>
              <a:prstGeom prst="rect">
                <a:avLst/>
              </a:prstGeom>
              <a:noFill/>
              <a:extLst>
                <a:ext uri="{909E8E84-426E-40DD-AFC4-6F175D3DCCD1}">
                  <a14:hiddenFill xmlns:a14="http://schemas.microsoft.com/office/drawing/2010/main">
                    <a:solidFill>
                      <a:srgbClr val="FFFFFF"/>
                    </a:solidFill>
                  </a14:hiddenFill>
                </a:ext>
              </a:extLst>
            </p:spPr>
          </p:pic>
          <p:pic>
            <p:nvPicPr>
              <p:cNvPr id="52401" name="Picture 177" descr="SLUSH˙ GIA – IDEÁRIO˙">
                <a:extLst>
                  <a:ext uri="{FF2B5EF4-FFF2-40B4-BE49-F238E27FC236}">
                    <a16:creationId xmlns:a16="http://schemas.microsoft.com/office/drawing/2014/main" id="{1DAAD552-4D0F-4A65-9F4E-45743E487DDB}"/>
                  </a:ext>
                </a:extLst>
              </p:cNvPr>
              <p:cNvPicPr>
                <a:picLocks noChangeAspect="1" noChangeArrowheads="1"/>
              </p:cNvPicPr>
              <p:nvPr/>
            </p:nvPicPr>
            <p:blipFill rotWithShape="1">
              <a:blip r:embed="rId28" cstate="hqprint">
                <a:extLst>
                  <a:ext uri="{28A0092B-C50C-407E-A947-70E740481C1C}">
                    <a14:useLocalDpi xmlns:a14="http://schemas.microsoft.com/office/drawing/2010/main" val="0"/>
                  </a:ext>
                </a:extLst>
              </a:blip>
              <a:srcRect l="24592" t="36927" r="24245" b="36910"/>
              <a:stretch/>
            </p:blipFill>
            <p:spPr bwMode="auto">
              <a:xfrm>
                <a:off x="2334599" y="6994932"/>
                <a:ext cx="802030" cy="23081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758BF5E5-0138-4B6C-BBFB-4D174A54E249}"/>
                  </a:ext>
                </a:extLst>
              </p:cNvPr>
              <p:cNvPicPr>
                <a:picLocks noChangeAspect="1"/>
              </p:cNvPicPr>
              <p:nvPr/>
            </p:nvPicPr>
            <p:blipFill rotWithShape="1">
              <a:blip r:embed="rId29">
                <a:clrChange>
                  <a:clrFrom>
                    <a:srgbClr val="F7F7F7"/>
                  </a:clrFrom>
                  <a:clrTo>
                    <a:srgbClr val="F7F7F7">
                      <a:alpha val="0"/>
                    </a:srgbClr>
                  </a:clrTo>
                </a:clrChange>
              </a:blip>
              <a:srcRect l="4678" t="17475" r="5160" b="17631"/>
              <a:stretch/>
            </p:blipFill>
            <p:spPr>
              <a:xfrm>
                <a:off x="2338567" y="7723579"/>
                <a:ext cx="794095" cy="266004"/>
              </a:xfrm>
              <a:prstGeom prst="rect">
                <a:avLst/>
              </a:prstGeom>
            </p:spPr>
          </p:pic>
          <p:pic>
            <p:nvPicPr>
              <p:cNvPr id="52405" name="Picture 181" descr="UAUU Travel experiences on Behance">
                <a:extLst>
                  <a:ext uri="{FF2B5EF4-FFF2-40B4-BE49-F238E27FC236}">
                    <a16:creationId xmlns:a16="http://schemas.microsoft.com/office/drawing/2014/main" id="{EB4593BE-33CC-43C6-A5EF-7D17BE6A886C}"/>
                  </a:ext>
                </a:extLst>
              </p:cNvPr>
              <p:cNvPicPr>
                <a:picLocks noChangeAspect="1" noChangeArrowheads="1"/>
              </p:cNvPicPr>
              <p:nvPr/>
            </p:nvPicPr>
            <p:blipFill rotWithShape="1">
              <a:blip r:embed="rId30" cstate="hqprint">
                <a:clrChange>
                  <a:clrFrom>
                    <a:srgbClr val="FFFFFF"/>
                  </a:clrFrom>
                  <a:clrTo>
                    <a:srgbClr val="FFFFFF">
                      <a:alpha val="0"/>
                    </a:srgbClr>
                  </a:clrTo>
                </a:clrChange>
                <a:extLst>
                  <a:ext uri="{28A0092B-C50C-407E-A947-70E740481C1C}">
                    <a14:useLocalDpi xmlns:a14="http://schemas.microsoft.com/office/drawing/2010/main" val="0"/>
                  </a:ext>
                </a:extLst>
              </a:blip>
              <a:srcRect l="1635" r="1315" b="15755"/>
              <a:stretch/>
            </p:blipFill>
            <p:spPr bwMode="auto">
              <a:xfrm>
                <a:off x="2437063" y="8091589"/>
                <a:ext cx="597102" cy="291760"/>
              </a:xfrm>
              <a:prstGeom prst="rect">
                <a:avLst/>
              </a:prstGeom>
              <a:noFill/>
              <a:extLst>
                <a:ext uri="{909E8E84-426E-40DD-AFC4-6F175D3DCCD1}">
                  <a14:hiddenFill xmlns:a14="http://schemas.microsoft.com/office/drawing/2010/main">
                    <a:solidFill>
                      <a:srgbClr val="FFFFFF"/>
                    </a:solidFill>
                  </a14:hiddenFill>
                </a:ext>
              </a:extLst>
            </p:spPr>
          </p:pic>
          <p:sp>
            <p:nvSpPr>
              <p:cNvPr id="110" name="Rectangle 109">
                <a:extLst>
                  <a:ext uri="{FF2B5EF4-FFF2-40B4-BE49-F238E27FC236}">
                    <a16:creationId xmlns:a16="http://schemas.microsoft.com/office/drawing/2014/main" id="{0157EF4E-A330-4850-9F8C-E4DBDAAFDE9A}"/>
                  </a:ext>
                </a:extLst>
              </p:cNvPr>
              <p:cNvSpPr/>
              <p:nvPr/>
            </p:nvSpPr>
            <p:spPr>
              <a:xfrm>
                <a:off x="2285614" y="6650043"/>
                <a:ext cx="900000" cy="206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100" b="1" dirty="0">
                    <a:solidFill>
                      <a:srgbClr val="377169"/>
                    </a:solidFill>
                    <a:latin typeface="Calibri Light" panose="020F0302020204030204" pitchFamily="34" charset="0"/>
                    <a:cs typeface="Calibri Light" panose="020F0302020204030204" pitchFamily="34" charset="0"/>
                    <a:sym typeface="Calibri Light" panose="020F0302020204030204" pitchFamily="34" charset="0"/>
                  </a:rPr>
                  <a:t>E-commerce</a:t>
                </a:r>
              </a:p>
            </p:txBody>
          </p:sp>
          <p:sp>
            <p:nvSpPr>
              <p:cNvPr id="112" name="Rectangle 111">
                <a:extLst>
                  <a:ext uri="{FF2B5EF4-FFF2-40B4-BE49-F238E27FC236}">
                    <a16:creationId xmlns:a16="http://schemas.microsoft.com/office/drawing/2014/main" id="{03944198-BAEB-4630-BE44-329903393D60}"/>
                  </a:ext>
                </a:extLst>
              </p:cNvPr>
              <p:cNvSpPr/>
              <p:nvPr/>
            </p:nvSpPr>
            <p:spPr>
              <a:xfrm>
                <a:off x="2267614" y="6650043"/>
                <a:ext cx="936000" cy="1800936"/>
              </a:xfrm>
              <a:prstGeom prst="rect">
                <a:avLst/>
              </a:prstGeom>
              <a:noFill/>
              <a:ln w="3175">
                <a:solidFill>
                  <a:srgbClr val="37716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pt-PT" sz="1100" dirty="0">
                  <a:latin typeface="Calibri Light" panose="020F0302020204030204" pitchFamily="34" charset="0"/>
                  <a:cs typeface="Calibri Light" panose="020F0302020204030204" pitchFamily="34" charset="0"/>
                  <a:sym typeface="Calibri Light" panose="020F0302020204030204" pitchFamily="34" charset="0"/>
                </a:endParaRPr>
              </a:p>
            </p:txBody>
          </p:sp>
        </p:grpSp>
        <p:grpSp>
          <p:nvGrpSpPr>
            <p:cNvPr id="242" name="Group 241">
              <a:extLst>
                <a:ext uri="{FF2B5EF4-FFF2-40B4-BE49-F238E27FC236}">
                  <a16:creationId xmlns:a16="http://schemas.microsoft.com/office/drawing/2014/main" id="{CBE81BA1-EBD9-4451-8097-FE218E2FB0C8}"/>
                </a:ext>
              </a:extLst>
            </p:cNvPr>
            <p:cNvGrpSpPr/>
            <p:nvPr/>
          </p:nvGrpSpPr>
          <p:grpSpPr>
            <a:xfrm>
              <a:off x="5936353" y="6838724"/>
              <a:ext cx="1377259" cy="1800938"/>
              <a:chOff x="5936353" y="6650042"/>
              <a:chExt cx="1377259" cy="1800938"/>
            </a:xfrm>
          </p:grpSpPr>
          <p:pic>
            <p:nvPicPr>
              <p:cNvPr id="120" name="Picture 12" descr="estagios.co.mz">
                <a:extLst>
                  <a:ext uri="{FF2B5EF4-FFF2-40B4-BE49-F238E27FC236}">
                    <a16:creationId xmlns:a16="http://schemas.microsoft.com/office/drawing/2014/main" id="{518F03B5-EF9D-4A13-893D-5951173F4EEA}"/>
                  </a:ext>
                </a:extLst>
              </p:cNvPr>
              <p:cNvPicPr>
                <a:picLocks noChangeAspect="1" noChangeArrowheads="1"/>
              </p:cNvPicPr>
              <p:nvPr/>
            </p:nvPicPr>
            <p:blipFill rotWithShape="1">
              <a:blip r:embed="rId31" cstate="hqprint">
                <a:extLst>
                  <a:ext uri="{28A0092B-C50C-407E-A947-70E740481C1C}">
                    <a14:useLocalDpi xmlns:a14="http://schemas.microsoft.com/office/drawing/2010/main" val="0"/>
                  </a:ext>
                </a:extLst>
              </a:blip>
              <a:srcRect t="20025" b="17834"/>
              <a:stretch/>
            </p:blipFill>
            <p:spPr bwMode="auto">
              <a:xfrm>
                <a:off x="6564461" y="7645264"/>
                <a:ext cx="660774" cy="229941"/>
              </a:xfrm>
              <a:prstGeom prst="rect">
                <a:avLst/>
              </a:prstGeom>
              <a:noFill/>
              <a:extLst>
                <a:ext uri="{909E8E84-426E-40DD-AFC4-6F175D3DCCD1}">
                  <a14:hiddenFill xmlns:a14="http://schemas.microsoft.com/office/drawing/2010/main">
                    <a:solidFill>
                      <a:srgbClr val="FFFFFF"/>
                    </a:solidFill>
                  </a14:hiddenFill>
                </a:ext>
              </a:extLst>
            </p:spPr>
          </p:pic>
          <p:sp>
            <p:nvSpPr>
              <p:cNvPr id="114" name="Rectangle 113">
                <a:extLst>
                  <a:ext uri="{FF2B5EF4-FFF2-40B4-BE49-F238E27FC236}">
                    <a16:creationId xmlns:a16="http://schemas.microsoft.com/office/drawing/2014/main" id="{74410C89-0A4A-4EB6-9001-AF6746C50CA5}"/>
                  </a:ext>
                </a:extLst>
              </p:cNvPr>
              <p:cNvSpPr/>
              <p:nvPr/>
            </p:nvSpPr>
            <p:spPr>
              <a:xfrm>
                <a:off x="5936353" y="6650042"/>
                <a:ext cx="1377259" cy="1800938"/>
              </a:xfrm>
              <a:prstGeom prst="rect">
                <a:avLst/>
              </a:prstGeom>
              <a:noFill/>
              <a:ln w="3175">
                <a:solidFill>
                  <a:srgbClr val="8DC63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pt-PT" sz="1100" dirty="0">
                  <a:latin typeface="Calibri Light" panose="020F0302020204030204" pitchFamily="34" charset="0"/>
                  <a:cs typeface="Calibri Light" panose="020F0302020204030204" pitchFamily="34" charset="0"/>
                  <a:sym typeface="Calibri Light" panose="020F0302020204030204" pitchFamily="34" charset="0"/>
                </a:endParaRPr>
              </a:p>
            </p:txBody>
          </p:sp>
          <p:pic>
            <p:nvPicPr>
              <p:cNvPr id="115" name="Picture 2" descr="About the Innovation Partnership | Africa - Europe Innovation ...">
                <a:extLst>
                  <a:ext uri="{FF2B5EF4-FFF2-40B4-BE49-F238E27FC236}">
                    <a16:creationId xmlns:a16="http://schemas.microsoft.com/office/drawing/2014/main" id="{04645C34-1C7C-4D88-894E-D4CEA7913CA9}"/>
                  </a:ext>
                </a:extLst>
              </p:cNvPr>
              <p:cNvPicPr>
                <a:picLocks noChangeAspect="1" noChangeArrowheads="1"/>
              </p:cNvPicPr>
              <p:nvPr/>
            </p:nvPicPr>
            <p:blipFill>
              <a:blip r:embed="rId32" cstate="hqprint">
                <a:extLst>
                  <a:ext uri="{28A0092B-C50C-407E-A947-70E740481C1C}">
                    <a14:useLocalDpi xmlns:a14="http://schemas.microsoft.com/office/drawing/2010/main" val="0"/>
                  </a:ext>
                </a:extLst>
              </a:blip>
              <a:srcRect/>
              <a:stretch>
                <a:fillRect/>
              </a:stretch>
            </p:blipFill>
            <p:spPr bwMode="auto">
              <a:xfrm>
                <a:off x="6070720" y="7246501"/>
                <a:ext cx="423839" cy="239708"/>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4" descr="IDEÁRIO˙ – Business Innovation™ Accelerator">
                <a:extLst>
                  <a:ext uri="{FF2B5EF4-FFF2-40B4-BE49-F238E27FC236}">
                    <a16:creationId xmlns:a16="http://schemas.microsoft.com/office/drawing/2014/main" id="{E1F2B782-9624-47B2-A159-929BCBF96FD7}"/>
                  </a:ext>
                </a:extLst>
              </p:cNvPr>
              <p:cNvPicPr>
                <a:picLocks noChangeAspect="1" noChangeArrowheads="1"/>
              </p:cNvPicPr>
              <p:nvPr/>
            </p:nvPicPr>
            <p:blipFill>
              <a:blip r:embed="rId33" cstate="hqprint">
                <a:extLst>
                  <a:ext uri="{28A0092B-C50C-407E-A947-70E740481C1C}">
                    <a14:useLocalDpi xmlns:a14="http://schemas.microsoft.com/office/drawing/2010/main" val="0"/>
                  </a:ext>
                </a:extLst>
              </a:blip>
              <a:srcRect/>
              <a:stretch>
                <a:fillRect/>
              </a:stretch>
            </p:blipFill>
            <p:spPr bwMode="auto">
              <a:xfrm>
                <a:off x="6660015" y="6894052"/>
                <a:ext cx="583966" cy="260256"/>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6" descr="Orange Corners">
                <a:extLst>
                  <a:ext uri="{FF2B5EF4-FFF2-40B4-BE49-F238E27FC236}">
                    <a16:creationId xmlns:a16="http://schemas.microsoft.com/office/drawing/2014/main" id="{7D6CA65E-ABDF-466D-9804-E6CDCF265FF4}"/>
                  </a:ext>
                </a:extLst>
              </p:cNvPr>
              <p:cNvPicPr>
                <a:picLocks noChangeAspect="1" noChangeArrowheads="1"/>
              </p:cNvPicPr>
              <p:nvPr/>
            </p:nvPicPr>
            <p:blipFill>
              <a:blip r:embed="rId34" cstate="hqprint">
                <a:extLst>
                  <a:ext uri="{28A0092B-C50C-407E-A947-70E740481C1C}">
                    <a14:useLocalDpi xmlns:a14="http://schemas.microsoft.com/office/drawing/2010/main" val="0"/>
                  </a:ext>
                </a:extLst>
              </a:blip>
              <a:srcRect/>
              <a:stretch>
                <a:fillRect/>
              </a:stretch>
            </p:blipFill>
            <p:spPr bwMode="auto">
              <a:xfrm>
                <a:off x="6008945" y="6933228"/>
                <a:ext cx="547388" cy="181904"/>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8" descr="Espaço de Inovação - Home | Facebook">
                <a:extLst>
                  <a:ext uri="{FF2B5EF4-FFF2-40B4-BE49-F238E27FC236}">
                    <a16:creationId xmlns:a16="http://schemas.microsoft.com/office/drawing/2014/main" id="{BEC1C819-A86E-42EE-82AB-9B9E482C1612}"/>
                  </a:ext>
                </a:extLst>
              </p:cNvPr>
              <p:cNvPicPr>
                <a:picLocks noChangeAspect="1" noChangeArrowheads="1"/>
              </p:cNvPicPr>
              <p:nvPr/>
            </p:nvPicPr>
            <p:blipFill rotWithShape="1">
              <a:blip r:embed="rId35">
                <a:extLst>
                  <a:ext uri="{28A0092B-C50C-407E-A947-70E740481C1C}">
                    <a14:useLocalDpi xmlns:a14="http://schemas.microsoft.com/office/drawing/2010/main" val="0"/>
                  </a:ext>
                </a:extLst>
              </a:blip>
              <a:srcRect t="21823" b="24860"/>
              <a:stretch/>
            </p:blipFill>
            <p:spPr bwMode="auto">
              <a:xfrm>
                <a:off x="6015079" y="7617578"/>
                <a:ext cx="535120" cy="285313"/>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10" descr="Muva Inovar – VC4A">
                <a:extLst>
                  <a:ext uri="{FF2B5EF4-FFF2-40B4-BE49-F238E27FC236}">
                    <a16:creationId xmlns:a16="http://schemas.microsoft.com/office/drawing/2014/main" id="{95414C00-37EC-406D-AA8F-09CF60B3B783}"/>
                  </a:ext>
                </a:extLst>
              </p:cNvPr>
              <p:cNvPicPr>
                <a:picLocks noChangeAspect="1" noChangeArrowheads="1"/>
              </p:cNvPicPr>
              <p:nvPr/>
            </p:nvPicPr>
            <p:blipFill rotWithShape="1">
              <a:blip r:embed="rId36" cstate="hqprint">
                <a:extLst>
                  <a:ext uri="{28A0092B-C50C-407E-A947-70E740481C1C}">
                    <a14:useLocalDpi xmlns:a14="http://schemas.microsoft.com/office/drawing/2010/main" val="0"/>
                  </a:ext>
                </a:extLst>
              </a:blip>
              <a:srcRect l="10591" t="19481" r="42565" b="20612"/>
              <a:stretch/>
            </p:blipFill>
            <p:spPr bwMode="auto">
              <a:xfrm>
                <a:off x="6740079" y="7269539"/>
                <a:ext cx="423839" cy="193632"/>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14" descr="StandardBankZA on Twitter: &quot;Siyababongela! We'd also like to chip ...">
                <a:extLst>
                  <a:ext uri="{FF2B5EF4-FFF2-40B4-BE49-F238E27FC236}">
                    <a16:creationId xmlns:a16="http://schemas.microsoft.com/office/drawing/2014/main" id="{DAA8614D-4785-4599-A01B-026CB6BAEB96}"/>
                  </a:ext>
                </a:extLst>
              </p:cNvPr>
              <p:cNvPicPr>
                <a:picLocks noChangeAspect="1" noChangeArrowheads="1"/>
              </p:cNvPicPr>
              <p:nvPr/>
            </p:nvPicPr>
            <p:blipFill>
              <a:blip r:embed="rId37" cstate="hqprint">
                <a:extLst>
                  <a:ext uri="{28A0092B-C50C-407E-A947-70E740481C1C}">
                    <a14:useLocalDpi xmlns:a14="http://schemas.microsoft.com/office/drawing/2010/main" val="0"/>
                  </a:ext>
                </a:extLst>
              </a:blip>
              <a:srcRect/>
              <a:stretch>
                <a:fillRect/>
              </a:stretch>
            </p:blipFill>
            <p:spPr bwMode="auto">
              <a:xfrm>
                <a:off x="6097623" y="8034261"/>
                <a:ext cx="370033" cy="370033"/>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18" descr="Banco de Moçambique (@bancomoc) | Twitter">
                <a:extLst>
                  <a:ext uri="{FF2B5EF4-FFF2-40B4-BE49-F238E27FC236}">
                    <a16:creationId xmlns:a16="http://schemas.microsoft.com/office/drawing/2014/main" id="{F6A4DDE6-BA9E-47B8-B37F-3DC2C4FF4CDF}"/>
                  </a:ext>
                </a:extLst>
              </p:cNvPr>
              <p:cNvPicPr>
                <a:picLocks noChangeAspect="1" noChangeArrowheads="1"/>
              </p:cNvPicPr>
              <p:nvPr/>
            </p:nvPicPr>
            <p:blipFill>
              <a:blip r:embed="rId38" cstate="hqprint">
                <a:extLst>
                  <a:ext uri="{28A0092B-C50C-407E-A947-70E740481C1C}">
                    <a14:useLocalDpi xmlns:a14="http://schemas.microsoft.com/office/drawing/2010/main" val="0"/>
                  </a:ext>
                </a:extLst>
              </a:blip>
              <a:srcRect/>
              <a:stretch>
                <a:fillRect/>
              </a:stretch>
            </p:blipFill>
            <p:spPr bwMode="auto">
              <a:xfrm>
                <a:off x="6770061" y="8050968"/>
                <a:ext cx="336619" cy="336619"/>
              </a:xfrm>
              <a:prstGeom prst="rect">
                <a:avLst/>
              </a:prstGeom>
              <a:noFill/>
              <a:extLst>
                <a:ext uri="{909E8E84-426E-40DD-AFC4-6F175D3DCCD1}">
                  <a14:hiddenFill xmlns:a14="http://schemas.microsoft.com/office/drawing/2010/main">
                    <a:solidFill>
                      <a:srgbClr val="FFFFFF"/>
                    </a:solidFill>
                  </a14:hiddenFill>
                </a:ext>
              </a:extLst>
            </p:spPr>
          </p:pic>
          <p:sp>
            <p:nvSpPr>
              <p:cNvPr id="123" name="Rectangle 122">
                <a:extLst>
                  <a:ext uri="{FF2B5EF4-FFF2-40B4-BE49-F238E27FC236}">
                    <a16:creationId xmlns:a16="http://schemas.microsoft.com/office/drawing/2014/main" id="{ABD17EE0-33E7-4B63-AE65-20C48832B9CF}"/>
                  </a:ext>
                </a:extLst>
              </p:cNvPr>
              <p:cNvSpPr/>
              <p:nvPr/>
            </p:nvSpPr>
            <p:spPr>
              <a:xfrm>
                <a:off x="6228982" y="6650042"/>
                <a:ext cx="792000" cy="206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solidFill>
                      <a:srgbClr val="8DC63F"/>
                    </a:solidFill>
                    <a:latin typeface="Calibri Light" panose="020F0302020204030204" pitchFamily="34" charset="0"/>
                    <a:cs typeface="Calibri Light" panose="020F0302020204030204" pitchFamily="34" charset="0"/>
                    <a:sym typeface="Calibri Light" panose="020F0302020204030204" pitchFamily="34" charset="0"/>
                  </a:rPr>
                  <a:t>Tech Hubs</a:t>
                </a:r>
              </a:p>
            </p:txBody>
          </p:sp>
        </p:grpSp>
        <p:sp>
          <p:nvSpPr>
            <p:cNvPr id="125" name="Rectangle 124">
              <a:extLst>
                <a:ext uri="{FF2B5EF4-FFF2-40B4-BE49-F238E27FC236}">
                  <a16:creationId xmlns:a16="http://schemas.microsoft.com/office/drawing/2014/main" id="{9573DEE4-50D3-4E4A-AD76-6B078CC31A24}"/>
                </a:ext>
              </a:extLst>
            </p:cNvPr>
            <p:cNvSpPr/>
            <p:nvPr/>
          </p:nvSpPr>
          <p:spPr>
            <a:xfrm>
              <a:off x="4601387" y="8710725"/>
              <a:ext cx="2711442" cy="612000"/>
            </a:xfrm>
            <a:prstGeom prst="rect">
              <a:avLst/>
            </a:prstGeom>
            <a:noFill/>
            <a:ln w="3175">
              <a:solidFill>
                <a:srgbClr val="8DC63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pt-PT" sz="1100" dirty="0">
                <a:latin typeface="Calibri Light" panose="020F0302020204030204" pitchFamily="34" charset="0"/>
                <a:cs typeface="Calibri Light" panose="020F0302020204030204" pitchFamily="34" charset="0"/>
                <a:sym typeface="Calibri Light" panose="020F0302020204030204" pitchFamily="34" charset="0"/>
              </a:endParaRPr>
            </a:p>
          </p:txBody>
        </p:sp>
        <p:grpSp>
          <p:nvGrpSpPr>
            <p:cNvPr id="251" name="Group 250">
              <a:extLst>
                <a:ext uri="{FF2B5EF4-FFF2-40B4-BE49-F238E27FC236}">
                  <a16:creationId xmlns:a16="http://schemas.microsoft.com/office/drawing/2014/main" id="{EBDA82D6-B157-4AD6-A289-C72063986B36}"/>
                </a:ext>
              </a:extLst>
            </p:cNvPr>
            <p:cNvGrpSpPr/>
            <p:nvPr/>
          </p:nvGrpSpPr>
          <p:grpSpPr>
            <a:xfrm>
              <a:off x="4644772" y="8928154"/>
              <a:ext cx="2624672" cy="340886"/>
              <a:chOff x="4629007" y="8739472"/>
              <a:chExt cx="2624672" cy="340886"/>
            </a:xfrm>
          </p:grpSpPr>
          <p:pic>
            <p:nvPicPr>
              <p:cNvPr id="126" name="Picture 20" descr="Global Community for Entrepreneurs | Startup Grind">
                <a:extLst>
                  <a:ext uri="{FF2B5EF4-FFF2-40B4-BE49-F238E27FC236}">
                    <a16:creationId xmlns:a16="http://schemas.microsoft.com/office/drawing/2014/main" id="{9E83A0B0-47C7-4438-AF9D-F28032629AAA}"/>
                  </a:ext>
                </a:extLst>
              </p:cNvPr>
              <p:cNvPicPr>
                <a:picLocks noChangeAspect="1" noChangeArrowheads="1"/>
              </p:cNvPicPr>
              <p:nvPr/>
            </p:nvPicPr>
            <p:blipFill>
              <a:blip r:embed="rId39" cstate="hqprint">
                <a:extLst>
                  <a:ext uri="{28A0092B-C50C-407E-A947-70E740481C1C}">
                    <a14:useLocalDpi xmlns:a14="http://schemas.microsoft.com/office/drawing/2010/main" val="0"/>
                  </a:ext>
                </a:extLst>
              </a:blip>
              <a:srcRect/>
              <a:stretch>
                <a:fillRect/>
              </a:stretch>
            </p:blipFill>
            <p:spPr bwMode="auto">
              <a:xfrm>
                <a:off x="5057584" y="8786907"/>
                <a:ext cx="246016" cy="246016"/>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22" descr="Moz Tech on Twitter: &quot;MOZTECH TEASER 7: https://t.co/mcabCZ3BTe ...">
                <a:extLst>
                  <a:ext uri="{FF2B5EF4-FFF2-40B4-BE49-F238E27FC236}">
                    <a16:creationId xmlns:a16="http://schemas.microsoft.com/office/drawing/2014/main" id="{BEEAE64C-E62B-40AF-B8B0-85608DB43C1C}"/>
                  </a:ext>
                </a:extLst>
              </p:cNvPr>
              <p:cNvPicPr>
                <a:picLocks noChangeAspect="1" noChangeArrowheads="1"/>
              </p:cNvPicPr>
              <p:nvPr/>
            </p:nvPicPr>
            <p:blipFill>
              <a:blip r:embed="rId40" cstate="hqprint">
                <a:extLst>
                  <a:ext uri="{28A0092B-C50C-407E-A947-70E740481C1C}">
                    <a14:useLocalDpi xmlns:a14="http://schemas.microsoft.com/office/drawing/2010/main" val="0"/>
                  </a:ext>
                </a:extLst>
              </a:blip>
              <a:srcRect/>
              <a:stretch>
                <a:fillRect/>
              </a:stretch>
            </p:blipFill>
            <p:spPr bwMode="auto">
              <a:xfrm>
                <a:off x="4629007" y="8739472"/>
                <a:ext cx="340886" cy="340886"/>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26" descr="Angel Fair Africa">
                <a:extLst>
                  <a:ext uri="{FF2B5EF4-FFF2-40B4-BE49-F238E27FC236}">
                    <a16:creationId xmlns:a16="http://schemas.microsoft.com/office/drawing/2014/main" id="{E237C6BC-57EB-474F-900C-4C71D911F6B9}"/>
                  </a:ext>
                </a:extLst>
              </p:cNvPr>
              <p:cNvPicPr>
                <a:picLocks noChangeAspect="1" noChangeArrowheads="1"/>
              </p:cNvPicPr>
              <p:nvPr/>
            </p:nvPicPr>
            <p:blipFill>
              <a:blip r:embed="rId41" cstate="hqprint">
                <a:extLst>
                  <a:ext uri="{28A0092B-C50C-407E-A947-70E740481C1C}">
                    <a14:useLocalDpi xmlns:a14="http://schemas.microsoft.com/office/drawing/2010/main" val="0"/>
                  </a:ext>
                </a:extLst>
              </a:blip>
              <a:srcRect/>
              <a:stretch>
                <a:fillRect/>
              </a:stretch>
            </p:blipFill>
            <p:spPr bwMode="auto">
              <a:xfrm>
                <a:off x="6344703" y="8805801"/>
                <a:ext cx="423227" cy="208228"/>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28" descr="Startupper Total - STARTUPPER OF THE YEAR BY TOTAL CHALLENGE">
                <a:extLst>
                  <a:ext uri="{FF2B5EF4-FFF2-40B4-BE49-F238E27FC236}">
                    <a16:creationId xmlns:a16="http://schemas.microsoft.com/office/drawing/2014/main" id="{2C870DC2-3761-4734-99C6-DDA06535A0A7}"/>
                  </a:ext>
                </a:extLst>
              </p:cNvPr>
              <p:cNvPicPr>
                <a:picLocks noChangeAspect="1" noChangeArrowheads="1"/>
              </p:cNvPicPr>
              <p:nvPr/>
            </p:nvPicPr>
            <p:blipFill rotWithShape="1">
              <a:blip r:embed="rId42" cstate="hqprint">
                <a:extLst>
                  <a:ext uri="{28A0092B-C50C-407E-A947-70E740481C1C}">
                    <a14:useLocalDpi xmlns:a14="http://schemas.microsoft.com/office/drawing/2010/main" val="0"/>
                  </a:ext>
                </a:extLst>
              </a:blip>
              <a:srcRect l="15350" r="9141"/>
              <a:stretch/>
            </p:blipFill>
            <p:spPr bwMode="auto">
              <a:xfrm>
                <a:off x="5391291" y="8788198"/>
                <a:ext cx="306361" cy="243434"/>
              </a:xfrm>
              <a:prstGeom prst="rect">
                <a:avLst/>
              </a:prstGeom>
              <a:noFill/>
              <a:extLst>
                <a:ext uri="{909E8E84-426E-40DD-AFC4-6F175D3DCCD1}">
                  <a14:hiddenFill xmlns:a14="http://schemas.microsoft.com/office/drawing/2010/main">
                    <a:solidFill>
                      <a:srgbClr val="FFFFFF"/>
                    </a:solidFill>
                  </a14:hiddenFill>
                </a:ext>
              </a:extLst>
            </p:spPr>
          </p:pic>
          <p:grpSp>
            <p:nvGrpSpPr>
              <p:cNvPr id="249" name="Group 248">
                <a:extLst>
                  <a:ext uri="{FF2B5EF4-FFF2-40B4-BE49-F238E27FC236}">
                    <a16:creationId xmlns:a16="http://schemas.microsoft.com/office/drawing/2014/main" id="{A3C60E18-AC94-4A31-9C6C-4774111A10F7}"/>
                  </a:ext>
                </a:extLst>
              </p:cNvPr>
              <p:cNvGrpSpPr/>
              <p:nvPr/>
            </p:nvGrpSpPr>
            <p:grpSpPr>
              <a:xfrm>
                <a:off x="5785343" y="8752930"/>
                <a:ext cx="471669" cy="313971"/>
                <a:chOff x="5783891" y="8757693"/>
                <a:chExt cx="471669" cy="313971"/>
              </a:xfrm>
            </p:grpSpPr>
            <p:pic>
              <p:nvPicPr>
                <p:cNvPr id="128" name="Picture 24" descr="Seedstars Vector Logo - (.SVG + .PNG) - FindVectorLogo.Com">
                  <a:extLst>
                    <a:ext uri="{FF2B5EF4-FFF2-40B4-BE49-F238E27FC236}">
                      <a16:creationId xmlns:a16="http://schemas.microsoft.com/office/drawing/2014/main" id="{2B084AC2-46D3-434F-BE11-3E1B825E8C60}"/>
                    </a:ext>
                  </a:extLst>
                </p:cNvPr>
                <p:cNvPicPr>
                  <a:picLocks noChangeAspect="1" noChangeArrowheads="1"/>
                </p:cNvPicPr>
                <p:nvPr/>
              </p:nvPicPr>
              <p:blipFill rotWithShape="1">
                <a:blip r:embed="rId43" cstate="hqprint">
                  <a:extLst>
                    <a:ext uri="{28A0092B-C50C-407E-A947-70E740481C1C}">
                      <a14:useLocalDpi xmlns:a14="http://schemas.microsoft.com/office/drawing/2010/main" val="0"/>
                    </a:ext>
                  </a:extLst>
                </a:blip>
                <a:srcRect t="33598" b="32254"/>
                <a:stretch/>
              </p:blipFill>
              <p:spPr bwMode="auto">
                <a:xfrm>
                  <a:off x="5783891" y="8757693"/>
                  <a:ext cx="471669" cy="89480"/>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36" descr="Events - ObjectBox">
                  <a:extLst>
                    <a:ext uri="{FF2B5EF4-FFF2-40B4-BE49-F238E27FC236}">
                      <a16:creationId xmlns:a16="http://schemas.microsoft.com/office/drawing/2014/main" id="{35B5EBFD-B6DB-47E9-A2A0-4639B79AF89E}"/>
                    </a:ext>
                  </a:extLst>
                </p:cNvPr>
                <p:cNvPicPr>
                  <a:picLocks noChangeAspect="1" noChangeArrowheads="1"/>
                </p:cNvPicPr>
                <p:nvPr/>
              </p:nvPicPr>
              <p:blipFill>
                <a:blip r:embed="rId44" cstate="hqprint">
                  <a:extLst>
                    <a:ext uri="{28A0092B-C50C-407E-A947-70E740481C1C}">
                      <a14:useLocalDpi xmlns:a14="http://schemas.microsoft.com/office/drawing/2010/main" val="0"/>
                    </a:ext>
                  </a:extLst>
                </a:blip>
                <a:srcRect/>
                <a:stretch>
                  <a:fillRect/>
                </a:stretch>
              </p:blipFill>
              <p:spPr bwMode="auto">
                <a:xfrm>
                  <a:off x="5836648" y="8885146"/>
                  <a:ext cx="366155" cy="1865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8" name="Group 247">
                <a:extLst>
                  <a:ext uri="{FF2B5EF4-FFF2-40B4-BE49-F238E27FC236}">
                    <a16:creationId xmlns:a16="http://schemas.microsoft.com/office/drawing/2014/main" id="{237FE798-FD52-412F-81FF-A87EF6477AAE}"/>
                  </a:ext>
                </a:extLst>
              </p:cNvPr>
              <p:cNvGrpSpPr/>
              <p:nvPr/>
            </p:nvGrpSpPr>
            <p:grpSpPr>
              <a:xfrm>
                <a:off x="6855619" y="8753000"/>
                <a:ext cx="398060" cy="313831"/>
                <a:chOff x="6869269" y="8757763"/>
                <a:chExt cx="398060" cy="313831"/>
              </a:xfrm>
            </p:grpSpPr>
            <p:pic>
              <p:nvPicPr>
                <p:cNvPr id="131" name="Picture 30" descr="Members - GDG Tete (Tete, Mozambique) | Meetup">
                  <a:extLst>
                    <a:ext uri="{FF2B5EF4-FFF2-40B4-BE49-F238E27FC236}">
                      <a16:creationId xmlns:a16="http://schemas.microsoft.com/office/drawing/2014/main" id="{78F5F44E-1833-45A0-8600-A4D2B436B524}"/>
                    </a:ext>
                  </a:extLst>
                </p:cNvPr>
                <p:cNvPicPr>
                  <a:picLocks noChangeAspect="1" noChangeArrowheads="1"/>
                </p:cNvPicPr>
                <p:nvPr/>
              </p:nvPicPr>
              <p:blipFill rotWithShape="1">
                <a:blip r:embed="rId45" cstate="hqprint">
                  <a:extLst>
                    <a:ext uri="{28A0092B-C50C-407E-A947-70E740481C1C}">
                      <a14:useLocalDpi xmlns:a14="http://schemas.microsoft.com/office/drawing/2010/main" val="0"/>
                    </a:ext>
                  </a:extLst>
                </a:blip>
                <a:srcRect l="5564" t="30631" r="35477" b="32568"/>
                <a:stretch/>
              </p:blipFill>
              <p:spPr bwMode="auto">
                <a:xfrm>
                  <a:off x="6888403" y="8961128"/>
                  <a:ext cx="366155" cy="110466"/>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38" descr="Southern Africa Network for Biosciences - NEPAD SANBio | LinkedIn">
                  <a:extLst>
                    <a:ext uri="{FF2B5EF4-FFF2-40B4-BE49-F238E27FC236}">
                      <a16:creationId xmlns:a16="http://schemas.microsoft.com/office/drawing/2014/main" id="{7280094D-7418-4E99-96DB-514FF0667C1E}"/>
                    </a:ext>
                  </a:extLst>
                </p:cNvPr>
                <p:cNvPicPr>
                  <a:picLocks noChangeAspect="1" noChangeArrowheads="1"/>
                </p:cNvPicPr>
                <p:nvPr/>
              </p:nvPicPr>
              <p:blipFill rotWithShape="1">
                <a:blip r:embed="rId46" cstate="hqprint">
                  <a:extLst>
                    <a:ext uri="{28A0092B-C50C-407E-A947-70E740481C1C}">
                      <a14:useLocalDpi xmlns:a14="http://schemas.microsoft.com/office/drawing/2010/main" val="0"/>
                    </a:ext>
                  </a:extLst>
                </a:blip>
                <a:srcRect l="5534" t="33071" r="6933" b="33580"/>
                <a:stretch/>
              </p:blipFill>
              <p:spPr bwMode="auto">
                <a:xfrm>
                  <a:off x="6869269" y="8757763"/>
                  <a:ext cx="398060" cy="151655"/>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38" name="Group 237">
              <a:extLst>
                <a:ext uri="{FF2B5EF4-FFF2-40B4-BE49-F238E27FC236}">
                  <a16:creationId xmlns:a16="http://schemas.microsoft.com/office/drawing/2014/main" id="{B64ACDA3-9915-4EC9-9C85-F1D06CD192EF}"/>
                </a:ext>
              </a:extLst>
            </p:cNvPr>
            <p:cNvGrpSpPr/>
            <p:nvPr/>
          </p:nvGrpSpPr>
          <p:grpSpPr>
            <a:xfrm>
              <a:off x="4209444" y="8115342"/>
              <a:ext cx="1654041" cy="524319"/>
              <a:chOff x="4190165" y="7926660"/>
              <a:chExt cx="1654041" cy="524319"/>
            </a:xfrm>
          </p:grpSpPr>
          <p:grpSp>
            <p:nvGrpSpPr>
              <p:cNvPr id="229" name="Group 228">
                <a:extLst>
                  <a:ext uri="{FF2B5EF4-FFF2-40B4-BE49-F238E27FC236}">
                    <a16:creationId xmlns:a16="http://schemas.microsoft.com/office/drawing/2014/main" id="{23E71C89-58F1-4F4E-9E1B-441F6DD6CD79}"/>
                  </a:ext>
                </a:extLst>
              </p:cNvPr>
              <p:cNvGrpSpPr/>
              <p:nvPr/>
            </p:nvGrpSpPr>
            <p:grpSpPr>
              <a:xfrm>
                <a:off x="4355979" y="8177139"/>
                <a:ext cx="1322413" cy="221206"/>
                <a:chOff x="4559494" y="8153326"/>
                <a:chExt cx="1322413" cy="221206"/>
              </a:xfrm>
            </p:grpSpPr>
            <p:pic>
              <p:nvPicPr>
                <p:cNvPr id="137" name="Picture 184" descr="MOPA">
                  <a:extLst>
                    <a:ext uri="{FF2B5EF4-FFF2-40B4-BE49-F238E27FC236}">
                      <a16:creationId xmlns:a16="http://schemas.microsoft.com/office/drawing/2014/main" id="{E104F71D-21E1-4934-A241-58D948CD0A99}"/>
                    </a:ext>
                  </a:extLst>
                </p:cNvPr>
                <p:cNvPicPr>
                  <a:picLocks noChangeAspect="1" noChangeArrowheads="1"/>
                </p:cNvPicPr>
                <p:nvPr/>
              </p:nvPicPr>
              <p:blipFill rotWithShape="1">
                <a:blip r:embed="rId47" cstate="hqprint">
                  <a:extLst>
                    <a:ext uri="{28A0092B-C50C-407E-A947-70E740481C1C}">
                      <a14:useLocalDpi xmlns:a14="http://schemas.microsoft.com/office/drawing/2010/main" val="0"/>
                    </a:ext>
                  </a:extLst>
                </a:blip>
                <a:srcRect t="39355" b="27582"/>
                <a:stretch/>
              </p:blipFill>
              <p:spPr bwMode="auto">
                <a:xfrm>
                  <a:off x="5258209" y="8160823"/>
                  <a:ext cx="623698" cy="206213"/>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227" descr="Mozambikes – The Challenges of Growth">
                  <a:extLst>
                    <a:ext uri="{FF2B5EF4-FFF2-40B4-BE49-F238E27FC236}">
                      <a16:creationId xmlns:a16="http://schemas.microsoft.com/office/drawing/2014/main" id="{85C4051D-7AF1-43D1-8E6A-A79CA1A6FA8C}"/>
                    </a:ext>
                  </a:extLst>
                </p:cNvPr>
                <p:cNvPicPr>
                  <a:picLocks noChangeAspect="1" noChangeArrowheads="1"/>
                </p:cNvPicPr>
                <p:nvPr/>
              </p:nvPicPr>
              <p:blipFill rotWithShape="1">
                <a:blip r:embed="rId48" cstate="hqprint">
                  <a:extLst>
                    <a:ext uri="{28A0092B-C50C-407E-A947-70E740481C1C}">
                      <a14:useLocalDpi xmlns:a14="http://schemas.microsoft.com/office/drawing/2010/main" val="0"/>
                    </a:ext>
                  </a:extLst>
                </a:blip>
                <a:srcRect l="18165" t="15227" r="2907" b="16186"/>
                <a:stretch/>
              </p:blipFill>
              <p:spPr bwMode="auto">
                <a:xfrm>
                  <a:off x="4559494" y="8153326"/>
                  <a:ext cx="512324" cy="221206"/>
                </a:xfrm>
                <a:prstGeom prst="rect">
                  <a:avLst/>
                </a:prstGeom>
                <a:noFill/>
                <a:extLst>
                  <a:ext uri="{909E8E84-426E-40DD-AFC4-6F175D3DCCD1}">
                    <a14:hiddenFill xmlns:a14="http://schemas.microsoft.com/office/drawing/2010/main">
                      <a:solidFill>
                        <a:srgbClr val="FFFFFF"/>
                      </a:solidFill>
                    </a14:hiddenFill>
                  </a:ext>
                </a:extLst>
              </p:spPr>
            </p:pic>
          </p:grpSp>
          <p:sp>
            <p:nvSpPr>
              <p:cNvPr id="139" name="Rectangle 138">
                <a:extLst>
                  <a:ext uri="{FF2B5EF4-FFF2-40B4-BE49-F238E27FC236}">
                    <a16:creationId xmlns:a16="http://schemas.microsoft.com/office/drawing/2014/main" id="{4A083EB0-E1B5-4436-9DA6-31D728874B3A}"/>
                  </a:ext>
                </a:extLst>
              </p:cNvPr>
              <p:cNvSpPr/>
              <p:nvPr/>
            </p:nvSpPr>
            <p:spPr>
              <a:xfrm>
                <a:off x="4672040" y="7926660"/>
                <a:ext cx="690290" cy="206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solidFill>
                      <a:srgbClr val="377169"/>
                    </a:solidFill>
                    <a:latin typeface="Calibri Light" panose="020F0302020204030204" pitchFamily="34" charset="0"/>
                    <a:cs typeface="Calibri Light" panose="020F0302020204030204" pitchFamily="34" charset="0"/>
                    <a:sym typeface="Calibri Light" panose="020F0302020204030204" pitchFamily="34" charset="0"/>
                  </a:rPr>
                  <a:t>Social</a:t>
                </a:r>
              </a:p>
            </p:txBody>
          </p:sp>
          <p:sp>
            <p:nvSpPr>
              <p:cNvPr id="140" name="Rectangle 139">
                <a:extLst>
                  <a:ext uri="{FF2B5EF4-FFF2-40B4-BE49-F238E27FC236}">
                    <a16:creationId xmlns:a16="http://schemas.microsoft.com/office/drawing/2014/main" id="{5A98FA8F-E360-43C2-8D13-7C5A526E816E}"/>
                  </a:ext>
                </a:extLst>
              </p:cNvPr>
              <p:cNvSpPr/>
              <p:nvPr/>
            </p:nvSpPr>
            <p:spPr>
              <a:xfrm>
                <a:off x="4190165" y="7926660"/>
                <a:ext cx="1654041" cy="524319"/>
              </a:xfrm>
              <a:prstGeom prst="rect">
                <a:avLst/>
              </a:prstGeom>
              <a:noFill/>
              <a:ln w="3175">
                <a:solidFill>
                  <a:srgbClr val="37716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pt-PT" sz="1100" dirty="0">
                  <a:latin typeface="Calibri Light" panose="020F0302020204030204" pitchFamily="34" charset="0"/>
                  <a:cs typeface="Calibri Light" panose="020F0302020204030204" pitchFamily="34" charset="0"/>
                  <a:sym typeface="Calibri Light" panose="020F0302020204030204" pitchFamily="34" charset="0"/>
                </a:endParaRPr>
              </a:p>
            </p:txBody>
          </p:sp>
        </p:grpSp>
        <p:sp>
          <p:nvSpPr>
            <p:cNvPr id="157" name="Rectangle 156">
              <a:extLst>
                <a:ext uri="{FF2B5EF4-FFF2-40B4-BE49-F238E27FC236}">
                  <a16:creationId xmlns:a16="http://schemas.microsoft.com/office/drawing/2014/main" id="{388F1467-3774-45ED-A6A0-3D6A76CCC049}"/>
                </a:ext>
              </a:extLst>
            </p:cNvPr>
            <p:cNvSpPr/>
            <p:nvPr/>
          </p:nvSpPr>
          <p:spPr>
            <a:xfrm>
              <a:off x="5580806" y="8710725"/>
              <a:ext cx="690290" cy="206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solidFill>
                    <a:srgbClr val="8DC63F"/>
                  </a:solidFill>
                  <a:latin typeface="Calibri Light" panose="020F0302020204030204" pitchFamily="34" charset="0"/>
                  <a:cs typeface="Calibri Light" panose="020F0302020204030204" pitchFamily="34" charset="0"/>
                  <a:sym typeface="Calibri Light" panose="020F0302020204030204" pitchFamily="34" charset="0"/>
                </a:rPr>
                <a:t>Events</a:t>
              </a:r>
            </a:p>
          </p:txBody>
        </p:sp>
        <p:pic>
          <p:nvPicPr>
            <p:cNvPr id="255" name="Picture 254">
              <a:extLst>
                <a:ext uri="{FF2B5EF4-FFF2-40B4-BE49-F238E27FC236}">
                  <a16:creationId xmlns:a16="http://schemas.microsoft.com/office/drawing/2014/main" id="{860B96E6-713A-486C-BDB6-48F08B02C606}"/>
                </a:ext>
              </a:extLst>
            </p:cNvPr>
            <p:cNvPicPr>
              <a:picLocks noChangeAspect="1"/>
            </p:cNvPicPr>
            <p:nvPr/>
          </p:nvPicPr>
          <p:blipFill>
            <a:blip r:embed="rId49" cstate="hqprint">
              <a:extLst>
                <a:ext uri="{28A0092B-C50C-407E-A947-70E740481C1C}">
                  <a14:useLocalDpi xmlns:a14="http://schemas.microsoft.com/office/drawing/2010/main" val="0"/>
                </a:ext>
              </a:extLst>
            </a:blip>
            <a:stretch>
              <a:fillRect/>
            </a:stretch>
          </p:blipFill>
          <p:spPr>
            <a:xfrm>
              <a:off x="1096682" y="7712549"/>
              <a:ext cx="502140" cy="129966"/>
            </a:xfrm>
            <a:prstGeom prst="rect">
              <a:avLst/>
            </a:prstGeom>
          </p:spPr>
        </p:pic>
      </p:grpSp>
      <p:sp>
        <p:nvSpPr>
          <p:cNvPr id="169" name="Rectangle 168">
            <a:extLst>
              <a:ext uri="{FF2B5EF4-FFF2-40B4-BE49-F238E27FC236}">
                <a16:creationId xmlns:a16="http://schemas.microsoft.com/office/drawing/2014/main" id="{356DDEFF-5433-4B9B-9146-0F655FE161B7}"/>
              </a:ext>
            </a:extLst>
          </p:cNvPr>
          <p:cNvSpPr/>
          <p:nvPr/>
        </p:nvSpPr>
        <p:spPr>
          <a:xfrm>
            <a:off x="1493739" y="6530961"/>
            <a:ext cx="4784923" cy="1764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Mozambique’s startup ecosystem</a:t>
            </a:r>
          </a:p>
        </p:txBody>
      </p:sp>
    </p:spTree>
    <p:extLst>
      <p:ext uri="{BB962C8B-B14F-4D97-AF65-F5344CB8AC3E}">
        <p14:creationId xmlns:p14="http://schemas.microsoft.com/office/powerpoint/2010/main" val="1862540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EFE9A6A-6A08-4350-A916-4AB06781A9B0}"/>
              </a:ext>
            </a:extLst>
          </p:cNvPr>
          <p:cNvGraphicFramePr>
            <a:graphicFrameLocks noChangeAspect="1"/>
          </p:cNvGraphicFramePr>
          <p:nvPr>
            <p:custDataLst>
              <p:tags r:id="rId2"/>
            </p:custDataLst>
            <p:extLst>
              <p:ext uri="{D42A27DB-BD31-4B8C-83A1-F6EECF244321}">
                <p14:modId xmlns:p14="http://schemas.microsoft.com/office/powerpoint/2010/main" val="34310599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9180" name="think-cell Slide" r:id="rId5" imgW="592" imgH="595" progId="TCLayout.ActiveDocument.1">
                  <p:embed/>
                </p:oleObj>
              </mc:Choice>
              <mc:Fallback>
                <p:oleObj name="think-cell Slide" r:id="rId5" imgW="592" imgH="595" progId="TCLayout.ActiveDocument.1">
                  <p:embed/>
                  <p:pic>
                    <p:nvPicPr>
                      <p:cNvPr id="2" name="Object 1" hidden="1">
                        <a:extLst>
                          <a:ext uri="{FF2B5EF4-FFF2-40B4-BE49-F238E27FC236}">
                            <a16:creationId xmlns:a16="http://schemas.microsoft.com/office/drawing/2014/main" id="{FEFE9A6A-6A08-4350-A916-4AB06781A9B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3" name="Text Placeholder 22"/>
          <p:cNvSpPr>
            <a:spLocks noGrp="1"/>
          </p:cNvSpPr>
          <p:nvPr>
            <p:ph type="body" sz="quarter" idx="20"/>
          </p:nvPr>
        </p:nvSpPr>
        <p:spPr/>
        <p:txBody>
          <a:bodyPr/>
          <a:lstStyle/>
          <a:p>
            <a:r>
              <a:rPr lang="en-GB" dirty="0">
                <a:latin typeface="Calibri" panose="020F0502020204030204" pitchFamily="34" charset="0"/>
                <a:cs typeface="Calibri" panose="020F0502020204030204" pitchFamily="34" charset="0"/>
                <a:sym typeface="Calibri Light" panose="020F0302020204030204" pitchFamily="34" charset="0"/>
              </a:rPr>
              <a:t>4</a:t>
            </a:r>
          </a:p>
        </p:txBody>
      </p:sp>
      <p:grpSp>
        <p:nvGrpSpPr>
          <p:cNvPr id="81" name="Group 80">
            <a:extLst>
              <a:ext uri="{FF2B5EF4-FFF2-40B4-BE49-F238E27FC236}">
                <a16:creationId xmlns:a16="http://schemas.microsoft.com/office/drawing/2014/main" id="{CCA08CC9-0AA9-4CAD-9F76-D4CFCBA65A9F}"/>
              </a:ext>
            </a:extLst>
          </p:cNvPr>
          <p:cNvGrpSpPr/>
          <p:nvPr/>
        </p:nvGrpSpPr>
        <p:grpSpPr>
          <a:xfrm>
            <a:off x="457200" y="4081057"/>
            <a:ext cx="3376613" cy="530915"/>
            <a:chOff x="457200" y="5876850"/>
            <a:chExt cx="3376613" cy="530915"/>
          </a:xfrm>
        </p:grpSpPr>
        <p:sp>
          <p:nvSpPr>
            <p:cNvPr id="30" name="Textfeld 33">
              <a:extLst>
                <a:ext uri="{FF2B5EF4-FFF2-40B4-BE49-F238E27FC236}">
                  <a16:creationId xmlns:a16="http://schemas.microsoft.com/office/drawing/2014/main" id="{988608A3-E7B0-46FF-91F5-8E6274F32189}"/>
                </a:ext>
              </a:extLst>
            </p:cNvPr>
            <p:cNvSpPr txBox="1"/>
            <p:nvPr/>
          </p:nvSpPr>
          <p:spPr bwMode="gray">
            <a:xfrm flipH="1">
              <a:off x="655953" y="5876850"/>
              <a:ext cx="3177860" cy="530915"/>
            </a:xfrm>
            <a:prstGeom prst="rect">
              <a:avLst/>
            </a:prstGeom>
            <a:noFill/>
          </p:spPr>
          <p:txBody>
            <a:bodyPr vert="horz" wrap="square" lIns="0" tIns="0" rIns="0" bIns="0" rtlCol="0" anchor="ctr" anchorCtr="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sz="1150" b="0" i="0" u="none" strike="noStrike" kern="0" cap="none" spc="0" normalizeH="0" baseline="0" noProof="0" dirty="0">
                  <a:ln>
                    <a:noFill/>
                  </a:ln>
                  <a:solidFill>
                    <a:schemeClr val="tx1">
                      <a:lumMod val="75000"/>
                      <a:lumOff val="25000"/>
                    </a:scheme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Improve the understanding of the business case for better product design and delivery for MSMEs, individuals and smallholder farmers</a:t>
              </a:r>
              <a:endParaRPr kumimoji="0" lang="en-US" sz="1150" b="0" i="0" u="none" strike="noStrike" kern="0" cap="none" spc="0" normalizeH="0" baseline="0" noProof="0" dirty="0">
                <a:ln>
                  <a:noFill/>
                </a:ln>
                <a:solidFill>
                  <a:schemeClr val="tx1">
                    <a:lumMod val="75000"/>
                    <a:lumOff val="25000"/>
                  </a:schemeClr>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1" name="Rectangle 30">
              <a:extLst>
                <a:ext uri="{FF2B5EF4-FFF2-40B4-BE49-F238E27FC236}">
                  <a16:creationId xmlns:a16="http://schemas.microsoft.com/office/drawing/2014/main" id="{C2E02E8A-828A-4C9D-8D06-EF6841ED8FA8}"/>
                </a:ext>
              </a:extLst>
            </p:cNvPr>
            <p:cNvSpPr/>
            <p:nvPr/>
          </p:nvSpPr>
          <p:spPr bwMode="auto">
            <a:xfrm>
              <a:off x="457200" y="5908307"/>
              <a:ext cx="144000" cy="468000"/>
            </a:xfrm>
            <a:prstGeom prst="rect">
              <a:avLst/>
            </a:prstGeom>
            <a:solidFill>
              <a:srgbClr val="002A41"/>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0" fontAlgn="base" latinLnBrk="0" hangingPunct="0">
                <a:lnSpc>
                  <a:spcPct val="100000"/>
                </a:lnSpc>
                <a:spcBef>
                  <a:spcPts val="0"/>
                </a:spcBef>
                <a:spcAft>
                  <a:spcPts val="600"/>
                </a:spcAft>
                <a:buClrTx/>
                <a:buSzTx/>
                <a:buFontTx/>
                <a:buNone/>
                <a:tabLst/>
                <a:defRPr/>
              </a:pPr>
              <a:r>
                <a:rPr kumimoji="0" lang="pt-PT" sz="1200" b="0" i="0" u="none" strike="noStrike" kern="0" cap="none" spc="0" normalizeH="0" baseline="0" noProof="0" dirty="0">
                  <a:ln>
                    <a:noFill/>
                  </a:ln>
                  <a:solidFill>
                    <a:schemeClr val="bg1"/>
                  </a:solidFill>
                  <a:effectLst/>
                  <a:uLnTx/>
                  <a:uFillTx/>
                  <a:latin typeface="Calibri Light" panose="020F0302020204030204" pitchFamily="34" charset="0"/>
                  <a:cs typeface="Calibri Light" panose="020F0302020204030204" pitchFamily="34" charset="0"/>
                  <a:sym typeface="Calibri Light" panose="020F0302020204030204" pitchFamily="34" charset="0"/>
                </a:rPr>
                <a:t>1</a:t>
              </a:r>
            </a:p>
          </p:txBody>
        </p:sp>
      </p:grpSp>
      <p:grpSp>
        <p:nvGrpSpPr>
          <p:cNvPr id="82" name="Group 81">
            <a:extLst>
              <a:ext uri="{FF2B5EF4-FFF2-40B4-BE49-F238E27FC236}">
                <a16:creationId xmlns:a16="http://schemas.microsoft.com/office/drawing/2014/main" id="{3441E4A9-D7E0-4429-A916-8C8ABD065C63}"/>
              </a:ext>
            </a:extLst>
          </p:cNvPr>
          <p:cNvGrpSpPr/>
          <p:nvPr/>
        </p:nvGrpSpPr>
        <p:grpSpPr>
          <a:xfrm>
            <a:off x="457200" y="4821215"/>
            <a:ext cx="3376613" cy="468000"/>
            <a:chOff x="457200" y="6626335"/>
            <a:chExt cx="3376613" cy="468000"/>
          </a:xfrm>
        </p:grpSpPr>
        <p:sp>
          <p:nvSpPr>
            <p:cNvPr id="28" name="Textfeld 33">
              <a:extLst>
                <a:ext uri="{FF2B5EF4-FFF2-40B4-BE49-F238E27FC236}">
                  <a16:creationId xmlns:a16="http://schemas.microsoft.com/office/drawing/2014/main" id="{37E6E018-B4C2-4018-929B-2BD4B67F7DD4}"/>
                </a:ext>
              </a:extLst>
            </p:cNvPr>
            <p:cNvSpPr txBox="1"/>
            <p:nvPr/>
          </p:nvSpPr>
          <p:spPr bwMode="gray">
            <a:xfrm flipH="1">
              <a:off x="655953" y="6683364"/>
              <a:ext cx="3177860" cy="353943"/>
            </a:xfrm>
            <a:prstGeom prst="rect">
              <a:avLst/>
            </a:prstGeom>
            <a:noFill/>
          </p:spPr>
          <p:txBody>
            <a:bodyPr vert="horz" wrap="square" lIns="0" tIns="0" rIns="0" bIns="0" rtlCol="0" anchor="ctr" anchorCtr="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sz="1150" b="0" i="0" u="none" strike="noStrike" kern="0" cap="none" spc="0" normalizeH="0" baseline="0" noProof="0" dirty="0">
                  <a:ln>
                    <a:noFill/>
                  </a:ln>
                  <a:solidFill>
                    <a:schemeClr val="tx1">
                      <a:lumMod val="75000"/>
                      <a:lumOff val="25000"/>
                    </a:scheme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Catalyse financial services innovation and expansion through supply side investments</a:t>
              </a:r>
              <a:endParaRPr kumimoji="0" lang="en-US" sz="1150" b="0" i="0" u="none" strike="noStrike" kern="0" cap="none" spc="0" normalizeH="0" baseline="0" noProof="0" dirty="0">
                <a:ln>
                  <a:noFill/>
                </a:ln>
                <a:solidFill>
                  <a:schemeClr val="tx1">
                    <a:lumMod val="75000"/>
                    <a:lumOff val="25000"/>
                  </a:schemeClr>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9" name="Rectangle 28">
              <a:extLst>
                <a:ext uri="{FF2B5EF4-FFF2-40B4-BE49-F238E27FC236}">
                  <a16:creationId xmlns:a16="http://schemas.microsoft.com/office/drawing/2014/main" id="{272280B9-B9FA-40BE-B3B9-6FEBAA93C262}"/>
                </a:ext>
              </a:extLst>
            </p:cNvPr>
            <p:cNvSpPr/>
            <p:nvPr/>
          </p:nvSpPr>
          <p:spPr bwMode="auto">
            <a:xfrm>
              <a:off x="457200" y="6626335"/>
              <a:ext cx="144000" cy="468000"/>
            </a:xfrm>
            <a:prstGeom prst="rect">
              <a:avLst/>
            </a:prstGeom>
            <a:solidFill>
              <a:srgbClr val="002A41"/>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0" fontAlgn="base" latinLnBrk="0" hangingPunct="0">
                <a:lnSpc>
                  <a:spcPct val="100000"/>
                </a:lnSpc>
                <a:spcBef>
                  <a:spcPts val="0"/>
                </a:spcBef>
                <a:spcAft>
                  <a:spcPts val="600"/>
                </a:spcAft>
                <a:buClrTx/>
                <a:buSzTx/>
                <a:buFontTx/>
                <a:buNone/>
                <a:tabLst/>
                <a:defRPr/>
              </a:pPr>
              <a:r>
                <a:rPr kumimoji="0" lang="pt-PT" sz="1200" b="0" i="0" u="none" strike="noStrike" kern="0" cap="none" spc="0" normalizeH="0" baseline="0" noProof="0" dirty="0">
                  <a:ln>
                    <a:noFill/>
                  </a:ln>
                  <a:solidFill>
                    <a:schemeClr val="bg1"/>
                  </a:solidFill>
                  <a:effectLst/>
                  <a:uLnTx/>
                  <a:uFillTx/>
                  <a:latin typeface="Calibri Light" panose="020F0302020204030204" pitchFamily="34" charset="0"/>
                  <a:cs typeface="Calibri Light" panose="020F0302020204030204" pitchFamily="34" charset="0"/>
                  <a:sym typeface="Calibri Light" panose="020F0302020204030204" pitchFamily="34" charset="0"/>
                </a:rPr>
                <a:t>2</a:t>
              </a:r>
            </a:p>
          </p:txBody>
        </p:sp>
      </p:grpSp>
      <p:grpSp>
        <p:nvGrpSpPr>
          <p:cNvPr id="83" name="Group 82">
            <a:extLst>
              <a:ext uri="{FF2B5EF4-FFF2-40B4-BE49-F238E27FC236}">
                <a16:creationId xmlns:a16="http://schemas.microsoft.com/office/drawing/2014/main" id="{217C2BCC-3379-4D36-AB61-5B71A5236307}"/>
              </a:ext>
            </a:extLst>
          </p:cNvPr>
          <p:cNvGrpSpPr/>
          <p:nvPr/>
        </p:nvGrpSpPr>
        <p:grpSpPr>
          <a:xfrm>
            <a:off x="457200" y="5498458"/>
            <a:ext cx="3376613" cy="530915"/>
            <a:chOff x="457200" y="7312613"/>
            <a:chExt cx="3376613" cy="530915"/>
          </a:xfrm>
        </p:grpSpPr>
        <p:sp>
          <p:nvSpPr>
            <p:cNvPr id="26" name="Textfeld 33">
              <a:extLst>
                <a:ext uri="{FF2B5EF4-FFF2-40B4-BE49-F238E27FC236}">
                  <a16:creationId xmlns:a16="http://schemas.microsoft.com/office/drawing/2014/main" id="{95BAD8D3-F118-44FE-83F6-FD74E3A0C567}"/>
                </a:ext>
              </a:extLst>
            </p:cNvPr>
            <p:cNvSpPr txBox="1"/>
            <p:nvPr/>
          </p:nvSpPr>
          <p:spPr bwMode="gray">
            <a:xfrm flipH="1">
              <a:off x="655953" y="7312613"/>
              <a:ext cx="3177860" cy="530915"/>
            </a:xfrm>
            <a:prstGeom prst="rect">
              <a:avLst/>
            </a:prstGeom>
            <a:noFill/>
          </p:spPr>
          <p:txBody>
            <a:bodyPr vert="horz" wrap="square" lIns="0" tIns="0" rIns="0" bIns="0" rtlCol="0" anchor="ctr" anchorCtr="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sz="1150" b="0" i="0" u="none" strike="noStrike" kern="0" cap="none" spc="0" normalizeH="0" baseline="0" noProof="0" dirty="0">
                  <a:ln>
                    <a:noFill/>
                  </a:ln>
                  <a:solidFill>
                    <a:schemeClr val="tx1">
                      <a:lumMod val="75000"/>
                      <a:lumOff val="25000"/>
                    </a:scheme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Ensure success of business models by improved financial education and literacy of MSMEs, individuals and smallholder users and suppliers</a:t>
              </a:r>
              <a:endParaRPr kumimoji="0" lang="en-US" sz="1150" b="0" i="0" u="none" strike="noStrike" kern="0" cap="none" spc="0" normalizeH="0" baseline="0" noProof="0" dirty="0">
                <a:ln>
                  <a:noFill/>
                </a:ln>
                <a:solidFill>
                  <a:schemeClr val="tx1">
                    <a:lumMod val="75000"/>
                    <a:lumOff val="25000"/>
                  </a:schemeClr>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7" name="Rectangle 26">
              <a:extLst>
                <a:ext uri="{FF2B5EF4-FFF2-40B4-BE49-F238E27FC236}">
                  <a16:creationId xmlns:a16="http://schemas.microsoft.com/office/drawing/2014/main" id="{2A5630CA-207C-4B1F-B23C-E51D2594F871}"/>
                </a:ext>
              </a:extLst>
            </p:cNvPr>
            <p:cNvSpPr/>
            <p:nvPr/>
          </p:nvSpPr>
          <p:spPr bwMode="auto">
            <a:xfrm>
              <a:off x="457200" y="7344070"/>
              <a:ext cx="144000" cy="468000"/>
            </a:xfrm>
            <a:prstGeom prst="rect">
              <a:avLst/>
            </a:prstGeom>
            <a:solidFill>
              <a:srgbClr val="002A41"/>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0" fontAlgn="base" latinLnBrk="0" hangingPunct="0">
                <a:lnSpc>
                  <a:spcPct val="100000"/>
                </a:lnSpc>
                <a:spcBef>
                  <a:spcPts val="0"/>
                </a:spcBef>
                <a:spcAft>
                  <a:spcPts val="600"/>
                </a:spcAft>
                <a:buClrTx/>
                <a:buSzTx/>
                <a:buFontTx/>
                <a:buNone/>
                <a:tabLst/>
                <a:defRPr/>
              </a:pPr>
              <a:r>
                <a:rPr kumimoji="0" lang="pt-PT" sz="1200" b="0" i="0" u="none" strike="noStrike" kern="0" cap="none" spc="0" normalizeH="0" baseline="0" noProof="0" dirty="0">
                  <a:ln>
                    <a:noFill/>
                  </a:ln>
                  <a:solidFill>
                    <a:schemeClr val="bg1"/>
                  </a:solidFill>
                  <a:effectLst/>
                  <a:uLnTx/>
                  <a:uFillTx/>
                  <a:latin typeface="Calibri Light" panose="020F0302020204030204" pitchFamily="34" charset="0"/>
                  <a:cs typeface="Calibri Light" panose="020F0302020204030204" pitchFamily="34" charset="0"/>
                  <a:sym typeface="Calibri Light" panose="020F0302020204030204" pitchFamily="34" charset="0"/>
                </a:rPr>
                <a:t>3</a:t>
              </a:r>
            </a:p>
          </p:txBody>
        </p:sp>
      </p:grpSp>
      <p:grpSp>
        <p:nvGrpSpPr>
          <p:cNvPr id="84" name="Group 83">
            <a:extLst>
              <a:ext uri="{FF2B5EF4-FFF2-40B4-BE49-F238E27FC236}">
                <a16:creationId xmlns:a16="http://schemas.microsoft.com/office/drawing/2014/main" id="{E8408CAA-59F6-4EAD-B395-7A3879F5936D}"/>
              </a:ext>
            </a:extLst>
          </p:cNvPr>
          <p:cNvGrpSpPr/>
          <p:nvPr/>
        </p:nvGrpSpPr>
        <p:grpSpPr>
          <a:xfrm>
            <a:off x="457200" y="6270073"/>
            <a:ext cx="3376613" cy="468000"/>
            <a:chOff x="457200" y="8066860"/>
            <a:chExt cx="3376613" cy="468000"/>
          </a:xfrm>
        </p:grpSpPr>
        <p:sp>
          <p:nvSpPr>
            <p:cNvPr id="22" name="Rectangle 21">
              <a:extLst>
                <a:ext uri="{FF2B5EF4-FFF2-40B4-BE49-F238E27FC236}">
                  <a16:creationId xmlns:a16="http://schemas.microsoft.com/office/drawing/2014/main" id="{9AC494A6-231A-461B-8084-B72314A5DC27}"/>
                </a:ext>
              </a:extLst>
            </p:cNvPr>
            <p:cNvSpPr/>
            <p:nvPr/>
          </p:nvSpPr>
          <p:spPr bwMode="auto">
            <a:xfrm>
              <a:off x="457200" y="8066860"/>
              <a:ext cx="144000" cy="468000"/>
            </a:xfrm>
            <a:prstGeom prst="rect">
              <a:avLst/>
            </a:prstGeom>
            <a:solidFill>
              <a:srgbClr val="002A41"/>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0" fontAlgn="base" latinLnBrk="0" hangingPunct="0">
                <a:lnSpc>
                  <a:spcPct val="100000"/>
                </a:lnSpc>
                <a:spcBef>
                  <a:spcPts val="0"/>
                </a:spcBef>
                <a:spcAft>
                  <a:spcPts val="600"/>
                </a:spcAft>
                <a:buClrTx/>
                <a:buSzTx/>
                <a:buFontTx/>
                <a:buNone/>
                <a:tabLst/>
                <a:defRPr/>
              </a:pPr>
              <a:r>
                <a:rPr kumimoji="0" lang="pt-PT" sz="1200" b="0" i="0" u="none" strike="noStrike" kern="0" cap="none" spc="0" normalizeH="0" baseline="0" noProof="0" dirty="0">
                  <a:ln>
                    <a:noFill/>
                  </a:ln>
                  <a:solidFill>
                    <a:schemeClr val="bg1"/>
                  </a:solidFill>
                  <a:effectLst/>
                  <a:uLnTx/>
                  <a:uFillTx/>
                  <a:latin typeface="Calibri Light" panose="020F0302020204030204" pitchFamily="34" charset="0"/>
                  <a:cs typeface="Calibri Light" panose="020F0302020204030204" pitchFamily="34" charset="0"/>
                  <a:sym typeface="Calibri Light" panose="020F0302020204030204" pitchFamily="34" charset="0"/>
                </a:rPr>
                <a:t>4</a:t>
              </a:r>
            </a:p>
          </p:txBody>
        </p:sp>
        <p:sp>
          <p:nvSpPr>
            <p:cNvPr id="25" name="Textfeld 33">
              <a:extLst>
                <a:ext uri="{FF2B5EF4-FFF2-40B4-BE49-F238E27FC236}">
                  <a16:creationId xmlns:a16="http://schemas.microsoft.com/office/drawing/2014/main" id="{063BBB46-F74C-412A-8B68-9146804B2C2E}"/>
                </a:ext>
              </a:extLst>
            </p:cNvPr>
            <p:cNvSpPr txBox="1"/>
            <p:nvPr/>
          </p:nvSpPr>
          <p:spPr bwMode="gray">
            <a:xfrm flipH="1">
              <a:off x="655953" y="8123889"/>
              <a:ext cx="3177860" cy="353943"/>
            </a:xfrm>
            <a:prstGeom prst="rect">
              <a:avLst/>
            </a:prstGeom>
            <a:noFill/>
          </p:spPr>
          <p:txBody>
            <a:bodyPr vert="horz" wrap="square" lIns="0" tIns="0" rIns="0" bIns="0" rtlCol="0" anchor="ctr" anchorCtr="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sz="1150" b="0" i="0" u="none" strike="noStrike" kern="0" cap="none" spc="0" normalizeH="0" baseline="0" noProof="0" dirty="0">
                  <a:ln>
                    <a:noFill/>
                  </a:ln>
                  <a:solidFill>
                    <a:schemeClr val="tx1">
                      <a:lumMod val="75000"/>
                      <a:lumOff val="25000"/>
                    </a:scheme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Alignment of the regulatory environment to ensure success of business models and market take up</a:t>
              </a:r>
              <a:endParaRPr kumimoji="0" lang="en-US" sz="1150" b="0" i="0" u="none" strike="noStrike" kern="0" cap="none" spc="0" normalizeH="0" baseline="0" noProof="0" dirty="0">
                <a:ln>
                  <a:noFill/>
                </a:ln>
                <a:solidFill>
                  <a:schemeClr val="tx1">
                    <a:lumMod val="75000"/>
                    <a:lumOff val="25000"/>
                  </a:schemeClr>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grpSp>
      <p:grpSp>
        <p:nvGrpSpPr>
          <p:cNvPr id="85" name="Group 84">
            <a:extLst>
              <a:ext uri="{FF2B5EF4-FFF2-40B4-BE49-F238E27FC236}">
                <a16:creationId xmlns:a16="http://schemas.microsoft.com/office/drawing/2014/main" id="{FEE852D0-3923-4B23-A703-9B237FA0F460}"/>
              </a:ext>
            </a:extLst>
          </p:cNvPr>
          <p:cNvGrpSpPr/>
          <p:nvPr/>
        </p:nvGrpSpPr>
        <p:grpSpPr>
          <a:xfrm>
            <a:off x="457200" y="6978773"/>
            <a:ext cx="3376613" cy="468000"/>
            <a:chOff x="457200" y="8780419"/>
            <a:chExt cx="3376613" cy="468000"/>
          </a:xfrm>
        </p:grpSpPr>
        <p:sp>
          <p:nvSpPr>
            <p:cNvPr id="20" name="Rectangle 19">
              <a:extLst>
                <a:ext uri="{FF2B5EF4-FFF2-40B4-BE49-F238E27FC236}">
                  <a16:creationId xmlns:a16="http://schemas.microsoft.com/office/drawing/2014/main" id="{7694199C-3956-40A3-ADB5-917A10CE6403}"/>
                </a:ext>
              </a:extLst>
            </p:cNvPr>
            <p:cNvSpPr/>
            <p:nvPr/>
          </p:nvSpPr>
          <p:spPr bwMode="auto">
            <a:xfrm>
              <a:off x="457200" y="8780419"/>
              <a:ext cx="144000" cy="468000"/>
            </a:xfrm>
            <a:prstGeom prst="rect">
              <a:avLst/>
            </a:prstGeom>
            <a:solidFill>
              <a:srgbClr val="002A41"/>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0" fontAlgn="base" latinLnBrk="0" hangingPunct="0">
                <a:lnSpc>
                  <a:spcPct val="100000"/>
                </a:lnSpc>
                <a:spcBef>
                  <a:spcPts val="0"/>
                </a:spcBef>
                <a:spcAft>
                  <a:spcPts val="600"/>
                </a:spcAft>
                <a:buClrTx/>
                <a:buSzTx/>
                <a:buFontTx/>
                <a:buNone/>
                <a:tabLst/>
                <a:defRPr/>
              </a:pPr>
              <a:r>
                <a:rPr kumimoji="0" lang="pt-PT" sz="1200" b="0" i="0" u="none" strike="noStrike" kern="0" cap="none" spc="0" normalizeH="0" baseline="0" noProof="0" dirty="0">
                  <a:ln>
                    <a:noFill/>
                  </a:ln>
                  <a:solidFill>
                    <a:schemeClr val="bg1"/>
                  </a:solidFill>
                  <a:effectLst/>
                  <a:uLnTx/>
                  <a:uFillTx/>
                  <a:latin typeface="Calibri Light" panose="020F0302020204030204" pitchFamily="34" charset="0"/>
                  <a:cs typeface="Calibri Light" panose="020F0302020204030204" pitchFamily="34" charset="0"/>
                  <a:sym typeface="Calibri Light" panose="020F0302020204030204" pitchFamily="34" charset="0"/>
                </a:rPr>
                <a:t>5</a:t>
              </a:r>
            </a:p>
          </p:txBody>
        </p:sp>
        <p:sp>
          <p:nvSpPr>
            <p:cNvPr id="21" name="Textfeld 33">
              <a:extLst>
                <a:ext uri="{FF2B5EF4-FFF2-40B4-BE49-F238E27FC236}">
                  <a16:creationId xmlns:a16="http://schemas.microsoft.com/office/drawing/2014/main" id="{6FA975DC-A609-469F-B862-D3B7D1DEE157}"/>
                </a:ext>
              </a:extLst>
            </p:cNvPr>
            <p:cNvSpPr txBox="1"/>
            <p:nvPr/>
          </p:nvSpPr>
          <p:spPr bwMode="gray">
            <a:xfrm flipH="1">
              <a:off x="655953" y="8837448"/>
              <a:ext cx="3177860" cy="353943"/>
            </a:xfrm>
            <a:prstGeom prst="rect">
              <a:avLst/>
            </a:prstGeom>
            <a:noFill/>
          </p:spPr>
          <p:txBody>
            <a:bodyPr vert="horz" wrap="square" lIns="0" tIns="0" rIns="0" bIns="0" rtlCol="0" anchor="ctr" anchorCtr="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sz="1150" b="0" i="0" u="none" strike="noStrike" kern="0" cap="none" spc="0" normalizeH="0" baseline="0" noProof="0" dirty="0">
                  <a:ln>
                    <a:noFill/>
                  </a:ln>
                  <a:solidFill>
                    <a:schemeClr val="tx1">
                      <a:lumMod val="75000"/>
                      <a:lumOff val="25000"/>
                    </a:scheme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Build knowledge and implementation capacity of key financial inclusion stakeholders</a:t>
              </a:r>
              <a:endParaRPr kumimoji="0" lang="en-US" sz="1150" b="0" i="0" u="none" strike="noStrike" kern="0" cap="none" spc="0" normalizeH="0" baseline="0" noProof="0" dirty="0">
                <a:ln>
                  <a:noFill/>
                </a:ln>
                <a:solidFill>
                  <a:schemeClr val="tx1">
                    <a:lumMod val="75000"/>
                    <a:lumOff val="25000"/>
                  </a:schemeClr>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grpSp>
      <p:sp>
        <p:nvSpPr>
          <p:cNvPr id="41" name="TextBox 40">
            <a:extLst>
              <a:ext uri="{FF2B5EF4-FFF2-40B4-BE49-F238E27FC236}">
                <a16:creationId xmlns:a16="http://schemas.microsoft.com/office/drawing/2014/main" id="{E6650383-B79D-45E7-9A8F-4D463E3F5C40}"/>
              </a:ext>
            </a:extLst>
          </p:cNvPr>
          <p:cNvSpPr txBox="1"/>
          <p:nvPr/>
        </p:nvSpPr>
        <p:spPr>
          <a:xfrm>
            <a:off x="454025" y="3744262"/>
            <a:ext cx="3376228" cy="288000"/>
          </a:xfrm>
          <a:prstGeom prst="rect">
            <a:avLst/>
          </a:prstGeom>
          <a:noFill/>
        </p:spPr>
        <p:txBody>
          <a:bodyPr wrap="square" lIns="0" tIns="0" rIns="0" bIns="0" rtlCol="0" anchor="ctr">
            <a:noAutofit/>
          </a:bodyPr>
          <a:lstStyle/>
          <a:p>
            <a:pPr algn="ctr">
              <a:spcAft>
                <a:spcPts val="200"/>
              </a:spcAft>
            </a:pPr>
            <a:r>
              <a:rPr lang="en-GB" sz="1200" b="1"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Past Strategic Pillars</a:t>
            </a:r>
          </a:p>
        </p:txBody>
      </p:sp>
      <p:sp>
        <p:nvSpPr>
          <p:cNvPr id="42" name="TextBox 41">
            <a:extLst>
              <a:ext uri="{FF2B5EF4-FFF2-40B4-BE49-F238E27FC236}">
                <a16:creationId xmlns:a16="http://schemas.microsoft.com/office/drawing/2014/main" id="{47F7DB71-C593-46BC-AB87-A19D1186719B}"/>
              </a:ext>
            </a:extLst>
          </p:cNvPr>
          <p:cNvSpPr txBox="1"/>
          <p:nvPr/>
        </p:nvSpPr>
        <p:spPr>
          <a:xfrm>
            <a:off x="3938576" y="3744262"/>
            <a:ext cx="3376228" cy="288000"/>
          </a:xfrm>
          <a:prstGeom prst="rect">
            <a:avLst/>
          </a:prstGeom>
          <a:noFill/>
        </p:spPr>
        <p:txBody>
          <a:bodyPr wrap="square" lIns="0" tIns="0" rIns="0" bIns="0" rtlCol="0" anchor="ctr">
            <a:noAutofit/>
          </a:bodyPr>
          <a:lstStyle/>
          <a:p>
            <a:pPr algn="ctr">
              <a:spcAft>
                <a:spcPts val="200"/>
              </a:spcAft>
            </a:pPr>
            <a:r>
              <a:rPr lang="en-GB" sz="1200" b="1"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Ecosystem of action</a:t>
            </a:r>
          </a:p>
        </p:txBody>
      </p:sp>
      <p:grpSp>
        <p:nvGrpSpPr>
          <p:cNvPr id="91" name="Group 90">
            <a:extLst>
              <a:ext uri="{FF2B5EF4-FFF2-40B4-BE49-F238E27FC236}">
                <a16:creationId xmlns:a16="http://schemas.microsoft.com/office/drawing/2014/main" id="{952A0E0B-A848-4689-A4E5-4E01AC5BD92D}"/>
              </a:ext>
            </a:extLst>
          </p:cNvPr>
          <p:cNvGrpSpPr/>
          <p:nvPr/>
        </p:nvGrpSpPr>
        <p:grpSpPr>
          <a:xfrm>
            <a:off x="4054073" y="4081057"/>
            <a:ext cx="3145235" cy="3365716"/>
            <a:chOff x="4054073" y="5882703"/>
            <a:chExt cx="3145235" cy="3365716"/>
          </a:xfrm>
        </p:grpSpPr>
        <p:grpSp>
          <p:nvGrpSpPr>
            <p:cNvPr id="86" name="Group 85">
              <a:extLst>
                <a:ext uri="{FF2B5EF4-FFF2-40B4-BE49-F238E27FC236}">
                  <a16:creationId xmlns:a16="http://schemas.microsoft.com/office/drawing/2014/main" id="{21A8793C-EE67-46DE-A647-5AA15C6971B9}"/>
                </a:ext>
              </a:extLst>
            </p:cNvPr>
            <p:cNvGrpSpPr/>
            <p:nvPr/>
          </p:nvGrpSpPr>
          <p:grpSpPr>
            <a:xfrm>
              <a:off x="4054073" y="5882703"/>
              <a:ext cx="1008000" cy="935532"/>
              <a:chOff x="4054073" y="6301803"/>
              <a:chExt cx="1008000" cy="935532"/>
            </a:xfrm>
          </p:grpSpPr>
          <p:sp>
            <p:nvSpPr>
              <p:cNvPr id="45" name="Rechteck 7">
                <a:extLst>
                  <a:ext uri="{FF2B5EF4-FFF2-40B4-BE49-F238E27FC236}">
                    <a16:creationId xmlns:a16="http://schemas.microsoft.com/office/drawing/2014/main" id="{7D0A5E06-06EF-4756-A7CC-D8CAB29197A1}"/>
                  </a:ext>
                </a:extLst>
              </p:cNvPr>
              <p:cNvSpPr/>
              <p:nvPr/>
            </p:nvSpPr>
            <p:spPr bwMode="auto">
              <a:xfrm>
                <a:off x="4054073" y="6301803"/>
                <a:ext cx="1008000" cy="252000"/>
              </a:xfrm>
              <a:prstGeom prst="rect">
                <a:avLst/>
              </a:prstGeom>
              <a:solidFill>
                <a:srgbClr val="002A41"/>
              </a:solidFill>
              <a:ln w="12700">
                <a:noFill/>
                <a:round/>
                <a:headEnd/>
                <a:tailEnd/>
              </a:ln>
              <a:effectLst/>
            </p:spPr>
            <p:txBody>
              <a:bodyPr lIns="18000" tIns="18000" rIns="18000" bIns="1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chemeClr val="bg1"/>
                    </a:solidFill>
                    <a:effectLst/>
                    <a:uLnTx/>
                    <a:uFillTx/>
                    <a:latin typeface="Calibri Light" panose="020F0302020204030204" pitchFamily="34" charset="0"/>
                    <a:cs typeface="Calibri Light" panose="020F0302020204030204" pitchFamily="34" charset="0"/>
                    <a:sym typeface="Calibri Light" panose="020F0302020204030204" pitchFamily="34" charset="0"/>
                  </a:rPr>
                  <a:t>Donor</a:t>
                </a:r>
                <a:r>
                  <a:rPr lang="en-US" sz="800" b="1" kern="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s</a:t>
                </a:r>
                <a:endParaRPr kumimoji="0" lang="en-US" sz="800" b="1" i="0" u="none" strike="noStrike" kern="0" cap="none" spc="0" normalizeH="0" baseline="0" noProof="0" dirty="0">
                  <a:ln>
                    <a:noFill/>
                  </a:ln>
                  <a:solidFill>
                    <a:schemeClr val="bg1"/>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46" name="Rechteck 10">
                <a:extLst>
                  <a:ext uri="{FF2B5EF4-FFF2-40B4-BE49-F238E27FC236}">
                    <a16:creationId xmlns:a16="http://schemas.microsoft.com/office/drawing/2014/main" id="{7DEDE0BB-9B7A-4459-B0AF-D38B46CAE6F8}"/>
                  </a:ext>
                </a:extLst>
              </p:cNvPr>
              <p:cNvSpPr/>
              <p:nvPr/>
            </p:nvSpPr>
            <p:spPr bwMode="auto">
              <a:xfrm>
                <a:off x="4054073" y="6553335"/>
                <a:ext cx="1008000" cy="684000"/>
              </a:xfrm>
              <a:prstGeom prst="rect">
                <a:avLst/>
              </a:prstGeom>
              <a:solidFill>
                <a:srgbClr val="808080">
                  <a:lumMod val="20000"/>
                  <a:lumOff val="80000"/>
                </a:srgbClr>
              </a:solidFill>
              <a:ln w="12700">
                <a:noFill/>
                <a:round/>
                <a:headEnd/>
                <a:tailEnd/>
              </a:ln>
              <a:effectLst/>
            </p:spPr>
            <p:txBody>
              <a:bodyPr lIns="18000" tIns="18000" rIns="18000" bIns="18000" rtlCol="0" anchor="ctr" anchorCtr="0"/>
              <a:lstStyle/>
              <a:p>
                <a:pPr marR="0" lvl="0" algn="ctr" defTabSz="914400" eaLnBrk="1" fontAlgn="auto" latinLnBrk="0" hangingPunct="1">
                  <a:lnSpc>
                    <a:spcPct val="100000"/>
                  </a:lnSpc>
                  <a:spcBef>
                    <a:spcPts val="0"/>
                  </a:spcBef>
                  <a:spcAft>
                    <a:spcPts val="200"/>
                  </a:spcAft>
                  <a:buClr>
                    <a:srgbClr val="FFE600"/>
                  </a:buClr>
                  <a:buSzPct val="70000"/>
                  <a:tabLst/>
                  <a:defRPr/>
                </a:pPr>
                <a:r>
                  <a:rPr kumimoji="0" lang="en-US" sz="800" b="0" i="0" u="none" strike="noStrike" kern="0" cap="none" spc="0" normalizeH="0" baseline="0" noProof="0" dirty="0">
                    <a:ln>
                      <a:noFill/>
                    </a:ln>
                    <a:solidFill>
                      <a:srgbClr val="646464"/>
                    </a:solidFill>
                    <a:effectLst/>
                    <a:uLnTx/>
                    <a:uFillTx/>
                    <a:latin typeface="Calibri Light" panose="020F0302020204030204" pitchFamily="34" charset="0"/>
                    <a:cs typeface="Calibri Light" panose="020F0302020204030204" pitchFamily="34" charset="0"/>
                    <a:sym typeface="Calibri Light" panose="020F0302020204030204" pitchFamily="34" charset="0"/>
                  </a:rPr>
                  <a:t>Funds</a:t>
                </a:r>
              </a:p>
              <a:p>
                <a:pPr marR="0" lvl="0" algn="ctr" defTabSz="914400" eaLnBrk="1" fontAlgn="auto" latinLnBrk="0" hangingPunct="1">
                  <a:lnSpc>
                    <a:spcPct val="100000"/>
                  </a:lnSpc>
                  <a:spcBef>
                    <a:spcPts val="0"/>
                  </a:spcBef>
                  <a:spcAft>
                    <a:spcPts val="200"/>
                  </a:spcAft>
                  <a:buClr>
                    <a:srgbClr val="FFE600"/>
                  </a:buClr>
                  <a:buSzPct val="70000"/>
                  <a:tabLst/>
                  <a:defRPr/>
                </a:pPr>
                <a:r>
                  <a:rPr kumimoji="0" lang="en-US" sz="800" b="0" i="0" u="none" strike="noStrike" kern="0" cap="none" spc="0" normalizeH="0" baseline="0" noProof="0" dirty="0">
                    <a:ln>
                      <a:noFill/>
                    </a:ln>
                    <a:solidFill>
                      <a:srgbClr val="646464"/>
                    </a:solidFill>
                    <a:effectLst/>
                    <a:uLnTx/>
                    <a:uFillTx/>
                    <a:latin typeface="Calibri Light" panose="020F0302020204030204" pitchFamily="34" charset="0"/>
                    <a:cs typeface="Calibri Light" panose="020F0302020204030204" pitchFamily="34" charset="0"/>
                    <a:sym typeface="Calibri Light" panose="020F0302020204030204" pitchFamily="34" charset="0"/>
                  </a:rPr>
                  <a:t>Strategic Guidelines</a:t>
                </a:r>
              </a:p>
            </p:txBody>
          </p:sp>
        </p:grpSp>
        <p:grpSp>
          <p:nvGrpSpPr>
            <p:cNvPr id="88" name="Group 87">
              <a:extLst>
                <a:ext uri="{FF2B5EF4-FFF2-40B4-BE49-F238E27FC236}">
                  <a16:creationId xmlns:a16="http://schemas.microsoft.com/office/drawing/2014/main" id="{E3ACA18D-5681-4139-A5F7-95638DE944E5}"/>
                </a:ext>
              </a:extLst>
            </p:cNvPr>
            <p:cNvGrpSpPr/>
            <p:nvPr/>
          </p:nvGrpSpPr>
          <p:grpSpPr>
            <a:xfrm>
              <a:off x="5126835" y="5882703"/>
              <a:ext cx="1008000" cy="935531"/>
              <a:chOff x="5126835" y="6328309"/>
              <a:chExt cx="1008000" cy="935531"/>
            </a:xfrm>
          </p:grpSpPr>
          <p:sp>
            <p:nvSpPr>
              <p:cNvPr id="47" name="Rechteck 8">
                <a:extLst>
                  <a:ext uri="{FF2B5EF4-FFF2-40B4-BE49-F238E27FC236}">
                    <a16:creationId xmlns:a16="http://schemas.microsoft.com/office/drawing/2014/main" id="{4A3DB6B0-6E08-42EC-A0DB-0D9BC381D79C}"/>
                  </a:ext>
                </a:extLst>
              </p:cNvPr>
              <p:cNvSpPr/>
              <p:nvPr/>
            </p:nvSpPr>
            <p:spPr bwMode="auto">
              <a:xfrm>
                <a:off x="5126835" y="6328309"/>
                <a:ext cx="1008000" cy="252000"/>
              </a:xfrm>
              <a:prstGeom prst="rect">
                <a:avLst/>
              </a:prstGeom>
              <a:solidFill>
                <a:srgbClr val="002A41"/>
              </a:solidFill>
              <a:ln w="12700">
                <a:noFill/>
                <a:round/>
                <a:headEnd/>
                <a:tailEnd/>
              </a:ln>
              <a:effectLst/>
            </p:spPr>
            <p:txBody>
              <a:bodyPr lIns="18000" tIns="18000" rIns="18000" bIns="1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chemeClr val="bg1"/>
                    </a:solidFill>
                    <a:effectLst/>
                    <a:uLnTx/>
                    <a:uFillTx/>
                    <a:latin typeface="Calibri Light" panose="020F0302020204030204" pitchFamily="34" charset="0"/>
                    <a:cs typeface="Calibri Light" panose="020F0302020204030204" pitchFamily="34" charset="0"/>
                    <a:sym typeface="Calibri Light" panose="020F0302020204030204" pitchFamily="34" charset="0"/>
                  </a:rPr>
                  <a:t>Government entities</a:t>
                </a:r>
              </a:p>
            </p:txBody>
          </p:sp>
          <p:sp>
            <p:nvSpPr>
              <p:cNvPr id="48" name="Rechteck 11">
                <a:extLst>
                  <a:ext uri="{FF2B5EF4-FFF2-40B4-BE49-F238E27FC236}">
                    <a16:creationId xmlns:a16="http://schemas.microsoft.com/office/drawing/2014/main" id="{7F60B5DB-19BF-49A4-A82E-FC3A73B16852}"/>
                  </a:ext>
                </a:extLst>
              </p:cNvPr>
              <p:cNvSpPr/>
              <p:nvPr/>
            </p:nvSpPr>
            <p:spPr bwMode="auto">
              <a:xfrm>
                <a:off x="5126835" y="6579840"/>
                <a:ext cx="1008000" cy="684000"/>
              </a:xfrm>
              <a:prstGeom prst="rect">
                <a:avLst/>
              </a:prstGeom>
              <a:solidFill>
                <a:srgbClr val="808080">
                  <a:lumMod val="20000"/>
                  <a:lumOff val="80000"/>
                </a:srgbClr>
              </a:solidFill>
              <a:ln w="12700">
                <a:noFill/>
                <a:round/>
                <a:headEnd/>
                <a:tailEnd/>
              </a:ln>
              <a:effectLst/>
            </p:spPr>
            <p:txBody>
              <a:bodyPr lIns="18000" tIns="18000" rIns="18000" bIns="18000" rtlCol="0" anchor="ctr" anchorCtr="0"/>
              <a:lstStyle/>
              <a:p>
                <a:pPr algn="ctr" defTabSz="914400">
                  <a:spcAft>
                    <a:spcPts val="200"/>
                  </a:spcAft>
                  <a:buClr>
                    <a:srgbClr val="FFE600"/>
                  </a:buClr>
                  <a:buSzPct val="70000"/>
                </a:pPr>
                <a:r>
                  <a:rPr lang="en-US" sz="800" kern="0" dirty="0">
                    <a:solidFill>
                      <a:srgbClr val="646464"/>
                    </a:solidFill>
                    <a:latin typeface="Calibri Light" panose="020F0302020204030204" pitchFamily="34" charset="0"/>
                    <a:cs typeface="Calibri Light" panose="020F0302020204030204" pitchFamily="34" charset="0"/>
                    <a:sym typeface="Calibri Light" panose="020F0302020204030204" pitchFamily="34" charset="0"/>
                  </a:rPr>
                  <a:t>Studies and analysis of market and regulatory needs, and project implementation support</a:t>
                </a:r>
              </a:p>
            </p:txBody>
          </p:sp>
        </p:grpSp>
        <p:grpSp>
          <p:nvGrpSpPr>
            <p:cNvPr id="87" name="Group 86">
              <a:extLst>
                <a:ext uri="{FF2B5EF4-FFF2-40B4-BE49-F238E27FC236}">
                  <a16:creationId xmlns:a16="http://schemas.microsoft.com/office/drawing/2014/main" id="{03A267B7-CA98-4709-BE50-63380BC46D5C}"/>
                </a:ext>
              </a:extLst>
            </p:cNvPr>
            <p:cNvGrpSpPr/>
            <p:nvPr/>
          </p:nvGrpSpPr>
          <p:grpSpPr>
            <a:xfrm>
              <a:off x="6191308" y="5882703"/>
              <a:ext cx="1008000" cy="935531"/>
              <a:chOff x="6191308" y="6301804"/>
              <a:chExt cx="1008000" cy="935531"/>
            </a:xfrm>
          </p:grpSpPr>
          <p:sp>
            <p:nvSpPr>
              <p:cNvPr id="49" name="Rechteck 9">
                <a:extLst>
                  <a:ext uri="{FF2B5EF4-FFF2-40B4-BE49-F238E27FC236}">
                    <a16:creationId xmlns:a16="http://schemas.microsoft.com/office/drawing/2014/main" id="{2BD9962B-8450-4C9C-8196-0E28601CF28C}"/>
                  </a:ext>
                </a:extLst>
              </p:cNvPr>
              <p:cNvSpPr/>
              <p:nvPr/>
            </p:nvSpPr>
            <p:spPr bwMode="auto">
              <a:xfrm>
                <a:off x="6191308" y="6301804"/>
                <a:ext cx="1008000" cy="252000"/>
              </a:xfrm>
              <a:prstGeom prst="rect">
                <a:avLst/>
              </a:prstGeom>
              <a:solidFill>
                <a:srgbClr val="002A41"/>
              </a:solidFill>
              <a:ln w="12700">
                <a:noFill/>
                <a:round/>
                <a:headEnd/>
                <a:tailEnd/>
              </a:ln>
              <a:effectLst/>
            </p:spPr>
            <p:txBody>
              <a:bodyPr lIns="18000" tIns="18000" rIns="18000" bIns="18000" rtlCol="0" anchor="ctr"/>
              <a:lstStyle/>
              <a:p>
                <a:pPr lvl="0" algn="ctr" defTabSz="914400">
                  <a:defRPr/>
                </a:pPr>
                <a:r>
                  <a:rPr lang="en-US" sz="800" b="1" kern="0" dirty="0">
                    <a:solidFill>
                      <a:srgbClr val="FFFFFF"/>
                    </a:solidFill>
                    <a:latin typeface="Calibri Light" panose="020F0302020204030204" pitchFamily="34" charset="0"/>
                    <a:cs typeface="Calibri Light" panose="020F0302020204030204" pitchFamily="34" charset="0"/>
                    <a:sym typeface="Calibri Light" panose="020F0302020204030204" pitchFamily="34" charset="0"/>
                  </a:rPr>
                  <a:t>Regulators</a:t>
                </a:r>
              </a:p>
            </p:txBody>
          </p:sp>
          <p:sp>
            <p:nvSpPr>
              <p:cNvPr id="50" name="Rechteck 12">
                <a:extLst>
                  <a:ext uri="{FF2B5EF4-FFF2-40B4-BE49-F238E27FC236}">
                    <a16:creationId xmlns:a16="http://schemas.microsoft.com/office/drawing/2014/main" id="{8229CD86-A5F8-4DA2-8AE1-17A33BAF59C7}"/>
                  </a:ext>
                </a:extLst>
              </p:cNvPr>
              <p:cNvSpPr/>
              <p:nvPr/>
            </p:nvSpPr>
            <p:spPr bwMode="auto">
              <a:xfrm>
                <a:off x="6191308" y="6553335"/>
                <a:ext cx="1008000" cy="684000"/>
              </a:xfrm>
              <a:prstGeom prst="rect">
                <a:avLst/>
              </a:prstGeom>
              <a:solidFill>
                <a:srgbClr val="808080">
                  <a:lumMod val="20000"/>
                  <a:lumOff val="80000"/>
                </a:srgbClr>
              </a:solidFill>
              <a:ln w="12700">
                <a:noFill/>
                <a:round/>
                <a:headEnd/>
                <a:tailEnd/>
              </a:ln>
              <a:effectLst/>
            </p:spPr>
            <p:txBody>
              <a:bodyPr lIns="0" tIns="18000" rIns="0" bIns="18000" rtlCol="0" anchor="ctr" anchorCtr="0"/>
              <a:lstStyle/>
              <a:p>
                <a:pPr lvl="0" algn="ctr" defTabSz="914400">
                  <a:spcAft>
                    <a:spcPts val="200"/>
                  </a:spcAft>
                  <a:buClr>
                    <a:srgbClr val="FFE600"/>
                  </a:buClr>
                  <a:buSzPct val="70000"/>
                </a:pPr>
                <a:r>
                  <a:rPr lang="en-US" sz="800" kern="0" dirty="0">
                    <a:solidFill>
                      <a:srgbClr val="646464"/>
                    </a:solidFill>
                    <a:latin typeface="Calibri Light" panose="020F0302020204030204" pitchFamily="34" charset="0"/>
                    <a:cs typeface="Calibri Light" panose="020F0302020204030204" pitchFamily="34" charset="0"/>
                    <a:sym typeface="Calibri Light" panose="020F0302020204030204" pitchFamily="34" charset="0"/>
                  </a:rPr>
                  <a:t>Influence a better understanding of market needs and the adoption of a better legal framework</a:t>
                </a:r>
                <a:endParaRPr kumimoji="0" lang="en-US" sz="800" b="0" i="0" u="none" strike="noStrike" kern="0" cap="none" spc="0" normalizeH="0" baseline="0" noProof="0" dirty="0">
                  <a:ln>
                    <a:noFill/>
                  </a:ln>
                  <a:solidFill>
                    <a:srgbClr val="646464"/>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grpSp>
        <p:grpSp>
          <p:nvGrpSpPr>
            <p:cNvPr id="89" name="Group 88">
              <a:extLst>
                <a:ext uri="{FF2B5EF4-FFF2-40B4-BE49-F238E27FC236}">
                  <a16:creationId xmlns:a16="http://schemas.microsoft.com/office/drawing/2014/main" id="{62B39E27-FB53-4CFD-B7AB-B0CCDD17D5CF}"/>
                </a:ext>
              </a:extLst>
            </p:cNvPr>
            <p:cNvGrpSpPr/>
            <p:nvPr/>
          </p:nvGrpSpPr>
          <p:grpSpPr>
            <a:xfrm>
              <a:off x="4054073" y="8312094"/>
              <a:ext cx="3145235" cy="936325"/>
              <a:chOff x="4054073" y="8317785"/>
              <a:chExt cx="3145235" cy="936325"/>
            </a:xfrm>
          </p:grpSpPr>
          <p:sp>
            <p:nvSpPr>
              <p:cNvPr id="44" name="Rechteck 8">
                <a:extLst>
                  <a:ext uri="{FF2B5EF4-FFF2-40B4-BE49-F238E27FC236}">
                    <a16:creationId xmlns:a16="http://schemas.microsoft.com/office/drawing/2014/main" id="{C6A0AB51-E240-4FE6-93CE-0A1F4EAA5BBB}"/>
                  </a:ext>
                </a:extLst>
              </p:cNvPr>
              <p:cNvSpPr/>
              <p:nvPr/>
            </p:nvSpPr>
            <p:spPr bwMode="auto">
              <a:xfrm>
                <a:off x="5126835" y="8317785"/>
                <a:ext cx="1008000" cy="252000"/>
              </a:xfrm>
              <a:prstGeom prst="rect">
                <a:avLst/>
              </a:prstGeom>
              <a:solidFill>
                <a:srgbClr val="002A41"/>
              </a:solidFill>
              <a:ln w="12700">
                <a:noFill/>
                <a:round/>
                <a:headEnd/>
                <a:tailEnd/>
              </a:ln>
              <a:effectLst/>
            </p:spPr>
            <p:txBody>
              <a:bodyPr lIns="18000" tIns="18000" rIns="18000" bIns="1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sym typeface="Calibri Light" panose="020F0302020204030204" pitchFamily="34" charset="0"/>
                  </a:rPr>
                  <a:t>General Partners</a:t>
                </a:r>
              </a:p>
            </p:txBody>
          </p:sp>
          <p:sp>
            <p:nvSpPr>
              <p:cNvPr id="51" name="Rechteck 7">
                <a:extLst>
                  <a:ext uri="{FF2B5EF4-FFF2-40B4-BE49-F238E27FC236}">
                    <a16:creationId xmlns:a16="http://schemas.microsoft.com/office/drawing/2014/main" id="{99DA6844-B7C3-4A71-9E7D-3293D3CED4F2}"/>
                  </a:ext>
                </a:extLst>
              </p:cNvPr>
              <p:cNvSpPr/>
              <p:nvPr/>
            </p:nvSpPr>
            <p:spPr bwMode="auto">
              <a:xfrm>
                <a:off x="4054073" y="8317785"/>
                <a:ext cx="1008000" cy="252000"/>
              </a:xfrm>
              <a:prstGeom prst="rect">
                <a:avLst/>
              </a:prstGeom>
              <a:solidFill>
                <a:srgbClr val="002A41"/>
              </a:solidFill>
              <a:ln w="12700">
                <a:noFill/>
                <a:round/>
                <a:headEnd/>
                <a:tailEnd/>
              </a:ln>
              <a:effectLst/>
            </p:spPr>
            <p:txBody>
              <a:bodyPr lIns="18000" tIns="18000" rIns="18000" bIns="1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chemeClr val="bg1"/>
                    </a:solidFill>
                    <a:effectLst/>
                    <a:uLnTx/>
                    <a:uFillTx/>
                    <a:latin typeface="Calibri Light" panose="020F0302020204030204" pitchFamily="34" charset="0"/>
                    <a:cs typeface="Calibri Light" panose="020F0302020204030204" pitchFamily="34" charset="0"/>
                    <a:sym typeface="Calibri Light" panose="020F0302020204030204" pitchFamily="34" charset="0"/>
                  </a:rPr>
                  <a:t>Target Segment</a:t>
                </a:r>
                <a:endParaRPr kumimoji="0" lang="en-US" sz="800" b="1" i="0" u="none" strike="noStrike" kern="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52" name="Rechteck 10">
                <a:extLst>
                  <a:ext uri="{FF2B5EF4-FFF2-40B4-BE49-F238E27FC236}">
                    <a16:creationId xmlns:a16="http://schemas.microsoft.com/office/drawing/2014/main" id="{0688C6F2-9515-4981-B1F6-C6D2BB94534B}"/>
                  </a:ext>
                </a:extLst>
              </p:cNvPr>
              <p:cNvSpPr/>
              <p:nvPr/>
            </p:nvSpPr>
            <p:spPr bwMode="auto">
              <a:xfrm>
                <a:off x="4054073" y="8570110"/>
                <a:ext cx="1008000" cy="684000"/>
              </a:xfrm>
              <a:prstGeom prst="rect">
                <a:avLst/>
              </a:prstGeom>
              <a:solidFill>
                <a:srgbClr val="808080">
                  <a:lumMod val="20000"/>
                  <a:lumOff val="80000"/>
                </a:srgbClr>
              </a:solidFill>
              <a:ln w="12700">
                <a:noFill/>
                <a:round/>
                <a:headEnd/>
                <a:tailEnd/>
              </a:ln>
              <a:effectLst/>
            </p:spPr>
            <p:txBody>
              <a:bodyPr lIns="18000" tIns="18000" rIns="18000" bIns="18000" rtlCol="0" anchor="ctr" anchorCtr="0"/>
              <a:lstStyle/>
              <a:p>
                <a:pPr lvl="0" algn="ctr" defTabSz="914400">
                  <a:spcAft>
                    <a:spcPts val="200"/>
                  </a:spcAft>
                  <a:buClr>
                    <a:srgbClr val="FFE600"/>
                  </a:buClr>
                  <a:buSzPct val="70000"/>
                </a:pPr>
                <a:r>
                  <a:rPr lang="en-US" sz="800" kern="0" dirty="0">
                    <a:solidFill>
                      <a:srgbClr val="646464"/>
                    </a:solidFill>
                    <a:latin typeface="Calibri Light" panose="020F0302020204030204" pitchFamily="34" charset="0"/>
                    <a:cs typeface="Calibri Light" panose="020F0302020204030204" pitchFamily="34" charset="0"/>
                    <a:sym typeface="Calibri Light" panose="020F0302020204030204" pitchFamily="34" charset="0"/>
                  </a:rPr>
                  <a:t>Studies to understand needs and necessities</a:t>
                </a:r>
                <a:endParaRPr kumimoji="0" lang="en-IN" sz="800" b="0" i="0" u="none" strike="noStrike" kern="0" cap="none" spc="0" normalizeH="0" baseline="0" noProof="0" dirty="0">
                  <a:ln>
                    <a:noFill/>
                  </a:ln>
                  <a:solidFill>
                    <a:srgbClr val="646464"/>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53" name="Rechteck 11">
                <a:extLst>
                  <a:ext uri="{FF2B5EF4-FFF2-40B4-BE49-F238E27FC236}">
                    <a16:creationId xmlns:a16="http://schemas.microsoft.com/office/drawing/2014/main" id="{D62C3B67-8ADF-4617-BDA8-0CC662DF79F9}"/>
                  </a:ext>
                </a:extLst>
              </p:cNvPr>
              <p:cNvSpPr/>
              <p:nvPr/>
            </p:nvSpPr>
            <p:spPr bwMode="auto">
              <a:xfrm>
                <a:off x="5126835" y="8570110"/>
                <a:ext cx="1008000" cy="684000"/>
              </a:xfrm>
              <a:prstGeom prst="rect">
                <a:avLst/>
              </a:prstGeom>
              <a:solidFill>
                <a:srgbClr val="808080">
                  <a:lumMod val="20000"/>
                  <a:lumOff val="80000"/>
                </a:srgbClr>
              </a:solidFill>
              <a:ln w="12700">
                <a:noFill/>
                <a:round/>
                <a:headEnd/>
                <a:tailEnd/>
              </a:ln>
              <a:effectLst/>
            </p:spPr>
            <p:txBody>
              <a:bodyPr lIns="18000" tIns="18000" rIns="18000" bIns="18000" rtlCol="0" anchor="ctr" anchorCtr="0"/>
              <a:lstStyle/>
              <a:p>
                <a:pPr lvl="0" algn="ctr" defTabSz="914400">
                  <a:spcAft>
                    <a:spcPts val="200"/>
                  </a:spcAft>
                  <a:buClr>
                    <a:srgbClr val="FFE600"/>
                  </a:buClr>
                  <a:buSzPct val="70000"/>
                </a:pPr>
                <a:r>
                  <a:rPr lang="en-US" sz="800" kern="0" dirty="0">
                    <a:solidFill>
                      <a:srgbClr val="646464"/>
                    </a:solidFill>
                    <a:latin typeface="Calibri Light" panose="020F0302020204030204" pitchFamily="34" charset="0"/>
                    <a:cs typeface="Calibri Light" panose="020F0302020204030204" pitchFamily="34" charset="0"/>
                    <a:sym typeface="Calibri Light" panose="020F0302020204030204" pitchFamily="34" charset="0"/>
                  </a:rPr>
                  <a:t>Partners in the implementation of projects</a:t>
                </a:r>
                <a:endParaRPr kumimoji="0" lang="en-IN" sz="800" b="0" i="0" u="none" strike="noStrike" kern="0" cap="none" spc="0" normalizeH="0" baseline="0" noProof="0" dirty="0">
                  <a:ln>
                    <a:noFill/>
                  </a:ln>
                  <a:solidFill>
                    <a:srgbClr val="646464"/>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54" name="Rechteck 9">
                <a:extLst>
                  <a:ext uri="{FF2B5EF4-FFF2-40B4-BE49-F238E27FC236}">
                    <a16:creationId xmlns:a16="http://schemas.microsoft.com/office/drawing/2014/main" id="{84FA26F5-85B4-429F-AE15-28294805A855}"/>
                  </a:ext>
                </a:extLst>
              </p:cNvPr>
              <p:cNvSpPr/>
              <p:nvPr/>
            </p:nvSpPr>
            <p:spPr bwMode="auto">
              <a:xfrm>
                <a:off x="6191308" y="8317785"/>
                <a:ext cx="1008000" cy="252000"/>
              </a:xfrm>
              <a:prstGeom prst="rect">
                <a:avLst/>
              </a:prstGeom>
              <a:solidFill>
                <a:srgbClr val="002A41"/>
              </a:solidFill>
              <a:ln w="12700">
                <a:noFill/>
                <a:round/>
                <a:headEnd/>
                <a:tailEnd/>
              </a:ln>
              <a:effectLst/>
            </p:spPr>
            <p:txBody>
              <a:bodyPr lIns="18000" tIns="18000" rIns="18000" bIns="1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sym typeface="Calibri Light" panose="020F0302020204030204" pitchFamily="34" charset="0"/>
                  </a:rPr>
                  <a:t>NGOs</a:t>
                </a:r>
              </a:p>
            </p:txBody>
          </p:sp>
          <p:sp>
            <p:nvSpPr>
              <p:cNvPr id="55" name="Rechteck 12">
                <a:extLst>
                  <a:ext uri="{FF2B5EF4-FFF2-40B4-BE49-F238E27FC236}">
                    <a16:creationId xmlns:a16="http://schemas.microsoft.com/office/drawing/2014/main" id="{C6A53B25-7611-48A2-90A9-6E13F393940E}"/>
                  </a:ext>
                </a:extLst>
              </p:cNvPr>
              <p:cNvSpPr/>
              <p:nvPr/>
            </p:nvSpPr>
            <p:spPr bwMode="auto">
              <a:xfrm>
                <a:off x="6191308" y="8570110"/>
                <a:ext cx="1008000" cy="684000"/>
              </a:xfrm>
              <a:prstGeom prst="rect">
                <a:avLst/>
              </a:prstGeom>
              <a:solidFill>
                <a:srgbClr val="808080">
                  <a:lumMod val="20000"/>
                  <a:lumOff val="80000"/>
                </a:srgbClr>
              </a:solidFill>
              <a:ln w="12700">
                <a:noFill/>
                <a:round/>
                <a:headEnd/>
                <a:tailEnd/>
              </a:ln>
              <a:effectLst/>
            </p:spPr>
            <p:txBody>
              <a:bodyPr lIns="18000" tIns="18000" rIns="18000" bIns="18000" rtlCol="0" anchor="ctr" anchorCtr="0"/>
              <a:lstStyle/>
              <a:p>
                <a:pPr lvl="0" algn="ctr" defTabSz="914400">
                  <a:spcAft>
                    <a:spcPts val="200"/>
                  </a:spcAft>
                  <a:buClr>
                    <a:srgbClr val="FFE600"/>
                  </a:buClr>
                  <a:buSzPct val="70000"/>
                </a:pPr>
                <a:r>
                  <a:rPr lang="en-US" sz="800" kern="0" dirty="0">
                    <a:solidFill>
                      <a:srgbClr val="646464"/>
                    </a:solidFill>
                    <a:latin typeface="Calibri Light" panose="020F0302020204030204" pitchFamily="34" charset="0"/>
                    <a:cs typeface="Calibri Light" panose="020F0302020204030204" pitchFamily="34" charset="0"/>
                    <a:sym typeface="Calibri Light" panose="020F0302020204030204" pitchFamily="34" charset="0"/>
                  </a:rPr>
                  <a:t>Partners in the implementation of projects</a:t>
                </a:r>
                <a:endParaRPr lang="en-IN" sz="800" kern="0" dirty="0">
                  <a:solidFill>
                    <a:srgbClr val="646464"/>
                  </a:solidFill>
                  <a:latin typeface="Calibri Light" panose="020F0302020204030204" pitchFamily="34" charset="0"/>
                  <a:cs typeface="Calibri Light" panose="020F0302020204030204" pitchFamily="34" charset="0"/>
                  <a:sym typeface="Calibri Light" panose="020F0302020204030204" pitchFamily="34" charset="0"/>
                </a:endParaRPr>
              </a:p>
            </p:txBody>
          </p:sp>
        </p:grpSp>
        <p:grpSp>
          <p:nvGrpSpPr>
            <p:cNvPr id="90" name="Group 89">
              <a:extLst>
                <a:ext uri="{FF2B5EF4-FFF2-40B4-BE49-F238E27FC236}">
                  <a16:creationId xmlns:a16="http://schemas.microsoft.com/office/drawing/2014/main" id="{F90A1690-21CC-45E8-BD80-D471FBCD5492}"/>
                </a:ext>
              </a:extLst>
            </p:cNvPr>
            <p:cNvGrpSpPr/>
            <p:nvPr/>
          </p:nvGrpSpPr>
          <p:grpSpPr>
            <a:xfrm>
              <a:off x="4054073" y="7093447"/>
              <a:ext cx="3145235" cy="943435"/>
              <a:chOff x="4054073" y="7065910"/>
              <a:chExt cx="3145235" cy="943435"/>
            </a:xfrm>
          </p:grpSpPr>
          <p:grpSp>
            <p:nvGrpSpPr>
              <p:cNvPr id="79" name="Group 78">
                <a:extLst>
                  <a:ext uri="{FF2B5EF4-FFF2-40B4-BE49-F238E27FC236}">
                    <a16:creationId xmlns:a16="http://schemas.microsoft.com/office/drawing/2014/main" id="{5FEA3899-DE75-481E-A58C-4CF861A8F56A}"/>
                  </a:ext>
                </a:extLst>
              </p:cNvPr>
              <p:cNvGrpSpPr/>
              <p:nvPr/>
            </p:nvGrpSpPr>
            <p:grpSpPr>
              <a:xfrm>
                <a:off x="4054073" y="7067877"/>
                <a:ext cx="1008000" cy="939500"/>
                <a:chOff x="4169569" y="7292015"/>
                <a:chExt cx="1008000" cy="939500"/>
              </a:xfrm>
            </p:grpSpPr>
            <p:sp>
              <p:nvSpPr>
                <p:cNvPr id="56" name="Rechteck 7">
                  <a:extLst>
                    <a:ext uri="{FF2B5EF4-FFF2-40B4-BE49-F238E27FC236}">
                      <a16:creationId xmlns:a16="http://schemas.microsoft.com/office/drawing/2014/main" id="{52C7FCAB-5AF4-47D8-B6FE-9C5A3853F7BF}"/>
                    </a:ext>
                  </a:extLst>
                </p:cNvPr>
                <p:cNvSpPr/>
                <p:nvPr/>
              </p:nvSpPr>
              <p:spPr bwMode="auto">
                <a:xfrm>
                  <a:off x="4169569" y="7292015"/>
                  <a:ext cx="1008000" cy="252000"/>
                </a:xfrm>
                <a:prstGeom prst="rect">
                  <a:avLst/>
                </a:prstGeom>
                <a:solidFill>
                  <a:srgbClr val="002A41"/>
                </a:solidFill>
                <a:ln w="12700">
                  <a:noFill/>
                  <a:round/>
                  <a:headEnd/>
                  <a:tailEnd/>
                </a:ln>
                <a:effectLst/>
              </p:spPr>
              <p:txBody>
                <a:bodyPr lIns="18000" tIns="18000" rIns="18000" bIns="1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sym typeface="Calibri Light" panose="020F0302020204030204" pitchFamily="34" charset="0"/>
                    </a:rPr>
                    <a:t>Financial Institutions</a:t>
                  </a:r>
                </a:p>
              </p:txBody>
            </p:sp>
            <p:sp>
              <p:nvSpPr>
                <p:cNvPr id="57" name="Rechteck 10">
                  <a:extLst>
                    <a:ext uri="{FF2B5EF4-FFF2-40B4-BE49-F238E27FC236}">
                      <a16:creationId xmlns:a16="http://schemas.microsoft.com/office/drawing/2014/main" id="{4D424673-0B5C-41F8-8A47-7E87C7CF8543}"/>
                    </a:ext>
                  </a:extLst>
                </p:cNvPr>
                <p:cNvSpPr/>
                <p:nvPr/>
              </p:nvSpPr>
              <p:spPr bwMode="auto">
                <a:xfrm>
                  <a:off x="4169569" y="7547515"/>
                  <a:ext cx="1008000" cy="684000"/>
                </a:xfrm>
                <a:prstGeom prst="rect">
                  <a:avLst/>
                </a:prstGeom>
                <a:solidFill>
                  <a:srgbClr val="808080">
                    <a:lumMod val="20000"/>
                    <a:lumOff val="80000"/>
                  </a:srgbClr>
                </a:solidFill>
                <a:ln w="12700">
                  <a:noFill/>
                  <a:round/>
                  <a:headEnd/>
                  <a:tailEnd/>
                </a:ln>
                <a:effectLst/>
              </p:spPr>
              <p:txBody>
                <a:bodyPr lIns="18000" tIns="18000" rIns="18000" bIns="18000" rtlCol="0" anchor="ctr" anchorCtr="0"/>
                <a:lstStyle/>
                <a:p>
                  <a:pPr lvl="0" algn="ctr" defTabSz="914400">
                    <a:spcAft>
                      <a:spcPts val="200"/>
                    </a:spcAft>
                    <a:buClr>
                      <a:srgbClr val="FFE600"/>
                    </a:buClr>
                    <a:buSzPct val="70000"/>
                  </a:pPr>
                  <a:r>
                    <a:rPr lang="en-US" sz="800" kern="0" dirty="0">
                      <a:solidFill>
                        <a:srgbClr val="646464"/>
                      </a:solidFill>
                      <a:latin typeface="Calibri Light" panose="020F0302020204030204" pitchFamily="34" charset="0"/>
                      <a:cs typeface="Calibri Light" panose="020F0302020204030204" pitchFamily="34" charset="0"/>
                      <a:sym typeface="Calibri Light" panose="020F0302020204030204" pitchFamily="34" charset="0"/>
                    </a:rPr>
                    <a:t>Support in the operations and actions to promote financial inclusion in rural areas</a:t>
                  </a:r>
                  <a:endParaRPr lang="en-IN" sz="800" kern="0" dirty="0">
                    <a:solidFill>
                      <a:srgbClr val="646464"/>
                    </a:solidFill>
                    <a:latin typeface="Calibri Light" panose="020F0302020204030204" pitchFamily="34" charset="0"/>
                    <a:cs typeface="Calibri Light" panose="020F0302020204030204" pitchFamily="34" charset="0"/>
                    <a:sym typeface="Calibri Light" panose="020F0302020204030204" pitchFamily="34" charset="0"/>
                  </a:endParaRPr>
                </a:p>
              </p:txBody>
            </p:sp>
          </p:grpSp>
          <p:grpSp>
            <p:nvGrpSpPr>
              <p:cNvPr id="77" name="Group 76">
                <a:extLst>
                  <a:ext uri="{FF2B5EF4-FFF2-40B4-BE49-F238E27FC236}">
                    <a16:creationId xmlns:a16="http://schemas.microsoft.com/office/drawing/2014/main" id="{C38E43DD-0D6E-448D-A1FF-315E3A1187CC}"/>
                  </a:ext>
                </a:extLst>
              </p:cNvPr>
              <p:cNvGrpSpPr/>
              <p:nvPr/>
            </p:nvGrpSpPr>
            <p:grpSpPr>
              <a:xfrm>
                <a:off x="6191308" y="7067877"/>
                <a:ext cx="1008000" cy="939500"/>
                <a:chOff x="6306804" y="7292015"/>
                <a:chExt cx="1008000" cy="939500"/>
              </a:xfrm>
            </p:grpSpPr>
            <p:sp>
              <p:nvSpPr>
                <p:cNvPr id="58" name="Rechteck 7">
                  <a:extLst>
                    <a:ext uri="{FF2B5EF4-FFF2-40B4-BE49-F238E27FC236}">
                      <a16:creationId xmlns:a16="http://schemas.microsoft.com/office/drawing/2014/main" id="{F6BB6EDB-0143-4C4D-BCA8-18068FACB7CC}"/>
                    </a:ext>
                  </a:extLst>
                </p:cNvPr>
                <p:cNvSpPr/>
                <p:nvPr/>
              </p:nvSpPr>
              <p:spPr bwMode="auto">
                <a:xfrm>
                  <a:off x="6306804" y="7292015"/>
                  <a:ext cx="1008000" cy="252000"/>
                </a:xfrm>
                <a:prstGeom prst="rect">
                  <a:avLst/>
                </a:prstGeom>
                <a:solidFill>
                  <a:srgbClr val="002A41"/>
                </a:solidFill>
                <a:ln w="12700">
                  <a:noFill/>
                  <a:round/>
                  <a:headEnd/>
                  <a:tailEnd/>
                </a:ln>
                <a:effectLst/>
              </p:spPr>
              <p:txBody>
                <a:bodyPr lIns="18000" tIns="18000" rIns="18000" bIns="18000" rtlCol="0" anchor="ctr"/>
                <a:lstStyle/>
                <a:p>
                  <a:pPr marR="0" lvl="0" algn="ctr" defTabSz="914400" eaLnBrk="1" fontAlgn="auto" latinLnBrk="0" hangingPunct="1">
                    <a:lnSpc>
                      <a:spcPct val="100000"/>
                    </a:lnSpc>
                    <a:spcBef>
                      <a:spcPts val="0"/>
                    </a:spcBef>
                    <a:spcAft>
                      <a:spcPts val="0"/>
                    </a:spcAft>
                    <a:buClrTx/>
                    <a:buSzTx/>
                    <a:tabLst/>
                    <a:defRPr/>
                  </a:pPr>
                  <a:r>
                    <a:rPr kumimoji="0" lang="en-US" sz="800" b="1" i="0" u="none" strike="noStrike" kern="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sym typeface="Calibri Light" panose="020F0302020204030204" pitchFamily="34" charset="0"/>
                    </a:rPr>
                    <a:t>Corporations</a:t>
                  </a:r>
                </a:p>
              </p:txBody>
            </p:sp>
            <p:sp>
              <p:nvSpPr>
                <p:cNvPr id="59" name="Rechteck 10">
                  <a:extLst>
                    <a:ext uri="{FF2B5EF4-FFF2-40B4-BE49-F238E27FC236}">
                      <a16:creationId xmlns:a16="http://schemas.microsoft.com/office/drawing/2014/main" id="{C7C659D0-AD4F-422D-ACA6-87069A36AA26}"/>
                    </a:ext>
                  </a:extLst>
                </p:cNvPr>
                <p:cNvSpPr/>
                <p:nvPr/>
              </p:nvSpPr>
              <p:spPr bwMode="auto">
                <a:xfrm>
                  <a:off x="6306804" y="7547515"/>
                  <a:ext cx="1008000" cy="684000"/>
                </a:xfrm>
                <a:prstGeom prst="rect">
                  <a:avLst/>
                </a:prstGeom>
                <a:solidFill>
                  <a:srgbClr val="808080">
                    <a:lumMod val="20000"/>
                    <a:lumOff val="80000"/>
                  </a:srgbClr>
                </a:solidFill>
                <a:ln w="12700">
                  <a:noFill/>
                  <a:round/>
                  <a:headEnd/>
                  <a:tailEnd/>
                </a:ln>
                <a:effectLst/>
              </p:spPr>
              <p:txBody>
                <a:bodyPr lIns="18000" tIns="18000" rIns="18000" bIns="18000" rtlCol="0" anchor="ctr" anchorCtr="0"/>
                <a:lstStyle/>
                <a:p>
                  <a:pPr lvl="0" algn="ctr" defTabSz="914400">
                    <a:spcAft>
                      <a:spcPts val="200"/>
                    </a:spcAft>
                    <a:buClr>
                      <a:srgbClr val="FFE600"/>
                    </a:buClr>
                    <a:buSzPct val="70000"/>
                  </a:pPr>
                  <a:r>
                    <a:rPr lang="en-US" sz="800" kern="0" dirty="0">
                      <a:solidFill>
                        <a:srgbClr val="646464"/>
                      </a:solidFill>
                      <a:latin typeface="Calibri Light" panose="020F0302020204030204" pitchFamily="34" charset="0"/>
                      <a:cs typeface="Calibri Light" panose="020F0302020204030204" pitchFamily="34" charset="0"/>
                      <a:sym typeface="Calibri Light" panose="020F0302020204030204" pitchFamily="34" charset="0"/>
                    </a:rPr>
                    <a:t>Support in the operations and actions to promote financial inclusion in rural areas</a:t>
                  </a:r>
                  <a:endParaRPr kumimoji="0" lang="en-IN" sz="800" b="0" i="0" u="none" strike="noStrike" kern="0" cap="none" spc="0" normalizeH="0" baseline="0" noProof="0" dirty="0">
                    <a:ln>
                      <a:noFill/>
                    </a:ln>
                    <a:solidFill>
                      <a:srgbClr val="646464"/>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grpSp>
          <p:grpSp>
            <p:nvGrpSpPr>
              <p:cNvPr id="78" name="Group 77">
                <a:extLst>
                  <a:ext uri="{FF2B5EF4-FFF2-40B4-BE49-F238E27FC236}">
                    <a16:creationId xmlns:a16="http://schemas.microsoft.com/office/drawing/2014/main" id="{1004DF84-3792-4638-B051-75E5498E6458}"/>
                  </a:ext>
                </a:extLst>
              </p:cNvPr>
              <p:cNvGrpSpPr/>
              <p:nvPr/>
            </p:nvGrpSpPr>
            <p:grpSpPr>
              <a:xfrm>
                <a:off x="5105672" y="7065910"/>
                <a:ext cx="1029163" cy="943435"/>
                <a:chOff x="5221168" y="7291166"/>
                <a:chExt cx="1029163" cy="943435"/>
              </a:xfrm>
            </p:grpSpPr>
            <p:grpSp>
              <p:nvGrpSpPr>
                <p:cNvPr id="60" name="Group 59">
                  <a:extLst>
                    <a:ext uri="{FF2B5EF4-FFF2-40B4-BE49-F238E27FC236}">
                      <a16:creationId xmlns:a16="http://schemas.microsoft.com/office/drawing/2014/main" id="{97B3EE1B-5F42-47AD-BFEF-F788CD8EA9C8}"/>
                    </a:ext>
                  </a:extLst>
                </p:cNvPr>
                <p:cNvGrpSpPr/>
                <p:nvPr/>
              </p:nvGrpSpPr>
              <p:grpSpPr>
                <a:xfrm>
                  <a:off x="5474344" y="7693820"/>
                  <a:ext cx="543974" cy="138126"/>
                  <a:chOff x="5121814" y="2711673"/>
                  <a:chExt cx="543974" cy="138126"/>
                </a:xfrm>
              </p:grpSpPr>
              <p:sp>
                <p:nvSpPr>
                  <p:cNvPr id="70" name="Freeform 172">
                    <a:extLst>
                      <a:ext uri="{FF2B5EF4-FFF2-40B4-BE49-F238E27FC236}">
                        <a16:creationId xmlns:a16="http://schemas.microsoft.com/office/drawing/2014/main" id="{DBF37617-1AA0-4030-86D6-660BE64F7B74}"/>
                      </a:ext>
                    </a:extLst>
                  </p:cNvPr>
                  <p:cNvSpPr/>
                  <p:nvPr/>
                </p:nvSpPr>
                <p:spPr>
                  <a:xfrm>
                    <a:off x="5121814" y="2713262"/>
                    <a:ext cx="66316" cy="104605"/>
                  </a:xfrm>
                  <a:custGeom>
                    <a:avLst/>
                    <a:gdLst/>
                    <a:ahLst/>
                    <a:cxnLst/>
                    <a:rect l="0" t="0" r="0" b="0"/>
                    <a:pathLst>
                      <a:path w="5829300" h="9194800">
                        <a:moveTo>
                          <a:pt x="0" y="9194800"/>
                        </a:moveTo>
                        <a:lnTo>
                          <a:pt x="2019300" y="9194800"/>
                        </a:lnTo>
                        <a:lnTo>
                          <a:pt x="2019300" y="5422900"/>
                        </a:lnTo>
                        <a:lnTo>
                          <a:pt x="5295900" y="5422900"/>
                        </a:lnTo>
                        <a:lnTo>
                          <a:pt x="5295900" y="3746500"/>
                        </a:lnTo>
                        <a:lnTo>
                          <a:pt x="2019300" y="3746500"/>
                        </a:lnTo>
                        <a:lnTo>
                          <a:pt x="2019300" y="1765300"/>
                        </a:lnTo>
                        <a:lnTo>
                          <a:pt x="5829300" y="1765300"/>
                        </a:lnTo>
                        <a:lnTo>
                          <a:pt x="5829300" y="0"/>
                        </a:lnTo>
                        <a:lnTo>
                          <a:pt x="0" y="0"/>
                        </a:lnTo>
                        <a:close/>
                      </a:path>
                    </a:pathLst>
                  </a:custGeom>
                  <a:solidFill>
                    <a:srgbClr val="8FC740"/>
                  </a:solidFill>
                  <a:ln w="79">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71" name="Freeform 173">
                    <a:extLst>
                      <a:ext uri="{FF2B5EF4-FFF2-40B4-BE49-F238E27FC236}">
                        <a16:creationId xmlns:a16="http://schemas.microsoft.com/office/drawing/2014/main" id="{E59BBC56-BA67-479F-9EBD-F272F6A025DE}"/>
                      </a:ext>
                    </a:extLst>
                  </p:cNvPr>
                  <p:cNvSpPr/>
                  <p:nvPr/>
                </p:nvSpPr>
                <p:spPr>
                  <a:xfrm>
                    <a:off x="5199545" y="2711673"/>
                    <a:ext cx="73830" cy="107784"/>
                  </a:xfrm>
                  <a:custGeom>
                    <a:avLst/>
                    <a:gdLst/>
                    <a:ahLst/>
                    <a:cxnLst/>
                    <a:rect l="0" t="0" r="0" b="0"/>
                    <a:pathLst>
                      <a:path w="6489700" h="9474200">
                        <a:moveTo>
                          <a:pt x="292100" y="8826500"/>
                        </a:moveTo>
                        <a:cubicBezTo>
                          <a:pt x="1130300" y="9245600"/>
                          <a:pt x="2235200" y="9474200"/>
                          <a:pt x="3149600" y="9474200"/>
                        </a:cubicBezTo>
                        <a:cubicBezTo>
                          <a:pt x="5130800" y="9474200"/>
                          <a:pt x="6489700" y="8394700"/>
                          <a:pt x="6489700" y="6604000"/>
                        </a:cubicBezTo>
                        <a:cubicBezTo>
                          <a:pt x="6489700" y="4978400"/>
                          <a:pt x="5372100" y="4330700"/>
                          <a:pt x="3987800" y="3873500"/>
                        </a:cubicBezTo>
                        <a:cubicBezTo>
                          <a:pt x="2882900" y="3505200"/>
                          <a:pt x="2032000" y="3441700"/>
                          <a:pt x="2032000" y="2628900"/>
                        </a:cubicBezTo>
                        <a:cubicBezTo>
                          <a:pt x="2032000" y="2019300"/>
                          <a:pt x="2527300" y="1765300"/>
                          <a:pt x="3213100" y="1765300"/>
                        </a:cubicBezTo>
                        <a:cubicBezTo>
                          <a:pt x="3924300" y="1765300"/>
                          <a:pt x="5054600" y="2044700"/>
                          <a:pt x="6032500" y="2654300"/>
                        </a:cubicBezTo>
                        <a:lnTo>
                          <a:pt x="6032500" y="660400"/>
                        </a:lnTo>
                        <a:cubicBezTo>
                          <a:pt x="5232400" y="228600"/>
                          <a:pt x="4127500" y="0"/>
                          <a:pt x="3225800" y="0"/>
                        </a:cubicBezTo>
                        <a:cubicBezTo>
                          <a:pt x="1295400" y="0"/>
                          <a:pt x="0" y="1066800"/>
                          <a:pt x="0" y="2781300"/>
                        </a:cubicBezTo>
                        <a:cubicBezTo>
                          <a:pt x="0" y="4381500"/>
                          <a:pt x="1143000" y="5003800"/>
                          <a:pt x="2413000" y="5422900"/>
                        </a:cubicBezTo>
                        <a:cubicBezTo>
                          <a:pt x="3594100" y="5803900"/>
                          <a:pt x="4457700" y="5880100"/>
                          <a:pt x="4457700" y="6731000"/>
                        </a:cubicBezTo>
                        <a:cubicBezTo>
                          <a:pt x="4457700" y="7416800"/>
                          <a:pt x="3911600" y="7708900"/>
                          <a:pt x="3175000" y="7708900"/>
                        </a:cubicBezTo>
                        <a:cubicBezTo>
                          <a:pt x="2451100" y="7708900"/>
                          <a:pt x="1282700" y="7429500"/>
                          <a:pt x="292100" y="6794500"/>
                        </a:cubicBezTo>
                        <a:close/>
                      </a:path>
                    </a:pathLst>
                  </a:custGeom>
                  <a:solidFill>
                    <a:srgbClr val="8FC740"/>
                  </a:solidFill>
                  <a:ln w="79">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72" name="Freeform 174">
                    <a:extLst>
                      <a:ext uri="{FF2B5EF4-FFF2-40B4-BE49-F238E27FC236}">
                        <a16:creationId xmlns:a16="http://schemas.microsoft.com/office/drawing/2014/main" id="{377FBF09-DE9E-4004-A688-A711C81756B7}"/>
                      </a:ext>
                    </a:extLst>
                  </p:cNvPr>
                  <p:cNvSpPr/>
                  <p:nvPr/>
                </p:nvSpPr>
                <p:spPr>
                  <a:xfrm>
                    <a:off x="5286811" y="2713262"/>
                    <a:ext cx="93334" cy="104605"/>
                  </a:xfrm>
                  <a:custGeom>
                    <a:avLst/>
                    <a:gdLst/>
                    <a:ahLst/>
                    <a:cxnLst/>
                    <a:rect l="0" t="0" r="0" b="0"/>
                    <a:pathLst>
                      <a:path w="8204200" h="9194800">
                        <a:moveTo>
                          <a:pt x="0" y="9194800"/>
                        </a:moveTo>
                        <a:lnTo>
                          <a:pt x="2489200" y="9194800"/>
                        </a:lnTo>
                        <a:cubicBezTo>
                          <a:pt x="6426200" y="9194800"/>
                          <a:pt x="8204200" y="7404100"/>
                          <a:pt x="8204200" y="4584700"/>
                        </a:cubicBezTo>
                        <a:cubicBezTo>
                          <a:pt x="8204200" y="1638300"/>
                          <a:pt x="6235700" y="0"/>
                          <a:pt x="2578100" y="0"/>
                        </a:cubicBezTo>
                        <a:lnTo>
                          <a:pt x="0" y="0"/>
                        </a:lnTo>
                        <a:close/>
                        <a:moveTo>
                          <a:pt x="2019300" y="7429500"/>
                        </a:moveTo>
                        <a:lnTo>
                          <a:pt x="2019300" y="1765300"/>
                        </a:lnTo>
                        <a:lnTo>
                          <a:pt x="2565400" y="1765300"/>
                        </a:lnTo>
                        <a:cubicBezTo>
                          <a:pt x="3594100" y="1765300"/>
                          <a:pt x="4470400" y="1866900"/>
                          <a:pt x="5118100" y="2324100"/>
                        </a:cubicBezTo>
                        <a:cubicBezTo>
                          <a:pt x="5803900" y="2806700"/>
                          <a:pt x="6184900" y="3619500"/>
                          <a:pt x="6184900" y="4584700"/>
                        </a:cubicBezTo>
                        <a:cubicBezTo>
                          <a:pt x="6184900" y="6400800"/>
                          <a:pt x="5118100" y="7429500"/>
                          <a:pt x="2578100" y="7429500"/>
                        </a:cubicBezTo>
                        <a:close/>
                      </a:path>
                    </a:pathLst>
                  </a:custGeom>
                  <a:solidFill>
                    <a:srgbClr val="8FC740"/>
                  </a:solidFill>
                  <a:ln w="79">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73" name="Freeform 175">
                    <a:extLst>
                      <a:ext uri="{FF2B5EF4-FFF2-40B4-BE49-F238E27FC236}">
                        <a16:creationId xmlns:a16="http://schemas.microsoft.com/office/drawing/2014/main" id="{9DB6DED1-9E04-42CD-BDD9-CDE5CDFFC882}"/>
                      </a:ext>
                    </a:extLst>
                  </p:cNvPr>
                  <p:cNvSpPr/>
                  <p:nvPr/>
                </p:nvSpPr>
                <p:spPr>
                  <a:xfrm>
                    <a:off x="5394162" y="2713262"/>
                    <a:ext cx="106050" cy="104605"/>
                  </a:xfrm>
                  <a:custGeom>
                    <a:avLst/>
                    <a:gdLst/>
                    <a:ahLst/>
                    <a:cxnLst/>
                    <a:rect l="0" t="0" r="0" b="0"/>
                    <a:pathLst>
                      <a:path w="9321800" h="9194800">
                        <a:moveTo>
                          <a:pt x="4622800" y="7073900"/>
                        </a:moveTo>
                        <a:lnTo>
                          <a:pt x="5956300" y="5181600"/>
                        </a:lnTo>
                        <a:cubicBezTo>
                          <a:pt x="6413500" y="4533900"/>
                          <a:pt x="6870700" y="3860800"/>
                          <a:pt x="7302500" y="3213100"/>
                        </a:cubicBezTo>
                        <a:lnTo>
                          <a:pt x="7327900" y="3225800"/>
                        </a:lnTo>
                        <a:cubicBezTo>
                          <a:pt x="7315200" y="3886200"/>
                          <a:pt x="7302500" y="4749800"/>
                          <a:pt x="7302500" y="5511800"/>
                        </a:cubicBezTo>
                        <a:lnTo>
                          <a:pt x="7302500" y="9194800"/>
                        </a:lnTo>
                        <a:lnTo>
                          <a:pt x="9321800" y="9194800"/>
                        </a:lnTo>
                        <a:lnTo>
                          <a:pt x="9321800" y="0"/>
                        </a:lnTo>
                        <a:lnTo>
                          <a:pt x="7404100" y="0"/>
                        </a:lnTo>
                        <a:lnTo>
                          <a:pt x="4673600" y="3886200"/>
                        </a:lnTo>
                        <a:lnTo>
                          <a:pt x="1943100" y="0"/>
                        </a:lnTo>
                        <a:lnTo>
                          <a:pt x="0" y="0"/>
                        </a:lnTo>
                        <a:lnTo>
                          <a:pt x="0" y="9194800"/>
                        </a:lnTo>
                        <a:lnTo>
                          <a:pt x="1943100" y="9194800"/>
                        </a:lnTo>
                        <a:lnTo>
                          <a:pt x="1943100" y="5511800"/>
                        </a:lnTo>
                        <a:cubicBezTo>
                          <a:pt x="1943100" y="4749800"/>
                          <a:pt x="1930400" y="3886200"/>
                          <a:pt x="1917700" y="3225800"/>
                        </a:cubicBezTo>
                        <a:lnTo>
                          <a:pt x="1943100" y="3213100"/>
                        </a:lnTo>
                        <a:cubicBezTo>
                          <a:pt x="2374900" y="3860800"/>
                          <a:pt x="2832100" y="4533900"/>
                          <a:pt x="3289300" y="5181600"/>
                        </a:cubicBezTo>
                        <a:close/>
                      </a:path>
                    </a:pathLst>
                  </a:custGeom>
                  <a:solidFill>
                    <a:srgbClr val="4D4D4F">
                      <a:alpha val="100000"/>
                    </a:srgbClr>
                  </a:solidFill>
                  <a:ln w="79">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74" name="Freeform 176">
                    <a:extLst>
                      <a:ext uri="{FF2B5EF4-FFF2-40B4-BE49-F238E27FC236}">
                        <a16:creationId xmlns:a16="http://schemas.microsoft.com/office/drawing/2014/main" id="{6EEC2085-E5E0-4418-A044-ED4F4936F841}"/>
                      </a:ext>
                    </a:extLst>
                  </p:cNvPr>
                  <p:cNvSpPr/>
                  <p:nvPr/>
                </p:nvSpPr>
                <p:spPr>
                  <a:xfrm>
                    <a:off x="5514371" y="2745194"/>
                    <a:ext cx="79175" cy="74262"/>
                  </a:xfrm>
                  <a:custGeom>
                    <a:avLst/>
                    <a:gdLst/>
                    <a:ahLst/>
                    <a:cxnLst/>
                    <a:rect l="0" t="0" r="0" b="0"/>
                    <a:pathLst>
                      <a:path w="6959600" h="6527800">
                        <a:moveTo>
                          <a:pt x="1930400" y="3263900"/>
                        </a:moveTo>
                        <a:cubicBezTo>
                          <a:pt x="1930400" y="2374900"/>
                          <a:pt x="2603500" y="1663700"/>
                          <a:pt x="3479800" y="1663700"/>
                        </a:cubicBezTo>
                        <a:cubicBezTo>
                          <a:pt x="4356100" y="1663700"/>
                          <a:pt x="5029200" y="2374900"/>
                          <a:pt x="5029200" y="3263900"/>
                        </a:cubicBezTo>
                        <a:cubicBezTo>
                          <a:pt x="5029200" y="4152900"/>
                          <a:pt x="4356100" y="4864100"/>
                          <a:pt x="3479800" y="4864100"/>
                        </a:cubicBezTo>
                        <a:cubicBezTo>
                          <a:pt x="2603500" y="4864100"/>
                          <a:pt x="1930400" y="4152900"/>
                          <a:pt x="1930400" y="3263900"/>
                        </a:cubicBezTo>
                        <a:close/>
                        <a:moveTo>
                          <a:pt x="0" y="3263900"/>
                        </a:moveTo>
                        <a:cubicBezTo>
                          <a:pt x="0" y="5105400"/>
                          <a:pt x="1485900" y="6527800"/>
                          <a:pt x="3479800" y="6527800"/>
                        </a:cubicBezTo>
                        <a:cubicBezTo>
                          <a:pt x="5473700" y="6527800"/>
                          <a:pt x="6959600" y="5105400"/>
                          <a:pt x="6959600" y="3263900"/>
                        </a:cubicBezTo>
                        <a:cubicBezTo>
                          <a:pt x="6959600" y="1422400"/>
                          <a:pt x="5473700" y="0"/>
                          <a:pt x="3479800" y="0"/>
                        </a:cubicBezTo>
                        <a:cubicBezTo>
                          <a:pt x="1485900" y="0"/>
                          <a:pt x="0" y="1422400"/>
                          <a:pt x="0" y="3263900"/>
                        </a:cubicBezTo>
                        <a:close/>
                      </a:path>
                    </a:pathLst>
                  </a:custGeom>
                  <a:solidFill>
                    <a:srgbClr val="4D4D4F">
                      <a:alpha val="100000"/>
                    </a:srgbClr>
                  </a:solidFill>
                  <a:ln w="79">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75" name="Freeform 177">
                    <a:extLst>
                      <a:ext uri="{FF2B5EF4-FFF2-40B4-BE49-F238E27FC236}">
                        <a16:creationId xmlns:a16="http://schemas.microsoft.com/office/drawing/2014/main" id="{64E5AE3E-DB8D-4261-B7FB-AC19ABBB0FC5}"/>
                      </a:ext>
                    </a:extLst>
                  </p:cNvPr>
                  <p:cNvSpPr/>
                  <p:nvPr/>
                </p:nvSpPr>
                <p:spPr>
                  <a:xfrm>
                    <a:off x="5602939" y="2745194"/>
                    <a:ext cx="62849" cy="104605"/>
                  </a:xfrm>
                  <a:custGeom>
                    <a:avLst/>
                    <a:gdLst/>
                    <a:ahLst/>
                    <a:cxnLst/>
                    <a:rect l="0" t="0" r="0" b="0"/>
                    <a:pathLst>
                      <a:path w="5524500" h="9194800">
                        <a:moveTo>
                          <a:pt x="2438400" y="7493000"/>
                        </a:moveTo>
                        <a:cubicBezTo>
                          <a:pt x="2819400" y="7518400"/>
                          <a:pt x="3568700" y="7607300"/>
                          <a:pt x="3568700" y="8026400"/>
                        </a:cubicBezTo>
                        <a:cubicBezTo>
                          <a:pt x="3568700" y="8255000"/>
                          <a:pt x="3327400" y="8356600"/>
                          <a:pt x="3073400" y="8356600"/>
                        </a:cubicBezTo>
                        <a:cubicBezTo>
                          <a:pt x="2819400" y="8356600"/>
                          <a:pt x="2514600" y="8255000"/>
                          <a:pt x="2247900" y="8115300"/>
                        </a:cubicBezTo>
                        <a:lnTo>
                          <a:pt x="1981200" y="8953500"/>
                        </a:lnTo>
                        <a:cubicBezTo>
                          <a:pt x="2260600" y="9080500"/>
                          <a:pt x="2654300" y="9194800"/>
                          <a:pt x="3086100" y="9194800"/>
                        </a:cubicBezTo>
                        <a:cubicBezTo>
                          <a:pt x="3949700" y="9194800"/>
                          <a:pt x="4521200" y="8724900"/>
                          <a:pt x="4521200" y="8013700"/>
                        </a:cubicBezTo>
                        <a:cubicBezTo>
                          <a:pt x="4521200" y="7404100"/>
                          <a:pt x="4102100" y="6997700"/>
                          <a:pt x="3403600" y="6858000"/>
                        </a:cubicBezTo>
                        <a:lnTo>
                          <a:pt x="3505200" y="6527800"/>
                        </a:lnTo>
                        <a:cubicBezTo>
                          <a:pt x="4203700" y="6515100"/>
                          <a:pt x="4927600" y="6375400"/>
                          <a:pt x="5524500" y="6045200"/>
                        </a:cubicBezTo>
                        <a:lnTo>
                          <a:pt x="5524500" y="4267200"/>
                        </a:lnTo>
                        <a:cubicBezTo>
                          <a:pt x="5003800" y="4660900"/>
                          <a:pt x="4305300" y="4889500"/>
                          <a:pt x="3695700" y="4889500"/>
                        </a:cubicBezTo>
                        <a:cubicBezTo>
                          <a:pt x="2654300" y="4889500"/>
                          <a:pt x="1930400" y="4216400"/>
                          <a:pt x="1930400" y="3263900"/>
                        </a:cubicBezTo>
                        <a:cubicBezTo>
                          <a:pt x="1930400" y="2324100"/>
                          <a:pt x="2641600" y="1625600"/>
                          <a:pt x="3670300" y="1625600"/>
                        </a:cubicBezTo>
                        <a:cubicBezTo>
                          <a:pt x="4267200" y="1625600"/>
                          <a:pt x="4876800" y="1854200"/>
                          <a:pt x="5435600" y="2209800"/>
                        </a:cubicBezTo>
                        <a:lnTo>
                          <a:pt x="5435600" y="419100"/>
                        </a:lnTo>
                        <a:cubicBezTo>
                          <a:pt x="4927600" y="165100"/>
                          <a:pt x="4279900" y="0"/>
                          <a:pt x="3581400" y="0"/>
                        </a:cubicBezTo>
                        <a:cubicBezTo>
                          <a:pt x="1625600" y="0"/>
                          <a:pt x="0" y="1308100"/>
                          <a:pt x="0" y="3276600"/>
                        </a:cubicBezTo>
                        <a:cubicBezTo>
                          <a:pt x="0" y="4927600"/>
                          <a:pt x="1130300" y="6184900"/>
                          <a:pt x="2768600" y="6464300"/>
                        </a:cubicBezTo>
                        <a:close/>
                      </a:path>
                    </a:pathLst>
                  </a:custGeom>
                  <a:solidFill>
                    <a:srgbClr val="4D4D4F">
                      <a:alpha val="100000"/>
                    </a:srgbClr>
                  </a:solidFill>
                  <a:ln w="79">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dirty="0">
                      <a:latin typeface="Calibri Light" panose="020F0302020204030204" pitchFamily="34" charset="0"/>
                      <a:cs typeface="Calibri Light" panose="020F0302020204030204" pitchFamily="34" charset="0"/>
                      <a:sym typeface="Calibri Light" panose="020F0302020204030204" pitchFamily="34" charset="0"/>
                    </a:endParaRPr>
                  </a:p>
                </p:txBody>
              </p:sp>
            </p:grpSp>
            <p:cxnSp>
              <p:nvCxnSpPr>
                <p:cNvPr id="63" name="Straight Arrow Connector 62">
                  <a:extLst>
                    <a:ext uri="{FF2B5EF4-FFF2-40B4-BE49-F238E27FC236}">
                      <a16:creationId xmlns:a16="http://schemas.microsoft.com/office/drawing/2014/main" id="{52D24572-4577-4139-9DC7-D4878A58EAC6}"/>
                    </a:ext>
                  </a:extLst>
                </p:cNvPr>
                <p:cNvCxnSpPr>
                  <a:cxnSpLocks/>
                </p:cNvCxnSpPr>
                <p:nvPr/>
              </p:nvCxnSpPr>
              <p:spPr>
                <a:xfrm rot="5400000">
                  <a:off x="6159322" y="7671874"/>
                  <a:ext cx="0" cy="182019"/>
                </a:xfrm>
                <a:prstGeom prst="straightConnector1">
                  <a:avLst/>
                </a:prstGeom>
                <a:ln>
                  <a:solidFill>
                    <a:schemeClr val="bg1">
                      <a:lumMod val="65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B9466304-1C45-4EF8-91B2-9EC09569AAD1}"/>
                    </a:ext>
                  </a:extLst>
                </p:cNvPr>
                <p:cNvCxnSpPr>
                  <a:cxnSpLocks/>
                </p:cNvCxnSpPr>
                <p:nvPr/>
              </p:nvCxnSpPr>
              <p:spPr>
                <a:xfrm rot="16200000">
                  <a:off x="5312178" y="7671874"/>
                  <a:ext cx="0" cy="182019"/>
                </a:xfrm>
                <a:prstGeom prst="straightConnector1">
                  <a:avLst/>
                </a:prstGeom>
                <a:ln>
                  <a:solidFill>
                    <a:schemeClr val="bg1">
                      <a:lumMod val="65000"/>
                    </a:schemeClr>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76" name="Group 75">
                  <a:extLst>
                    <a:ext uri="{FF2B5EF4-FFF2-40B4-BE49-F238E27FC236}">
                      <a16:creationId xmlns:a16="http://schemas.microsoft.com/office/drawing/2014/main" id="{C2ECA4F7-CFA2-4E48-B676-8F7263BD7B5A}"/>
                    </a:ext>
                  </a:extLst>
                </p:cNvPr>
                <p:cNvGrpSpPr/>
                <p:nvPr/>
              </p:nvGrpSpPr>
              <p:grpSpPr>
                <a:xfrm>
                  <a:off x="5345231" y="7291166"/>
                  <a:ext cx="781039" cy="943435"/>
                  <a:chOff x="5345231" y="7303866"/>
                  <a:chExt cx="781039" cy="943435"/>
                </a:xfrm>
              </p:grpSpPr>
              <p:grpSp>
                <p:nvGrpSpPr>
                  <p:cNvPr id="7" name="Group 6">
                    <a:extLst>
                      <a:ext uri="{FF2B5EF4-FFF2-40B4-BE49-F238E27FC236}">
                        <a16:creationId xmlns:a16="http://schemas.microsoft.com/office/drawing/2014/main" id="{5DC92577-DDCC-4366-87C8-F05153D0D94C}"/>
                      </a:ext>
                    </a:extLst>
                  </p:cNvPr>
                  <p:cNvGrpSpPr/>
                  <p:nvPr/>
                </p:nvGrpSpPr>
                <p:grpSpPr>
                  <a:xfrm>
                    <a:off x="5436241" y="7303866"/>
                    <a:ext cx="690029" cy="306082"/>
                    <a:chOff x="5436241" y="7418166"/>
                    <a:chExt cx="690029" cy="306082"/>
                  </a:xfrm>
                </p:grpSpPr>
                <p:cxnSp>
                  <p:nvCxnSpPr>
                    <p:cNvPr id="62" name="Straight Arrow Connector 61">
                      <a:extLst>
                        <a:ext uri="{FF2B5EF4-FFF2-40B4-BE49-F238E27FC236}">
                          <a16:creationId xmlns:a16="http://schemas.microsoft.com/office/drawing/2014/main" id="{67C4CD1C-D484-49BA-B11F-4774FA9F6A86}"/>
                        </a:ext>
                      </a:extLst>
                    </p:cNvPr>
                    <p:cNvCxnSpPr/>
                    <p:nvPr/>
                  </p:nvCxnSpPr>
                  <p:spPr>
                    <a:xfrm>
                      <a:off x="5735750" y="7418166"/>
                      <a:ext cx="0" cy="182019"/>
                    </a:xfrm>
                    <a:prstGeom prst="straightConnector1">
                      <a:avLst/>
                    </a:prstGeom>
                    <a:ln>
                      <a:solidFill>
                        <a:schemeClr val="bg1">
                          <a:lumMod val="65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79A2033D-B22D-497C-AFEF-98864C5E60D4}"/>
                        </a:ext>
                      </a:extLst>
                    </p:cNvPr>
                    <p:cNvCxnSpPr>
                      <a:cxnSpLocks/>
                    </p:cNvCxnSpPr>
                    <p:nvPr/>
                  </p:nvCxnSpPr>
                  <p:spPr>
                    <a:xfrm rot="2700000">
                      <a:off x="6035261" y="7542229"/>
                      <a:ext cx="0" cy="182019"/>
                    </a:xfrm>
                    <a:prstGeom prst="straightConnector1">
                      <a:avLst/>
                    </a:prstGeom>
                    <a:ln>
                      <a:solidFill>
                        <a:schemeClr val="bg1">
                          <a:lumMod val="65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06BAF5A5-7432-4CB9-A453-300B9087EA4E}"/>
                        </a:ext>
                      </a:extLst>
                    </p:cNvPr>
                    <p:cNvCxnSpPr>
                      <a:cxnSpLocks/>
                    </p:cNvCxnSpPr>
                    <p:nvPr/>
                  </p:nvCxnSpPr>
                  <p:spPr>
                    <a:xfrm rot="18900000">
                      <a:off x="5436241" y="7542229"/>
                      <a:ext cx="0" cy="182019"/>
                    </a:xfrm>
                    <a:prstGeom prst="straightConnector1">
                      <a:avLst/>
                    </a:prstGeom>
                    <a:ln>
                      <a:solidFill>
                        <a:schemeClr val="bg1">
                          <a:lumMod val="65000"/>
                        </a:schemeClr>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7B357328-2E86-4B9E-BD44-98C0450BCFCA}"/>
                      </a:ext>
                    </a:extLst>
                  </p:cNvPr>
                  <p:cNvGrpSpPr/>
                  <p:nvPr/>
                </p:nvGrpSpPr>
                <p:grpSpPr>
                  <a:xfrm>
                    <a:off x="5345231" y="7941220"/>
                    <a:ext cx="690030" cy="306081"/>
                    <a:chOff x="5345231" y="7941220"/>
                    <a:chExt cx="690030" cy="306081"/>
                  </a:xfrm>
                </p:grpSpPr>
                <p:cxnSp>
                  <p:nvCxnSpPr>
                    <p:cNvPr id="64" name="Straight Arrow Connector 63">
                      <a:extLst>
                        <a:ext uri="{FF2B5EF4-FFF2-40B4-BE49-F238E27FC236}">
                          <a16:creationId xmlns:a16="http://schemas.microsoft.com/office/drawing/2014/main" id="{2EA6E869-C160-483F-BD45-35663784DB03}"/>
                        </a:ext>
                      </a:extLst>
                    </p:cNvPr>
                    <p:cNvCxnSpPr>
                      <a:cxnSpLocks/>
                    </p:cNvCxnSpPr>
                    <p:nvPr/>
                  </p:nvCxnSpPr>
                  <p:spPr>
                    <a:xfrm rot="10800000">
                      <a:off x="5735750" y="8065282"/>
                      <a:ext cx="0" cy="182019"/>
                    </a:xfrm>
                    <a:prstGeom prst="straightConnector1">
                      <a:avLst/>
                    </a:prstGeom>
                    <a:ln>
                      <a:solidFill>
                        <a:schemeClr val="bg1">
                          <a:lumMod val="65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C69E3355-0F7A-42FE-A658-9D9931D29112}"/>
                        </a:ext>
                      </a:extLst>
                    </p:cNvPr>
                    <p:cNvCxnSpPr>
                      <a:cxnSpLocks/>
                    </p:cNvCxnSpPr>
                    <p:nvPr/>
                  </p:nvCxnSpPr>
                  <p:spPr>
                    <a:xfrm rot="8100000">
                      <a:off x="6035261" y="7941220"/>
                      <a:ext cx="0" cy="182019"/>
                    </a:xfrm>
                    <a:prstGeom prst="straightConnector1">
                      <a:avLst/>
                    </a:prstGeom>
                    <a:ln>
                      <a:solidFill>
                        <a:schemeClr val="bg1">
                          <a:lumMod val="65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499AEBCB-0B37-4C8F-9FF2-C820A18097C5}"/>
                        </a:ext>
                      </a:extLst>
                    </p:cNvPr>
                    <p:cNvCxnSpPr>
                      <a:cxnSpLocks/>
                    </p:cNvCxnSpPr>
                    <p:nvPr/>
                  </p:nvCxnSpPr>
                  <p:spPr>
                    <a:xfrm rot="13500000">
                      <a:off x="5436241" y="7941220"/>
                      <a:ext cx="0" cy="182019"/>
                    </a:xfrm>
                    <a:prstGeom prst="straightConnector1">
                      <a:avLst/>
                    </a:prstGeom>
                    <a:ln>
                      <a:solidFill>
                        <a:schemeClr val="bg1">
                          <a:lumMod val="65000"/>
                        </a:schemeClr>
                      </a:solidFill>
                      <a:tailEnd type="triangle" w="sm" len="sm"/>
                    </a:ln>
                  </p:spPr>
                  <p:style>
                    <a:lnRef idx="1">
                      <a:schemeClr val="accent1"/>
                    </a:lnRef>
                    <a:fillRef idx="0">
                      <a:schemeClr val="accent1"/>
                    </a:fillRef>
                    <a:effectRef idx="0">
                      <a:schemeClr val="accent1"/>
                    </a:effectRef>
                    <a:fontRef idx="minor">
                      <a:schemeClr val="tx1"/>
                    </a:fontRef>
                  </p:style>
                </p:cxnSp>
              </p:grpSp>
            </p:grpSp>
          </p:grpSp>
        </p:grpSp>
      </p:grpSp>
      <p:sp>
        <p:nvSpPr>
          <p:cNvPr id="80" name="Slide Number Placeholder 5">
            <a:extLst>
              <a:ext uri="{FF2B5EF4-FFF2-40B4-BE49-F238E27FC236}">
                <a16:creationId xmlns:a16="http://schemas.microsoft.com/office/drawing/2014/main" id="{836411A4-E28B-4418-A3AB-8C39CDDC5267}"/>
              </a:ext>
            </a:extLst>
          </p:cNvPr>
          <p:cNvSpPr txBox="1">
            <a:spLocks/>
          </p:cNvSpPr>
          <p:nvPr/>
        </p:nvSpPr>
        <p:spPr>
          <a:xfrm>
            <a:off x="360712" y="9556608"/>
            <a:ext cx="144000" cy="237071"/>
          </a:xfrm>
          <a:prstGeom prst="rect">
            <a:avLst/>
          </a:prstGeom>
        </p:spPr>
        <p:txBody>
          <a:bodyPr vert="horz" lIns="0" tIns="0" rIns="0" bIns="0" rtlCol="0" anchor="ctr">
            <a:noAutofit/>
          </a:bodyPr>
          <a:lstStyle>
            <a:defPPr>
              <a:defRPr lang="en-US"/>
            </a:defPPr>
            <a:lvl1pPr marL="0" algn="l" defTabSz="446441" rtl="0" eaLnBrk="1" latinLnBrk="0" hangingPunct="1">
              <a:defRPr sz="848" kern="1200">
                <a:solidFill>
                  <a:schemeClr val="bg2"/>
                </a:solidFill>
                <a:latin typeface="+mn-lt"/>
                <a:ea typeface="+mn-ea"/>
                <a:cs typeface="+mn-cs"/>
              </a:defRPr>
            </a:lvl1pPr>
            <a:lvl2pPr marL="446441" algn="l" defTabSz="446441" rtl="0" eaLnBrk="1" latinLnBrk="0" hangingPunct="1">
              <a:defRPr sz="1758" kern="1200">
                <a:solidFill>
                  <a:schemeClr val="tx1"/>
                </a:solidFill>
                <a:latin typeface="+mn-lt"/>
                <a:ea typeface="+mn-ea"/>
                <a:cs typeface="+mn-cs"/>
              </a:defRPr>
            </a:lvl2pPr>
            <a:lvl3pPr marL="892884" algn="l" defTabSz="446441" rtl="0" eaLnBrk="1" latinLnBrk="0" hangingPunct="1">
              <a:defRPr sz="1758" kern="1200">
                <a:solidFill>
                  <a:schemeClr val="tx1"/>
                </a:solidFill>
                <a:latin typeface="+mn-lt"/>
                <a:ea typeface="+mn-ea"/>
                <a:cs typeface="+mn-cs"/>
              </a:defRPr>
            </a:lvl3pPr>
            <a:lvl4pPr marL="1339329" algn="l" defTabSz="446441" rtl="0" eaLnBrk="1" latinLnBrk="0" hangingPunct="1">
              <a:defRPr sz="1758" kern="1200">
                <a:solidFill>
                  <a:schemeClr val="tx1"/>
                </a:solidFill>
                <a:latin typeface="+mn-lt"/>
                <a:ea typeface="+mn-ea"/>
                <a:cs typeface="+mn-cs"/>
              </a:defRPr>
            </a:lvl4pPr>
            <a:lvl5pPr marL="1785768" algn="l" defTabSz="446441" rtl="0" eaLnBrk="1" latinLnBrk="0" hangingPunct="1">
              <a:defRPr sz="1758" kern="1200">
                <a:solidFill>
                  <a:schemeClr val="tx1"/>
                </a:solidFill>
                <a:latin typeface="+mn-lt"/>
                <a:ea typeface="+mn-ea"/>
                <a:cs typeface="+mn-cs"/>
              </a:defRPr>
            </a:lvl5pPr>
            <a:lvl6pPr marL="2232209" algn="l" defTabSz="446441" rtl="0" eaLnBrk="1" latinLnBrk="0" hangingPunct="1">
              <a:defRPr sz="1758" kern="1200">
                <a:solidFill>
                  <a:schemeClr val="tx1"/>
                </a:solidFill>
                <a:latin typeface="+mn-lt"/>
                <a:ea typeface="+mn-ea"/>
                <a:cs typeface="+mn-cs"/>
              </a:defRPr>
            </a:lvl6pPr>
            <a:lvl7pPr marL="2678652" algn="l" defTabSz="446441" rtl="0" eaLnBrk="1" latinLnBrk="0" hangingPunct="1">
              <a:defRPr sz="1758" kern="1200">
                <a:solidFill>
                  <a:schemeClr val="tx1"/>
                </a:solidFill>
                <a:latin typeface="+mn-lt"/>
                <a:ea typeface="+mn-ea"/>
                <a:cs typeface="+mn-cs"/>
              </a:defRPr>
            </a:lvl7pPr>
            <a:lvl8pPr marL="3125095" algn="l" defTabSz="446441" rtl="0" eaLnBrk="1" latinLnBrk="0" hangingPunct="1">
              <a:defRPr sz="1758" kern="1200">
                <a:solidFill>
                  <a:schemeClr val="tx1"/>
                </a:solidFill>
                <a:latin typeface="+mn-lt"/>
                <a:ea typeface="+mn-ea"/>
                <a:cs typeface="+mn-cs"/>
              </a:defRPr>
            </a:lvl8pPr>
            <a:lvl9pPr marL="3571538" algn="l" defTabSz="446441" rtl="0" eaLnBrk="1" latinLnBrk="0" hangingPunct="1">
              <a:defRPr sz="1758" kern="1200">
                <a:solidFill>
                  <a:schemeClr val="tx1"/>
                </a:solidFill>
                <a:latin typeface="+mn-lt"/>
                <a:ea typeface="+mn-ea"/>
                <a:cs typeface="+mn-cs"/>
              </a:defRPr>
            </a:lvl9pPr>
          </a:lstStyle>
          <a:p>
            <a:fld id="{B22E28CD-7D23-44D0-95D8-4FC36EC6909F}" type="slidenum">
              <a:rPr lang="en-GB" smtClean="0">
                <a:latin typeface="Calibri Light" panose="020F0302020204030204" pitchFamily="34" charset="0"/>
                <a:cs typeface="Calibri Light" panose="020F0302020204030204" pitchFamily="34" charset="0"/>
                <a:sym typeface="Calibri Light" panose="020F0302020204030204" pitchFamily="34" charset="0"/>
              </a:rPr>
              <a:pPr/>
              <a:t>14</a:t>
            </a:fld>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cxnSp>
        <p:nvCxnSpPr>
          <p:cNvPr id="92" name="Straight Connector 91">
            <a:extLst>
              <a:ext uri="{FF2B5EF4-FFF2-40B4-BE49-F238E27FC236}">
                <a16:creationId xmlns:a16="http://schemas.microsoft.com/office/drawing/2014/main" id="{D7A16B67-FDE6-401B-9D06-F0BFE6F172D7}"/>
              </a:ext>
            </a:extLst>
          </p:cNvPr>
          <p:cNvCxnSpPr/>
          <p:nvPr/>
        </p:nvCxnSpPr>
        <p:spPr>
          <a:xfrm>
            <a:off x="554201" y="9590475"/>
            <a:ext cx="0" cy="169336"/>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3" name="Footer Placeholder 4">
            <a:extLst>
              <a:ext uri="{FF2B5EF4-FFF2-40B4-BE49-F238E27FC236}">
                <a16:creationId xmlns:a16="http://schemas.microsoft.com/office/drawing/2014/main" id="{1C477080-29B7-4174-AE33-EA7A90154B4D}"/>
              </a:ext>
            </a:extLst>
          </p:cNvPr>
          <p:cNvSpPr txBox="1">
            <a:spLocks/>
          </p:cNvSpPr>
          <p:nvPr/>
        </p:nvSpPr>
        <p:spPr>
          <a:xfrm>
            <a:off x="603690" y="9556608"/>
            <a:ext cx="3121008" cy="237071"/>
          </a:xfrm>
          <a:prstGeom prst="rect">
            <a:avLst/>
          </a:prstGeom>
        </p:spPr>
        <p:txBody>
          <a:bodyPr lIns="0"/>
          <a:lstStyle>
            <a:defPPr>
              <a:defRPr lang="en-US"/>
            </a:defPPr>
            <a:lvl1pPr marL="0" algn="l" defTabSz="446441" rtl="0" eaLnBrk="1" latinLnBrk="0" hangingPunct="1">
              <a:defRPr sz="850" kern="1200">
                <a:solidFill>
                  <a:schemeClr val="tx1"/>
                </a:solidFill>
                <a:latin typeface="+mn-lt"/>
                <a:ea typeface="+mn-ea"/>
                <a:cs typeface="+mn-cs"/>
              </a:defRPr>
            </a:lvl1pPr>
            <a:lvl2pPr marL="446441" algn="l" defTabSz="446441" rtl="0" eaLnBrk="1" latinLnBrk="0" hangingPunct="1">
              <a:defRPr sz="1758" kern="1200">
                <a:solidFill>
                  <a:schemeClr val="tx1"/>
                </a:solidFill>
                <a:latin typeface="+mn-lt"/>
                <a:ea typeface="+mn-ea"/>
                <a:cs typeface="+mn-cs"/>
              </a:defRPr>
            </a:lvl2pPr>
            <a:lvl3pPr marL="892884" algn="l" defTabSz="446441" rtl="0" eaLnBrk="1" latinLnBrk="0" hangingPunct="1">
              <a:defRPr sz="1758" kern="1200">
                <a:solidFill>
                  <a:schemeClr val="tx1"/>
                </a:solidFill>
                <a:latin typeface="+mn-lt"/>
                <a:ea typeface="+mn-ea"/>
                <a:cs typeface="+mn-cs"/>
              </a:defRPr>
            </a:lvl3pPr>
            <a:lvl4pPr marL="1339329" algn="l" defTabSz="446441" rtl="0" eaLnBrk="1" latinLnBrk="0" hangingPunct="1">
              <a:defRPr sz="1758" kern="1200">
                <a:solidFill>
                  <a:schemeClr val="tx1"/>
                </a:solidFill>
                <a:latin typeface="+mn-lt"/>
                <a:ea typeface="+mn-ea"/>
                <a:cs typeface="+mn-cs"/>
              </a:defRPr>
            </a:lvl4pPr>
            <a:lvl5pPr marL="1785768" algn="l" defTabSz="446441" rtl="0" eaLnBrk="1" latinLnBrk="0" hangingPunct="1">
              <a:defRPr sz="1758" kern="1200">
                <a:solidFill>
                  <a:schemeClr val="tx1"/>
                </a:solidFill>
                <a:latin typeface="+mn-lt"/>
                <a:ea typeface="+mn-ea"/>
                <a:cs typeface="+mn-cs"/>
              </a:defRPr>
            </a:lvl5pPr>
            <a:lvl6pPr marL="2232209" algn="l" defTabSz="446441" rtl="0" eaLnBrk="1" latinLnBrk="0" hangingPunct="1">
              <a:defRPr sz="1758" kern="1200">
                <a:solidFill>
                  <a:schemeClr val="tx1"/>
                </a:solidFill>
                <a:latin typeface="+mn-lt"/>
                <a:ea typeface="+mn-ea"/>
                <a:cs typeface="+mn-cs"/>
              </a:defRPr>
            </a:lvl6pPr>
            <a:lvl7pPr marL="2678652" algn="l" defTabSz="446441" rtl="0" eaLnBrk="1" latinLnBrk="0" hangingPunct="1">
              <a:defRPr sz="1758" kern="1200">
                <a:solidFill>
                  <a:schemeClr val="tx1"/>
                </a:solidFill>
                <a:latin typeface="+mn-lt"/>
                <a:ea typeface="+mn-ea"/>
                <a:cs typeface="+mn-cs"/>
              </a:defRPr>
            </a:lvl7pPr>
            <a:lvl8pPr marL="3125095" algn="l" defTabSz="446441" rtl="0" eaLnBrk="1" latinLnBrk="0" hangingPunct="1">
              <a:defRPr sz="1758" kern="1200">
                <a:solidFill>
                  <a:schemeClr val="tx1"/>
                </a:solidFill>
                <a:latin typeface="+mn-lt"/>
                <a:ea typeface="+mn-ea"/>
                <a:cs typeface="+mn-cs"/>
              </a:defRPr>
            </a:lvl8pPr>
            <a:lvl9pPr marL="3571538" algn="l" defTabSz="446441" rtl="0" eaLnBrk="1" latinLnBrk="0" hangingPunct="1">
              <a:defRPr sz="1758" kern="1200">
                <a:solidFill>
                  <a:schemeClr val="tx1"/>
                </a:solidFill>
                <a:latin typeface="+mn-lt"/>
                <a:ea typeface="+mn-ea"/>
                <a:cs typeface="+mn-cs"/>
              </a:defRPr>
            </a:lvl9pPr>
          </a:lstStyle>
          <a:p>
            <a:r>
              <a:rPr lang="en-GB" sz="800" dirty="0">
                <a:latin typeface="Calibri Light" panose="020F0302020204030204" pitchFamily="34" charset="0"/>
                <a:cs typeface="Calibri Light" panose="020F0302020204030204" pitchFamily="34" charset="0"/>
                <a:sym typeface="Calibri Light" panose="020F0302020204030204" pitchFamily="34" charset="0"/>
              </a:rPr>
              <a:t>Financial Sector Deepening Moçambique, Strategic Plan 2020-25</a:t>
            </a:r>
          </a:p>
        </p:txBody>
      </p:sp>
      <p:grpSp>
        <p:nvGrpSpPr>
          <p:cNvPr id="100" name="Group 99">
            <a:extLst>
              <a:ext uri="{FF2B5EF4-FFF2-40B4-BE49-F238E27FC236}">
                <a16:creationId xmlns:a16="http://schemas.microsoft.com/office/drawing/2014/main" id="{C8466D5B-E0D8-471D-91C0-C2AB5DBDE82D}"/>
              </a:ext>
            </a:extLst>
          </p:cNvPr>
          <p:cNvGrpSpPr/>
          <p:nvPr/>
        </p:nvGrpSpPr>
        <p:grpSpPr>
          <a:xfrm>
            <a:off x="455215" y="2682240"/>
            <a:ext cx="6859589" cy="893440"/>
            <a:chOff x="8353424" y="2682240"/>
            <a:chExt cx="6859589" cy="893440"/>
          </a:xfrm>
        </p:grpSpPr>
        <p:sp>
          <p:nvSpPr>
            <p:cNvPr id="101" name="TextBox 100">
              <a:extLst>
                <a:ext uri="{FF2B5EF4-FFF2-40B4-BE49-F238E27FC236}">
                  <a16:creationId xmlns:a16="http://schemas.microsoft.com/office/drawing/2014/main" id="{D93EAB03-B9E6-4E7D-A8C1-40CA13B7F4DA}"/>
                </a:ext>
              </a:extLst>
            </p:cNvPr>
            <p:cNvSpPr txBox="1"/>
            <p:nvPr/>
          </p:nvSpPr>
          <p:spPr>
            <a:xfrm>
              <a:off x="8353424" y="3035680"/>
              <a:ext cx="6859589" cy="540000"/>
            </a:xfrm>
            <a:prstGeom prst="rect">
              <a:avLst/>
            </a:prstGeom>
          </p:spPr>
          <p:txBody>
            <a:bodyPr wrap="square" lIns="0" tIns="0" rIns="0" bIns="0" numCol="2" spcCol="180000" rtlCol="0" anchor="t">
              <a:noAutofit/>
            </a:bodyPr>
            <a:lstStyle/>
            <a:p>
              <a:pPr defTabSz="914400" eaLnBrk="0" fontAlgn="base" hangingPunct="0">
                <a:spcBef>
                  <a:spcPct val="0"/>
                </a:spcBef>
                <a:spcAft>
                  <a:spcPts val="600"/>
                </a:spcAft>
                <a:defRPr/>
              </a:pPr>
              <a:r>
                <a:rPr lang="en-US" sz="1200"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FSDMoç was created as a project by DAI with the support of DFID and other foreign donors, with the goal of facilitating the access to financial services with a focus on expanding the levels of inclusion in Mozambique. </a:t>
              </a:r>
            </a:p>
          </p:txBody>
        </p:sp>
        <p:sp>
          <p:nvSpPr>
            <p:cNvPr id="102" name="TextBox 101">
              <a:extLst>
                <a:ext uri="{FF2B5EF4-FFF2-40B4-BE49-F238E27FC236}">
                  <a16:creationId xmlns:a16="http://schemas.microsoft.com/office/drawing/2014/main" id="{0D7F4D1C-E306-404B-B40E-4A3406591461}"/>
                </a:ext>
              </a:extLst>
            </p:cNvPr>
            <p:cNvSpPr txBox="1"/>
            <p:nvPr/>
          </p:nvSpPr>
          <p:spPr>
            <a:xfrm>
              <a:off x="8353424" y="2682240"/>
              <a:ext cx="6859589" cy="345431"/>
            </a:xfrm>
            <a:prstGeom prst="rect">
              <a:avLst/>
            </a:prstGeom>
          </p:spPr>
          <p:txBody>
            <a:bodyPr wrap="square" lIns="0" tIns="0" rIns="0" bIns="0" numCol="1" rtlCol="0" anchor="t">
              <a:noAutofit/>
            </a:bodyPr>
            <a:lstStyle/>
            <a:p>
              <a:pPr marL="0" lvl="1" defTabSz="646482">
                <a:spcAft>
                  <a:spcPts val="600"/>
                </a:spcAft>
              </a:pPr>
              <a:r>
                <a:rPr lang="en-GB" sz="1800" dirty="0">
                  <a:solidFill>
                    <a:srgbClr val="377169"/>
                  </a:solidFill>
                  <a:latin typeface="Calibri Light" panose="020F0302020204030204" pitchFamily="34" charset="0"/>
                  <a:cs typeface="Calibri Light" panose="020F0302020204030204" pitchFamily="34" charset="0"/>
                  <a:sym typeface="Calibri Light" panose="020F0302020204030204" pitchFamily="34" charset="0"/>
                </a:rPr>
                <a:t>BACKGROUND OVERVIEW</a:t>
              </a:r>
            </a:p>
            <a:p>
              <a:pPr lvl="0">
                <a:spcAft>
                  <a:spcPts val="600"/>
                </a:spcAft>
                <a:buClr>
                  <a:schemeClr val="tx1"/>
                </a:buClr>
              </a:pPr>
              <a:endParaRPr lang="en-GB" sz="1800" kern="0" dirty="0">
                <a:solidFill>
                  <a:srgbClr val="377169"/>
                </a:solidFill>
                <a:latin typeface="Calibri" panose="020F0502020204030204" pitchFamily="34" charset="0"/>
                <a:cs typeface="Calibri" panose="020F0502020204030204" pitchFamily="34" charset="0"/>
              </a:endParaRPr>
            </a:p>
          </p:txBody>
        </p:sp>
      </p:grpSp>
      <p:sp>
        <p:nvSpPr>
          <p:cNvPr id="94" name="Title 23">
            <a:extLst>
              <a:ext uri="{FF2B5EF4-FFF2-40B4-BE49-F238E27FC236}">
                <a16:creationId xmlns:a16="http://schemas.microsoft.com/office/drawing/2014/main" id="{732EF8A2-4180-4C55-A615-A8DD09508F7F}"/>
              </a:ext>
            </a:extLst>
          </p:cNvPr>
          <p:cNvSpPr txBox="1">
            <a:spLocks/>
          </p:cNvSpPr>
          <p:nvPr/>
        </p:nvSpPr>
        <p:spPr>
          <a:xfrm>
            <a:off x="636626" y="694278"/>
            <a:ext cx="6771803" cy="812814"/>
          </a:xfrm>
          <a:prstGeom prst="rect">
            <a:avLst/>
          </a:prstGeom>
        </p:spPr>
        <p:txBody>
          <a:bodyPr vert="horz" lIns="0" tIns="0" rIns="0" bIns="0" rtlCol="0" anchor="t" anchorCtr="0">
            <a:noAutofit/>
          </a:bodyPr>
          <a:lstStyle>
            <a:lvl1pPr algn="l" defTabSz="646482" rtl="0" eaLnBrk="1" latinLnBrk="0" hangingPunct="1">
              <a:lnSpc>
                <a:spcPct val="100000"/>
              </a:lnSpc>
              <a:spcBef>
                <a:spcPct val="0"/>
              </a:spcBef>
              <a:buNone/>
              <a:defRPr sz="2395" kern="1200">
                <a:solidFill>
                  <a:schemeClr val="bg2"/>
                </a:solidFill>
                <a:latin typeface="Calibri" panose="020F0502020204030204" pitchFamily="34" charset="0"/>
                <a:ea typeface="+mj-ea"/>
                <a:cs typeface="Calibri" panose="020F0502020204030204" pitchFamily="34" charset="0"/>
                <a:sym typeface="Calibri" panose="020F0502020204030204" pitchFamily="34" charset="0"/>
              </a:defRPr>
            </a:lvl1pPr>
          </a:lstStyle>
          <a:p>
            <a:r>
              <a:rPr lang="en-GB" sz="2400" b="1" dirty="0">
                <a:solidFill>
                  <a:srgbClr val="1A898B"/>
                </a:solidFill>
                <a:sym typeface="Calibri Light" panose="020F0302020204030204" pitchFamily="34" charset="0"/>
              </a:rPr>
              <a:t>FSDMOÇ: THE PAST 5 YEARS IN REVIEW</a:t>
            </a:r>
          </a:p>
        </p:txBody>
      </p:sp>
    </p:spTree>
    <p:extLst>
      <p:ext uri="{BB962C8B-B14F-4D97-AF65-F5344CB8AC3E}">
        <p14:creationId xmlns:p14="http://schemas.microsoft.com/office/powerpoint/2010/main" val="2370078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08" name="Object 1307" hidden="1">
            <a:extLst>
              <a:ext uri="{FF2B5EF4-FFF2-40B4-BE49-F238E27FC236}">
                <a16:creationId xmlns:a16="http://schemas.microsoft.com/office/drawing/2014/main" id="{CAA2E581-30F1-4A6D-82C4-7F7D44A97A19}"/>
              </a:ext>
            </a:extLst>
          </p:cNvPr>
          <p:cNvGraphicFramePr>
            <a:graphicFrameLocks noChangeAspect="1"/>
          </p:cNvGraphicFramePr>
          <p:nvPr>
            <p:custDataLst>
              <p:tags r:id="rId2"/>
            </p:custDataLst>
            <p:extLst>
              <p:ext uri="{D42A27DB-BD31-4B8C-83A1-F6EECF244321}">
                <p14:modId xmlns:p14="http://schemas.microsoft.com/office/powerpoint/2010/main" val="11175081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258" name="think-cell Slide" r:id="rId5" imgW="592" imgH="595" progId="TCLayout.ActiveDocument.1">
                  <p:embed/>
                </p:oleObj>
              </mc:Choice>
              <mc:Fallback>
                <p:oleObj name="think-cell Slide" r:id="rId5" imgW="592" imgH="59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2" name="Group 1">
            <a:extLst>
              <a:ext uri="{FF2B5EF4-FFF2-40B4-BE49-F238E27FC236}">
                <a16:creationId xmlns:a16="http://schemas.microsoft.com/office/drawing/2014/main" id="{B2A07B09-423B-404C-9196-D814729898FC}"/>
              </a:ext>
            </a:extLst>
          </p:cNvPr>
          <p:cNvGrpSpPr/>
          <p:nvPr/>
        </p:nvGrpSpPr>
        <p:grpSpPr>
          <a:xfrm>
            <a:off x="454024" y="508009"/>
            <a:ext cx="6861176" cy="1135440"/>
            <a:chOff x="454024" y="508009"/>
            <a:chExt cx="6861176" cy="1135440"/>
          </a:xfrm>
        </p:grpSpPr>
        <p:sp>
          <p:nvSpPr>
            <p:cNvPr id="1342" name="TextBox 1341">
              <a:extLst>
                <a:ext uri="{FF2B5EF4-FFF2-40B4-BE49-F238E27FC236}">
                  <a16:creationId xmlns:a16="http://schemas.microsoft.com/office/drawing/2014/main" id="{A2644933-41EB-4DDA-ADB8-C908F58980E4}"/>
                </a:ext>
              </a:extLst>
            </p:cNvPr>
            <p:cNvSpPr txBox="1"/>
            <p:nvPr/>
          </p:nvSpPr>
          <p:spPr>
            <a:xfrm>
              <a:off x="454024" y="508009"/>
              <a:ext cx="6859589" cy="346075"/>
            </a:xfrm>
            <a:prstGeom prst="rect">
              <a:avLst/>
            </a:prstGeom>
          </p:spPr>
          <p:txBody>
            <a:bodyPr wrap="square" lIns="0" tIns="0" rIns="0" bIns="0" numCol="1" rtlCol="0" anchor="t">
              <a:noAutofit/>
            </a:bodyPr>
            <a:lstStyle/>
            <a:p>
              <a:pPr lvl="0">
                <a:spcAft>
                  <a:spcPts val="600"/>
                </a:spcAft>
                <a:buClr>
                  <a:schemeClr val="tx1"/>
                </a:buClr>
              </a:pPr>
              <a:r>
                <a:rPr lang="en-GB" sz="1800" kern="0" dirty="0">
                  <a:solidFill>
                    <a:srgbClr val="377169"/>
                  </a:solidFill>
                  <a:latin typeface="Calibri Light" panose="020F0302020204030204" pitchFamily="34" charset="0"/>
                  <a:cs typeface="Calibri Light" panose="020F0302020204030204" pitchFamily="34" charset="0"/>
                  <a:sym typeface="Calibri Light" panose="020F0302020204030204" pitchFamily="34" charset="0"/>
                </a:rPr>
                <a:t>KEY PROJECTS AND INITIATIVES</a:t>
              </a:r>
            </a:p>
          </p:txBody>
        </p:sp>
        <p:sp>
          <p:nvSpPr>
            <p:cNvPr id="5" name="TextBox 4">
              <a:extLst>
                <a:ext uri="{FF2B5EF4-FFF2-40B4-BE49-F238E27FC236}">
                  <a16:creationId xmlns:a16="http://schemas.microsoft.com/office/drawing/2014/main" id="{4A7DADB8-3EE0-468A-9C09-3D2486EA256A}"/>
                </a:ext>
              </a:extLst>
            </p:cNvPr>
            <p:cNvSpPr txBox="1"/>
            <p:nvPr/>
          </p:nvSpPr>
          <p:spPr>
            <a:xfrm>
              <a:off x="457200" y="861450"/>
              <a:ext cx="6858000" cy="781999"/>
            </a:xfrm>
            <a:prstGeom prst="rect">
              <a:avLst/>
            </a:prstGeom>
          </p:spPr>
          <p:txBody>
            <a:bodyPr wrap="square" lIns="0" tIns="0" rIns="0" bIns="0" numCol="2" spcCol="180000" rtlCol="0" anchor="t">
              <a:noAutofit/>
            </a:bodyPr>
            <a:lstStyle>
              <a:defPPr>
                <a:defRPr lang="en-US"/>
              </a:defPPr>
              <a:lvl1pPr>
                <a:spcAft>
                  <a:spcPts val="600"/>
                </a:spcAft>
                <a:defRPr sz="1200" kern="0">
                  <a:solidFill>
                    <a:schemeClr val="tx1">
                      <a:lumMod val="75000"/>
                      <a:lumOff val="25000"/>
                    </a:schemeClr>
                  </a:solidFill>
                  <a:latin typeface="Calibri Light" panose="020F0302020204030204" pitchFamily="34" charset="0"/>
                  <a:cs typeface="Calibri Light" panose="020F0302020204030204" pitchFamily="34" charset="0"/>
                </a:defRPr>
              </a:lvl1pPr>
            </a:lstStyle>
            <a:p>
              <a:r>
                <a:rPr lang="en-GB" dirty="0"/>
                <a:t>The programme contributed directly to achieving an unprecedented level of expansion in financial inclusion through a broad-based programme. FSDMOÇ have always been aligned with the pillars defined in the Mozambique´s National Strategy for Financial Inclusion 2016 – 2022,  as presented below:</a:t>
              </a:r>
            </a:p>
          </p:txBody>
        </p:sp>
      </p:grpSp>
      <p:graphicFrame>
        <p:nvGraphicFramePr>
          <p:cNvPr id="8" name="Table 8">
            <a:extLst>
              <a:ext uri="{FF2B5EF4-FFF2-40B4-BE49-F238E27FC236}">
                <a16:creationId xmlns:a16="http://schemas.microsoft.com/office/drawing/2014/main" id="{D2FBECEE-CC92-41E4-A29E-AC1FA9A8AFF0}"/>
              </a:ext>
            </a:extLst>
          </p:cNvPr>
          <p:cNvGraphicFramePr>
            <a:graphicFrameLocks noGrp="1"/>
          </p:cNvGraphicFramePr>
          <p:nvPr>
            <p:extLst>
              <p:ext uri="{D42A27DB-BD31-4B8C-83A1-F6EECF244321}">
                <p14:modId xmlns:p14="http://schemas.microsoft.com/office/powerpoint/2010/main" val="889033181"/>
              </p:ext>
            </p:extLst>
          </p:nvPr>
        </p:nvGraphicFramePr>
        <p:xfrm>
          <a:off x="457200" y="1754150"/>
          <a:ext cx="6858000" cy="7354680"/>
        </p:xfrm>
        <a:graphic>
          <a:graphicData uri="http://schemas.openxmlformats.org/drawingml/2006/table">
            <a:tbl>
              <a:tblPr firstRow="1" bandRow="1">
                <a:tableStyleId>{5C22544A-7EE6-4342-B048-85BDC9FD1C3A}</a:tableStyleId>
              </a:tblPr>
              <a:tblGrid>
                <a:gridCol w="1026000">
                  <a:extLst>
                    <a:ext uri="{9D8B030D-6E8A-4147-A177-3AD203B41FA5}">
                      <a16:colId xmlns:a16="http://schemas.microsoft.com/office/drawing/2014/main" val="1019137438"/>
                    </a:ext>
                  </a:extLst>
                </a:gridCol>
                <a:gridCol w="972000">
                  <a:extLst>
                    <a:ext uri="{9D8B030D-6E8A-4147-A177-3AD203B41FA5}">
                      <a16:colId xmlns:a16="http://schemas.microsoft.com/office/drawing/2014/main" val="549834216"/>
                    </a:ext>
                  </a:extLst>
                </a:gridCol>
                <a:gridCol w="2952000">
                  <a:extLst>
                    <a:ext uri="{9D8B030D-6E8A-4147-A177-3AD203B41FA5}">
                      <a16:colId xmlns:a16="http://schemas.microsoft.com/office/drawing/2014/main" val="947876242"/>
                    </a:ext>
                  </a:extLst>
                </a:gridCol>
                <a:gridCol w="1908000">
                  <a:extLst>
                    <a:ext uri="{9D8B030D-6E8A-4147-A177-3AD203B41FA5}">
                      <a16:colId xmlns:a16="http://schemas.microsoft.com/office/drawing/2014/main" val="31623442"/>
                    </a:ext>
                  </a:extLst>
                </a:gridCol>
              </a:tblGrid>
              <a:tr h="360000">
                <a:tc rowSpan="2">
                  <a:txBody>
                    <a:bodyPr/>
                    <a:lstStyle/>
                    <a:p>
                      <a:pPr algn="l"/>
                      <a:r>
                        <a:rPr lang="en-GB" sz="1100" b="1" noProof="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Strategic Pillars</a:t>
                      </a:r>
                    </a:p>
                  </a:txBody>
                  <a:tcPr marL="72000" marR="72000" marT="72000" marB="7200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50000"/>
                      </a:schemeClr>
                    </a:solidFill>
                  </a:tcPr>
                </a:tc>
                <a:tc gridSpan="3">
                  <a:txBody>
                    <a:bodyPr/>
                    <a:lstStyle/>
                    <a:p>
                      <a:pPr marL="0" lvl="0" indent="0" algn="ctr">
                        <a:lnSpc>
                          <a:spcPct val="100000"/>
                        </a:lnSpc>
                        <a:spcAft>
                          <a:spcPts val="600"/>
                        </a:spcAft>
                        <a:buFont typeface="Arial" panose="020B0604020202020204" pitchFamily="34" charset="0"/>
                        <a:buNone/>
                        <a:defRPr/>
                      </a:pPr>
                      <a:r>
                        <a:rPr kumimoji="0" lang="en-GB" sz="1100" b="1" i="0" u="none" strike="noStrike" kern="0" cap="none" spc="0" normalizeH="0" baseline="0" noProof="0" dirty="0">
                          <a:ln>
                            <a:noFill/>
                          </a:ln>
                          <a:solidFill>
                            <a:schemeClr val="bg1"/>
                          </a:solidFill>
                          <a:effectLst/>
                          <a:uLnTx/>
                          <a:uFillTx/>
                          <a:latin typeface="Calibri Light" panose="020F0302020204030204" pitchFamily="34" charset="0"/>
                          <a:cs typeface="Calibri Light" panose="020F0302020204030204" pitchFamily="34" charset="0"/>
                        </a:rPr>
                        <a:t>The role of FSDMoç</a:t>
                      </a:r>
                    </a:p>
                  </a:txBody>
                  <a:tcPr marL="72000" marR="72000" marT="72000" marB="72000"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50000"/>
                      </a:schemeClr>
                    </a:solidFill>
                  </a:tcPr>
                </a:tc>
                <a:tc hMerge="1">
                  <a:txBody>
                    <a:bodyPr/>
                    <a:lstStyle/>
                    <a:p>
                      <a:pPr marL="0" lvl="0" indent="0" algn="ctr">
                        <a:lnSpc>
                          <a:spcPct val="100000"/>
                        </a:lnSpc>
                        <a:spcAft>
                          <a:spcPts val="600"/>
                        </a:spcAft>
                        <a:buFont typeface="Arial" panose="020B0604020202020204" pitchFamily="34" charset="0"/>
                        <a:buNone/>
                        <a:defRPr/>
                      </a:pPr>
                      <a:endParaRPr kumimoji="0" lang="en-GB" sz="1100" b="1" i="0" u="none" strike="noStrike" kern="0" cap="none" spc="0" normalizeH="0" baseline="0" noProof="0" dirty="0">
                        <a:ln>
                          <a:noFill/>
                        </a:ln>
                        <a:solidFill>
                          <a:schemeClr val="bg1"/>
                        </a:solidFill>
                        <a:effectLst/>
                        <a:uLnTx/>
                        <a:uFillTx/>
                        <a:latin typeface="Calibri Light" panose="020F0302020204030204" pitchFamily="34" charset="0"/>
                        <a:cs typeface="Calibri Light" panose="020F0302020204030204" pitchFamily="34" charset="0"/>
                      </a:endParaRPr>
                    </a:p>
                  </a:txBody>
                  <a:tcPr marL="72000" marR="72000" marT="72000" marB="72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50000"/>
                      </a:schemeClr>
                    </a:solidFill>
                  </a:tcPr>
                </a:tc>
                <a:tc hMerge="1">
                  <a:txBody>
                    <a:bodyPr/>
                    <a:lstStyle/>
                    <a:p>
                      <a:pPr marL="0" lvl="0" indent="0" algn="ctr">
                        <a:lnSpc>
                          <a:spcPct val="100000"/>
                        </a:lnSpc>
                        <a:spcAft>
                          <a:spcPts val="600"/>
                        </a:spcAft>
                        <a:buFont typeface="Arial" panose="020B0604020202020204" pitchFamily="34" charset="0"/>
                        <a:buNone/>
                        <a:defRPr/>
                      </a:pPr>
                      <a:endParaRPr kumimoji="0" lang="en-GB" sz="1100" b="0" i="0" u="none" strike="noStrike" kern="0" cap="none" spc="0" normalizeH="0" baseline="0" noProof="0" dirty="0">
                        <a:ln>
                          <a:noFill/>
                        </a:ln>
                        <a:solidFill>
                          <a:schemeClr val="tx1">
                            <a:lumMod val="75000"/>
                            <a:lumOff val="25000"/>
                          </a:schemeClr>
                        </a:solidFill>
                        <a:effectLst/>
                        <a:uLnTx/>
                        <a:uFillTx/>
                        <a:latin typeface="Calibri Light" panose="020F0302020204030204" pitchFamily="34" charset="0"/>
                        <a:cs typeface="Calibri Light" panose="020F0302020204030204" pitchFamily="34" charset="0"/>
                      </a:endParaRPr>
                    </a:p>
                  </a:txBody>
                  <a:tcPr marL="72000" marR="72000" marT="72000" marB="72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39672250"/>
                  </a:ext>
                </a:extLst>
              </a:tr>
              <a:tr h="360000">
                <a:tc vMerge="1">
                  <a:txBody>
                    <a:bodyPr/>
                    <a:lstStyle/>
                    <a:p>
                      <a:pPr algn="ctr"/>
                      <a:endParaRPr lang="en-GB" sz="1200" b="1" noProof="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endParaRPr>
                    </a:p>
                  </a:txBody>
                  <a:tcPr marL="72000" marR="72000" marT="72000" marB="72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ctr" defTabSz="452602" eaLnBrk="1" fontAlgn="auto" latinLnBrk="0" hangingPunct="1">
                        <a:lnSpc>
                          <a:spcPct val="100000"/>
                        </a:lnSpc>
                        <a:spcBef>
                          <a:spcPts val="0"/>
                        </a:spcBef>
                        <a:spcAft>
                          <a:spcPts val="0"/>
                        </a:spcAft>
                        <a:buClrTx/>
                        <a:buSzTx/>
                        <a:buFont typeface="Wingdings" panose="05000000000000000000" pitchFamily="2" charset="2"/>
                        <a:buNone/>
                        <a:tabLst/>
                        <a:defRPr/>
                      </a:pPr>
                      <a:r>
                        <a:rPr lang="en-AU" sz="1100" b="0" dirty="0">
                          <a:solidFill>
                            <a:schemeClr val="bg1"/>
                          </a:solidFill>
                          <a:latin typeface="Calibri Light" panose="020F0302020204030204" pitchFamily="34" charset="0"/>
                          <a:cs typeface="Calibri Light" panose="020F0302020204030204" pitchFamily="34" charset="0"/>
                        </a:rPr>
                        <a:t>Initiatives</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solidFill>
                      <a:schemeClr val="bg1">
                        <a:lumMod val="50000"/>
                      </a:schemeClr>
                    </a:solidFill>
                  </a:tcPr>
                </a:tc>
                <a:tc>
                  <a:txBody>
                    <a:bodyPr/>
                    <a:lstStyle/>
                    <a:p>
                      <a:pPr marL="0" marR="0" lvl="0" indent="0" algn="ctr" defTabSz="452602" eaLnBrk="1" fontAlgn="auto" latinLnBrk="0" hangingPunct="1">
                        <a:lnSpc>
                          <a:spcPct val="100000"/>
                        </a:lnSpc>
                        <a:spcBef>
                          <a:spcPts val="0"/>
                        </a:spcBef>
                        <a:spcAft>
                          <a:spcPts val="0"/>
                        </a:spcAft>
                        <a:buClrTx/>
                        <a:buSzTx/>
                        <a:buFont typeface="Wingdings" panose="05000000000000000000" pitchFamily="2" charset="2"/>
                        <a:buNone/>
                        <a:tabLst/>
                        <a:defRPr/>
                      </a:pPr>
                      <a:r>
                        <a:rPr lang="en-AU" sz="1100" b="0" dirty="0">
                          <a:solidFill>
                            <a:schemeClr val="bg1"/>
                          </a:solidFill>
                          <a:latin typeface="Calibri Light" panose="020F0302020204030204" pitchFamily="34" charset="0"/>
                          <a:cs typeface="Calibri Light" panose="020F0302020204030204" pitchFamily="34" charset="0"/>
                        </a:rPr>
                        <a:t>Description</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solidFill>
                      <a:schemeClr val="bg1">
                        <a:lumMod val="50000"/>
                      </a:schemeClr>
                    </a:solidFill>
                  </a:tcPr>
                </a:tc>
                <a:tc>
                  <a:txBody>
                    <a:bodyPr/>
                    <a:lstStyle/>
                    <a:p>
                      <a:pPr marL="0" marR="0" lvl="0" indent="0" algn="ctr" defTabSz="452602" eaLnBrk="1" fontAlgn="auto" latinLnBrk="0" hangingPunct="1">
                        <a:lnSpc>
                          <a:spcPct val="100000"/>
                        </a:lnSpc>
                        <a:spcBef>
                          <a:spcPts val="0"/>
                        </a:spcBef>
                        <a:spcAft>
                          <a:spcPts val="0"/>
                        </a:spcAft>
                        <a:buClrTx/>
                        <a:buSzTx/>
                        <a:buFont typeface="Wingdings" panose="05000000000000000000" pitchFamily="2" charset="2"/>
                        <a:buNone/>
                        <a:tabLst/>
                        <a:defRPr/>
                      </a:pPr>
                      <a:r>
                        <a:rPr lang="en-AU" sz="1100" b="0" dirty="0">
                          <a:solidFill>
                            <a:schemeClr val="bg1"/>
                          </a:solidFill>
                          <a:latin typeface="Calibri Light" panose="020F0302020204030204" pitchFamily="34" charset="0"/>
                          <a:cs typeface="Calibri Light" panose="020F0302020204030204" pitchFamily="34" charset="0"/>
                        </a:rPr>
                        <a:t>Results</a:t>
                      </a:r>
                    </a:p>
                  </a:txBody>
                  <a:tcPr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976231030"/>
                  </a:ext>
                </a:extLst>
              </a:tr>
              <a:tr h="0">
                <a:tc rowSpan="6">
                  <a:txBody>
                    <a:bodyPr/>
                    <a:lstStyle/>
                    <a:p>
                      <a:pPr algn="l"/>
                      <a:r>
                        <a:rPr lang="en-GB" sz="1100" b="1" noProof="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Access and usage of financial services</a:t>
                      </a:r>
                    </a:p>
                  </a:txBody>
                  <a:tcPr marL="72000" marR="72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2A41"/>
                    </a:solidFill>
                  </a:tcPr>
                </a:tc>
                <a:tc>
                  <a:txBody>
                    <a:bodyPr/>
                    <a:lstStyle/>
                    <a:p>
                      <a:pPr marL="0" marR="0" lvl="0" indent="0" algn="l" defTabSz="452602"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100" b="1" dirty="0">
                          <a:solidFill>
                            <a:schemeClr val="tx1">
                              <a:lumMod val="75000"/>
                              <a:lumOff val="25000"/>
                            </a:schemeClr>
                          </a:solidFill>
                          <a:latin typeface="Calibri Light" panose="020F0302020204030204" pitchFamily="34" charset="0"/>
                          <a:cs typeface="Calibri Light" panose="020F0302020204030204" pitchFamily="34" charset="0"/>
                        </a:rPr>
                        <a:t>Supporting the expansion of mobile money</a:t>
                      </a:r>
                    </a:p>
                  </a:txBody>
                  <a:tcPr marL="72000" marR="72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646482" rtl="0" eaLnBrk="1" latinLnBrk="0" hangingPunct="1">
                        <a:defRPr sz="1273" kern="1200">
                          <a:solidFill>
                            <a:schemeClr val="tx1"/>
                          </a:solidFill>
                          <a:latin typeface="EYInterstate Light"/>
                          <a:ea typeface="EYInterstate Light"/>
                          <a:cs typeface="EYInterstate Light"/>
                        </a:defRPr>
                      </a:lvl1pPr>
                      <a:lvl2pPr marL="323241" algn="l" defTabSz="646482" rtl="0" eaLnBrk="1" latinLnBrk="0" hangingPunct="1">
                        <a:defRPr sz="1273" kern="1200">
                          <a:solidFill>
                            <a:schemeClr val="tx1"/>
                          </a:solidFill>
                          <a:latin typeface="EYInterstate Light"/>
                          <a:ea typeface="EYInterstate Light"/>
                          <a:cs typeface="EYInterstate Light"/>
                        </a:defRPr>
                      </a:lvl2pPr>
                      <a:lvl3pPr marL="646482" algn="l" defTabSz="646482" rtl="0" eaLnBrk="1" latinLnBrk="0" hangingPunct="1">
                        <a:defRPr sz="1273" kern="1200">
                          <a:solidFill>
                            <a:schemeClr val="tx1"/>
                          </a:solidFill>
                          <a:latin typeface="EYInterstate Light"/>
                          <a:ea typeface="EYInterstate Light"/>
                          <a:cs typeface="EYInterstate Light"/>
                        </a:defRPr>
                      </a:lvl3pPr>
                      <a:lvl4pPr marL="969722" algn="l" defTabSz="646482" rtl="0" eaLnBrk="1" latinLnBrk="0" hangingPunct="1">
                        <a:defRPr sz="1273" kern="1200">
                          <a:solidFill>
                            <a:schemeClr val="tx1"/>
                          </a:solidFill>
                          <a:latin typeface="EYInterstate Light"/>
                          <a:ea typeface="EYInterstate Light"/>
                          <a:cs typeface="EYInterstate Light"/>
                        </a:defRPr>
                      </a:lvl4pPr>
                      <a:lvl5pPr marL="1292963" algn="l" defTabSz="646482" rtl="0" eaLnBrk="1" latinLnBrk="0" hangingPunct="1">
                        <a:defRPr sz="1273" kern="1200">
                          <a:solidFill>
                            <a:schemeClr val="tx1"/>
                          </a:solidFill>
                          <a:latin typeface="EYInterstate Light"/>
                          <a:ea typeface="EYInterstate Light"/>
                          <a:cs typeface="EYInterstate Light"/>
                        </a:defRPr>
                      </a:lvl5pPr>
                      <a:lvl6pPr marL="1616204" algn="l" defTabSz="646482" rtl="0" eaLnBrk="1" latinLnBrk="0" hangingPunct="1">
                        <a:defRPr sz="1273" kern="1200">
                          <a:solidFill>
                            <a:schemeClr val="tx1"/>
                          </a:solidFill>
                          <a:latin typeface="EYInterstate Light"/>
                          <a:ea typeface="EYInterstate Light"/>
                          <a:cs typeface="EYInterstate Light"/>
                        </a:defRPr>
                      </a:lvl6pPr>
                      <a:lvl7pPr marL="1939445" algn="l" defTabSz="646482" rtl="0" eaLnBrk="1" latinLnBrk="0" hangingPunct="1">
                        <a:defRPr sz="1273" kern="1200">
                          <a:solidFill>
                            <a:schemeClr val="tx1"/>
                          </a:solidFill>
                          <a:latin typeface="EYInterstate Light"/>
                          <a:ea typeface="EYInterstate Light"/>
                          <a:cs typeface="EYInterstate Light"/>
                        </a:defRPr>
                      </a:lvl7pPr>
                      <a:lvl8pPr marL="2262685" algn="l" defTabSz="646482" rtl="0" eaLnBrk="1" latinLnBrk="0" hangingPunct="1">
                        <a:defRPr sz="1273" kern="1200">
                          <a:solidFill>
                            <a:schemeClr val="tx1"/>
                          </a:solidFill>
                          <a:latin typeface="EYInterstate Light"/>
                          <a:ea typeface="EYInterstate Light"/>
                          <a:cs typeface="EYInterstate Light"/>
                        </a:defRPr>
                      </a:lvl8pPr>
                      <a:lvl9pPr marL="2585927" algn="l" defTabSz="646482" rtl="0" eaLnBrk="1" latinLnBrk="0" hangingPunct="1">
                        <a:defRPr sz="1273" kern="1200">
                          <a:solidFill>
                            <a:schemeClr val="tx1"/>
                          </a:solidFill>
                          <a:latin typeface="EYInterstate Light"/>
                          <a:ea typeface="EYInterstate Light"/>
                          <a:cs typeface="EYInterstate Light"/>
                        </a:defRPr>
                      </a:lvl9pPr>
                    </a:lstStyle>
                    <a:p>
                      <a:pPr marL="0" marR="0" lvl="0" indent="0" algn="l" defTabSz="452602"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100" b="0" dirty="0">
                          <a:solidFill>
                            <a:schemeClr val="tx1">
                              <a:lumMod val="75000"/>
                              <a:lumOff val="25000"/>
                            </a:schemeClr>
                          </a:solidFill>
                          <a:latin typeface="Calibri Light" panose="020F0302020204030204" pitchFamily="34" charset="0"/>
                          <a:cs typeface="Calibri Light" panose="020F0302020204030204" pitchFamily="34" charset="0"/>
                        </a:rPr>
                        <a:t>FSDMoç partnered with Vodafone </a:t>
                      </a:r>
                      <a:r>
                        <a:rPr lang="en-US" sz="1100" b="0" dirty="0" err="1">
                          <a:solidFill>
                            <a:schemeClr val="tx1">
                              <a:lumMod val="75000"/>
                              <a:lumOff val="25000"/>
                            </a:schemeClr>
                          </a:solidFill>
                          <a:latin typeface="Calibri Light" panose="020F0302020204030204" pitchFamily="34" charset="0"/>
                          <a:cs typeface="Calibri Light" panose="020F0302020204030204" pitchFamily="34" charset="0"/>
                        </a:rPr>
                        <a:t>Mpesa</a:t>
                      </a:r>
                      <a:r>
                        <a:rPr lang="en-US" sz="1100" b="0" dirty="0">
                          <a:solidFill>
                            <a:schemeClr val="tx1">
                              <a:lumMod val="75000"/>
                              <a:lumOff val="25000"/>
                            </a:schemeClr>
                          </a:solidFill>
                          <a:latin typeface="Calibri Light" panose="020F0302020204030204" pitchFamily="34" charset="0"/>
                          <a:cs typeface="Calibri Light" panose="020F0302020204030204" pitchFamily="34" charset="0"/>
                        </a:rPr>
                        <a:t> to help the company expand its existing  market and communication strategy through a promoter model. </a:t>
                      </a:r>
                      <a:r>
                        <a:rPr lang="en-US" sz="1100" b="0" dirty="0" err="1">
                          <a:solidFill>
                            <a:schemeClr val="tx1">
                              <a:lumMod val="75000"/>
                              <a:lumOff val="25000"/>
                            </a:schemeClr>
                          </a:solidFill>
                          <a:latin typeface="Calibri Light" panose="020F0302020204030204" pitchFamily="34" charset="0"/>
                          <a:cs typeface="Calibri Light" panose="020F0302020204030204" pitchFamily="34" charset="0"/>
                        </a:rPr>
                        <a:t>FSDMoç’s</a:t>
                      </a:r>
                      <a:r>
                        <a:rPr lang="en-US" sz="1100" b="0" dirty="0">
                          <a:solidFill>
                            <a:schemeClr val="tx1">
                              <a:lumMod val="75000"/>
                              <a:lumOff val="25000"/>
                            </a:schemeClr>
                          </a:solidFill>
                          <a:latin typeface="Calibri Light" panose="020F0302020204030204" pitchFamily="34" charset="0"/>
                          <a:cs typeface="Calibri Light" panose="020F0302020204030204" pitchFamily="34" charset="0"/>
                        </a:rPr>
                        <a:t> contribution focused on, co-funding: Hiring and training of promoters for a period of 24 months  and reinforcing a consumer awareness campaign through promoters</a:t>
                      </a:r>
                      <a:endParaRPr lang="en-AU" sz="1100" b="0" dirty="0">
                        <a:solidFill>
                          <a:schemeClr val="tx1">
                            <a:lumMod val="75000"/>
                            <a:lumOff val="25000"/>
                          </a:schemeClr>
                        </a:solidFill>
                        <a:latin typeface="Calibri Light" panose="020F0302020204030204" pitchFamily="34" charset="0"/>
                        <a:cs typeface="Calibri Light" panose="020F0302020204030204" pitchFamily="34" charset="0"/>
                      </a:endParaRPr>
                    </a:p>
                  </a:txBody>
                  <a:tcPr marL="72000" marR="72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646482" rtl="0" eaLnBrk="1" latinLnBrk="0" hangingPunct="1">
                        <a:defRPr sz="1273" kern="1200">
                          <a:solidFill>
                            <a:schemeClr val="tx1"/>
                          </a:solidFill>
                          <a:latin typeface="EYInterstate Light"/>
                          <a:ea typeface="EYInterstate Light"/>
                          <a:cs typeface="EYInterstate Light"/>
                        </a:defRPr>
                      </a:lvl1pPr>
                      <a:lvl2pPr marL="323241" algn="l" defTabSz="646482" rtl="0" eaLnBrk="1" latinLnBrk="0" hangingPunct="1">
                        <a:defRPr sz="1273" kern="1200">
                          <a:solidFill>
                            <a:schemeClr val="tx1"/>
                          </a:solidFill>
                          <a:latin typeface="EYInterstate Light"/>
                          <a:ea typeface="EYInterstate Light"/>
                          <a:cs typeface="EYInterstate Light"/>
                        </a:defRPr>
                      </a:lvl2pPr>
                      <a:lvl3pPr marL="646482" algn="l" defTabSz="646482" rtl="0" eaLnBrk="1" latinLnBrk="0" hangingPunct="1">
                        <a:defRPr sz="1273" kern="1200">
                          <a:solidFill>
                            <a:schemeClr val="tx1"/>
                          </a:solidFill>
                          <a:latin typeface="EYInterstate Light"/>
                          <a:ea typeface="EYInterstate Light"/>
                          <a:cs typeface="EYInterstate Light"/>
                        </a:defRPr>
                      </a:lvl3pPr>
                      <a:lvl4pPr marL="969722" algn="l" defTabSz="646482" rtl="0" eaLnBrk="1" latinLnBrk="0" hangingPunct="1">
                        <a:defRPr sz="1273" kern="1200">
                          <a:solidFill>
                            <a:schemeClr val="tx1"/>
                          </a:solidFill>
                          <a:latin typeface="EYInterstate Light"/>
                          <a:ea typeface="EYInterstate Light"/>
                          <a:cs typeface="EYInterstate Light"/>
                        </a:defRPr>
                      </a:lvl4pPr>
                      <a:lvl5pPr marL="1292963" algn="l" defTabSz="646482" rtl="0" eaLnBrk="1" latinLnBrk="0" hangingPunct="1">
                        <a:defRPr sz="1273" kern="1200">
                          <a:solidFill>
                            <a:schemeClr val="tx1"/>
                          </a:solidFill>
                          <a:latin typeface="EYInterstate Light"/>
                          <a:ea typeface="EYInterstate Light"/>
                          <a:cs typeface="EYInterstate Light"/>
                        </a:defRPr>
                      </a:lvl5pPr>
                      <a:lvl6pPr marL="1616204" algn="l" defTabSz="646482" rtl="0" eaLnBrk="1" latinLnBrk="0" hangingPunct="1">
                        <a:defRPr sz="1273" kern="1200">
                          <a:solidFill>
                            <a:schemeClr val="tx1"/>
                          </a:solidFill>
                          <a:latin typeface="EYInterstate Light"/>
                          <a:ea typeface="EYInterstate Light"/>
                          <a:cs typeface="EYInterstate Light"/>
                        </a:defRPr>
                      </a:lvl6pPr>
                      <a:lvl7pPr marL="1939445" algn="l" defTabSz="646482" rtl="0" eaLnBrk="1" latinLnBrk="0" hangingPunct="1">
                        <a:defRPr sz="1273" kern="1200">
                          <a:solidFill>
                            <a:schemeClr val="tx1"/>
                          </a:solidFill>
                          <a:latin typeface="EYInterstate Light"/>
                          <a:ea typeface="EYInterstate Light"/>
                          <a:cs typeface="EYInterstate Light"/>
                        </a:defRPr>
                      </a:lvl7pPr>
                      <a:lvl8pPr marL="2262685" algn="l" defTabSz="646482" rtl="0" eaLnBrk="1" latinLnBrk="0" hangingPunct="1">
                        <a:defRPr sz="1273" kern="1200">
                          <a:solidFill>
                            <a:schemeClr val="tx1"/>
                          </a:solidFill>
                          <a:latin typeface="EYInterstate Light"/>
                          <a:ea typeface="EYInterstate Light"/>
                          <a:cs typeface="EYInterstate Light"/>
                        </a:defRPr>
                      </a:lvl8pPr>
                      <a:lvl9pPr marL="2585927" algn="l" defTabSz="646482" rtl="0" eaLnBrk="1" latinLnBrk="0" hangingPunct="1">
                        <a:defRPr sz="1273" kern="1200">
                          <a:solidFill>
                            <a:schemeClr val="tx1"/>
                          </a:solidFill>
                          <a:latin typeface="EYInterstate Light"/>
                          <a:ea typeface="EYInterstate Light"/>
                          <a:cs typeface="EYInterstate Light"/>
                        </a:defRPr>
                      </a:lvl9pPr>
                    </a:lstStyle>
                    <a:p>
                      <a:pPr marL="0" marR="0" lvl="0" indent="0" algn="l" defTabSz="452602"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100" b="0" dirty="0">
                          <a:solidFill>
                            <a:schemeClr val="tx1">
                              <a:lumMod val="75000"/>
                              <a:lumOff val="25000"/>
                            </a:schemeClr>
                          </a:solidFill>
                          <a:latin typeface="Calibri Light" panose="020F0302020204030204" pitchFamily="34" charset="0"/>
                          <a:cs typeface="Calibri Light" panose="020F0302020204030204" pitchFamily="34" charset="0"/>
                        </a:rPr>
                        <a:t>A total of 1,200,000 additional M-</a:t>
                      </a:r>
                      <a:r>
                        <a:rPr lang="en-US" sz="1100" b="0" dirty="0" err="1">
                          <a:solidFill>
                            <a:schemeClr val="tx1">
                              <a:lumMod val="75000"/>
                              <a:lumOff val="25000"/>
                            </a:schemeClr>
                          </a:solidFill>
                          <a:latin typeface="Calibri Light" panose="020F0302020204030204" pitchFamily="34" charset="0"/>
                          <a:cs typeface="Calibri Light" panose="020F0302020204030204" pitchFamily="34" charset="0"/>
                        </a:rPr>
                        <a:t>Pesa</a:t>
                      </a:r>
                      <a:r>
                        <a:rPr lang="en-US" sz="1100" b="0" dirty="0">
                          <a:solidFill>
                            <a:schemeClr val="tx1">
                              <a:lumMod val="75000"/>
                              <a:lumOff val="25000"/>
                            </a:schemeClr>
                          </a:solidFill>
                          <a:latin typeface="Calibri Light" panose="020F0302020204030204" pitchFamily="34" charset="0"/>
                          <a:cs typeface="Calibri Light" panose="020F0302020204030204" pitchFamily="34" charset="0"/>
                        </a:rPr>
                        <a:t> users were recorded to have signed-Up</a:t>
                      </a:r>
                      <a:endParaRPr lang="en-AU" sz="1100" b="0" dirty="0">
                        <a:solidFill>
                          <a:schemeClr val="tx1">
                            <a:lumMod val="75000"/>
                            <a:lumOff val="25000"/>
                          </a:schemeClr>
                        </a:solidFill>
                        <a:latin typeface="Calibri Light" panose="020F0302020204030204" pitchFamily="34" charset="0"/>
                        <a:cs typeface="Calibri Light" panose="020F0302020204030204" pitchFamily="34" charset="0"/>
                      </a:endParaRPr>
                    </a:p>
                  </a:txBody>
                  <a:tcPr marL="72000" marR="72000" marT="36000" marB="36000">
                    <a:lnL w="9525" cap="flat" cmpd="sng" algn="ctr">
                      <a:solidFill>
                        <a:schemeClr val="bg1"/>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48337167"/>
                  </a:ext>
                </a:extLst>
              </a:tr>
              <a:tr h="0">
                <a:tc vMerge="1">
                  <a:txBody>
                    <a:bodyPr/>
                    <a:lstStyle/>
                    <a:p>
                      <a:pPr algn="l"/>
                      <a:endParaRPr lang="en-GB" sz="1200" b="1" noProof="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endParaRPr>
                    </a:p>
                  </a:txBody>
                  <a:tcPr marL="72000" marR="72000" marT="72000" marB="72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2A41"/>
                    </a:solidFill>
                  </a:tcPr>
                </a:tc>
                <a:tc rowSpan="2">
                  <a:txBody>
                    <a:bodyPr/>
                    <a:lstStyle/>
                    <a:p>
                      <a:pPr marL="0" marR="0" lvl="0" indent="0" algn="l" defTabSz="452602"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100" b="1" kern="1200" dirty="0">
                          <a:solidFill>
                            <a:schemeClr val="tx1">
                              <a:lumMod val="75000"/>
                              <a:lumOff val="25000"/>
                            </a:schemeClr>
                          </a:solidFill>
                          <a:latin typeface="Calibri Light" panose="020F0302020204030204" pitchFamily="34" charset="0"/>
                          <a:cs typeface="Calibri Light" panose="020F0302020204030204" pitchFamily="34" charset="0"/>
                        </a:rPr>
                        <a:t>Supporting the adoption of new products and services </a:t>
                      </a:r>
                    </a:p>
                  </a:txBody>
                  <a:tcPr marL="72000" marR="72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646482" rtl="0" eaLnBrk="1" latinLnBrk="0" hangingPunct="1">
                        <a:defRPr sz="1273" kern="1200">
                          <a:solidFill>
                            <a:schemeClr val="tx1"/>
                          </a:solidFill>
                          <a:latin typeface="EYInterstate Light"/>
                          <a:ea typeface="EYInterstate Light"/>
                          <a:cs typeface="EYInterstate Light"/>
                        </a:defRPr>
                      </a:lvl1pPr>
                      <a:lvl2pPr marL="323241" algn="l" defTabSz="646482" rtl="0" eaLnBrk="1" latinLnBrk="0" hangingPunct="1">
                        <a:defRPr sz="1273" kern="1200">
                          <a:solidFill>
                            <a:schemeClr val="tx1"/>
                          </a:solidFill>
                          <a:latin typeface="EYInterstate Light"/>
                          <a:ea typeface="EYInterstate Light"/>
                          <a:cs typeface="EYInterstate Light"/>
                        </a:defRPr>
                      </a:lvl2pPr>
                      <a:lvl3pPr marL="646482" algn="l" defTabSz="646482" rtl="0" eaLnBrk="1" latinLnBrk="0" hangingPunct="1">
                        <a:defRPr sz="1273" kern="1200">
                          <a:solidFill>
                            <a:schemeClr val="tx1"/>
                          </a:solidFill>
                          <a:latin typeface="EYInterstate Light"/>
                          <a:ea typeface="EYInterstate Light"/>
                          <a:cs typeface="EYInterstate Light"/>
                        </a:defRPr>
                      </a:lvl3pPr>
                      <a:lvl4pPr marL="969722" algn="l" defTabSz="646482" rtl="0" eaLnBrk="1" latinLnBrk="0" hangingPunct="1">
                        <a:defRPr sz="1273" kern="1200">
                          <a:solidFill>
                            <a:schemeClr val="tx1"/>
                          </a:solidFill>
                          <a:latin typeface="EYInterstate Light"/>
                          <a:ea typeface="EYInterstate Light"/>
                          <a:cs typeface="EYInterstate Light"/>
                        </a:defRPr>
                      </a:lvl4pPr>
                      <a:lvl5pPr marL="1292963" algn="l" defTabSz="646482" rtl="0" eaLnBrk="1" latinLnBrk="0" hangingPunct="1">
                        <a:defRPr sz="1273" kern="1200">
                          <a:solidFill>
                            <a:schemeClr val="tx1"/>
                          </a:solidFill>
                          <a:latin typeface="EYInterstate Light"/>
                          <a:ea typeface="EYInterstate Light"/>
                          <a:cs typeface="EYInterstate Light"/>
                        </a:defRPr>
                      </a:lvl5pPr>
                      <a:lvl6pPr marL="1616204" algn="l" defTabSz="646482" rtl="0" eaLnBrk="1" latinLnBrk="0" hangingPunct="1">
                        <a:defRPr sz="1273" kern="1200">
                          <a:solidFill>
                            <a:schemeClr val="tx1"/>
                          </a:solidFill>
                          <a:latin typeface="EYInterstate Light"/>
                          <a:ea typeface="EYInterstate Light"/>
                          <a:cs typeface="EYInterstate Light"/>
                        </a:defRPr>
                      </a:lvl6pPr>
                      <a:lvl7pPr marL="1939445" algn="l" defTabSz="646482" rtl="0" eaLnBrk="1" latinLnBrk="0" hangingPunct="1">
                        <a:defRPr sz="1273" kern="1200">
                          <a:solidFill>
                            <a:schemeClr val="tx1"/>
                          </a:solidFill>
                          <a:latin typeface="EYInterstate Light"/>
                          <a:ea typeface="EYInterstate Light"/>
                          <a:cs typeface="EYInterstate Light"/>
                        </a:defRPr>
                      </a:lvl7pPr>
                      <a:lvl8pPr marL="2262685" algn="l" defTabSz="646482" rtl="0" eaLnBrk="1" latinLnBrk="0" hangingPunct="1">
                        <a:defRPr sz="1273" kern="1200">
                          <a:solidFill>
                            <a:schemeClr val="tx1"/>
                          </a:solidFill>
                          <a:latin typeface="EYInterstate Light"/>
                          <a:ea typeface="EYInterstate Light"/>
                          <a:cs typeface="EYInterstate Light"/>
                        </a:defRPr>
                      </a:lvl8pPr>
                      <a:lvl9pPr marL="2585927" algn="l" defTabSz="646482" rtl="0" eaLnBrk="1" latinLnBrk="0" hangingPunct="1">
                        <a:defRPr sz="1273" kern="1200">
                          <a:solidFill>
                            <a:schemeClr val="tx1"/>
                          </a:solidFill>
                          <a:latin typeface="EYInterstate Light"/>
                          <a:ea typeface="EYInterstate Light"/>
                          <a:cs typeface="EYInterstate Light"/>
                        </a:defRPr>
                      </a:lvl9pPr>
                    </a:lstStyle>
                    <a:p>
                      <a:pPr marL="0" marR="0" lvl="0" indent="0" algn="l" defTabSz="452602"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100" b="0" kern="1200" dirty="0">
                          <a:solidFill>
                            <a:schemeClr val="tx1">
                              <a:lumMod val="75000"/>
                              <a:lumOff val="25000"/>
                            </a:schemeClr>
                          </a:solidFill>
                          <a:latin typeface="Calibri Light" panose="020F0302020204030204" pitchFamily="34" charset="0"/>
                          <a:cs typeface="Calibri Light" panose="020F0302020204030204" pitchFamily="34" charset="0"/>
                        </a:rPr>
                        <a:t>FSDMoç has been instrumental to the implementation of </a:t>
                      </a:r>
                      <a:r>
                        <a:rPr lang="en-US" sz="1100" b="0" kern="1200" dirty="0" err="1">
                          <a:solidFill>
                            <a:schemeClr val="tx1">
                              <a:lumMod val="75000"/>
                              <a:lumOff val="25000"/>
                            </a:schemeClr>
                          </a:solidFill>
                          <a:latin typeface="Calibri Light" panose="020F0302020204030204" pitchFamily="34" charset="0"/>
                          <a:cs typeface="Calibri Light" panose="020F0302020204030204" pitchFamily="34" charset="0"/>
                        </a:rPr>
                        <a:t>Letsgo</a:t>
                      </a:r>
                      <a:r>
                        <a:rPr lang="en-US" sz="1100" b="0" kern="1200" dirty="0">
                          <a:solidFill>
                            <a:schemeClr val="tx1">
                              <a:lumMod val="75000"/>
                              <a:lumOff val="25000"/>
                            </a:schemeClr>
                          </a:solidFill>
                          <a:latin typeface="Calibri Light" panose="020F0302020204030204" pitchFamily="34" charset="0"/>
                          <a:cs typeface="Calibri Light" panose="020F0302020204030204" pitchFamily="34" charset="0"/>
                        </a:rPr>
                        <a:t> by providing technical support in the form of training of banking agents on customer education and  customer education activities, marketing strategy development for rural environment  and marketing activities, as well as product (Personal and MSE) development, based  on lessons learnt from the pilot and specific market research</a:t>
                      </a:r>
                    </a:p>
                  </a:txBody>
                  <a:tcPr marL="72000" marR="72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646482" rtl="0" eaLnBrk="1" latinLnBrk="0" hangingPunct="1">
                        <a:defRPr sz="1273" kern="1200">
                          <a:solidFill>
                            <a:schemeClr val="tx1"/>
                          </a:solidFill>
                          <a:latin typeface="EYInterstate Light"/>
                          <a:ea typeface="EYInterstate Light"/>
                          <a:cs typeface="EYInterstate Light"/>
                        </a:defRPr>
                      </a:lvl1pPr>
                      <a:lvl2pPr marL="323241" algn="l" defTabSz="646482" rtl="0" eaLnBrk="1" latinLnBrk="0" hangingPunct="1">
                        <a:defRPr sz="1273" kern="1200">
                          <a:solidFill>
                            <a:schemeClr val="tx1"/>
                          </a:solidFill>
                          <a:latin typeface="EYInterstate Light"/>
                          <a:ea typeface="EYInterstate Light"/>
                          <a:cs typeface="EYInterstate Light"/>
                        </a:defRPr>
                      </a:lvl2pPr>
                      <a:lvl3pPr marL="646482" algn="l" defTabSz="646482" rtl="0" eaLnBrk="1" latinLnBrk="0" hangingPunct="1">
                        <a:defRPr sz="1273" kern="1200">
                          <a:solidFill>
                            <a:schemeClr val="tx1"/>
                          </a:solidFill>
                          <a:latin typeface="EYInterstate Light"/>
                          <a:ea typeface="EYInterstate Light"/>
                          <a:cs typeface="EYInterstate Light"/>
                        </a:defRPr>
                      </a:lvl3pPr>
                      <a:lvl4pPr marL="969722" algn="l" defTabSz="646482" rtl="0" eaLnBrk="1" latinLnBrk="0" hangingPunct="1">
                        <a:defRPr sz="1273" kern="1200">
                          <a:solidFill>
                            <a:schemeClr val="tx1"/>
                          </a:solidFill>
                          <a:latin typeface="EYInterstate Light"/>
                          <a:ea typeface="EYInterstate Light"/>
                          <a:cs typeface="EYInterstate Light"/>
                        </a:defRPr>
                      </a:lvl4pPr>
                      <a:lvl5pPr marL="1292963" algn="l" defTabSz="646482" rtl="0" eaLnBrk="1" latinLnBrk="0" hangingPunct="1">
                        <a:defRPr sz="1273" kern="1200">
                          <a:solidFill>
                            <a:schemeClr val="tx1"/>
                          </a:solidFill>
                          <a:latin typeface="EYInterstate Light"/>
                          <a:ea typeface="EYInterstate Light"/>
                          <a:cs typeface="EYInterstate Light"/>
                        </a:defRPr>
                      </a:lvl5pPr>
                      <a:lvl6pPr marL="1616204" algn="l" defTabSz="646482" rtl="0" eaLnBrk="1" latinLnBrk="0" hangingPunct="1">
                        <a:defRPr sz="1273" kern="1200">
                          <a:solidFill>
                            <a:schemeClr val="tx1"/>
                          </a:solidFill>
                          <a:latin typeface="EYInterstate Light"/>
                          <a:ea typeface="EYInterstate Light"/>
                          <a:cs typeface="EYInterstate Light"/>
                        </a:defRPr>
                      </a:lvl6pPr>
                      <a:lvl7pPr marL="1939445" algn="l" defTabSz="646482" rtl="0" eaLnBrk="1" latinLnBrk="0" hangingPunct="1">
                        <a:defRPr sz="1273" kern="1200">
                          <a:solidFill>
                            <a:schemeClr val="tx1"/>
                          </a:solidFill>
                          <a:latin typeface="EYInterstate Light"/>
                          <a:ea typeface="EYInterstate Light"/>
                          <a:cs typeface="EYInterstate Light"/>
                        </a:defRPr>
                      </a:lvl7pPr>
                      <a:lvl8pPr marL="2262685" algn="l" defTabSz="646482" rtl="0" eaLnBrk="1" latinLnBrk="0" hangingPunct="1">
                        <a:defRPr sz="1273" kern="1200">
                          <a:solidFill>
                            <a:schemeClr val="tx1"/>
                          </a:solidFill>
                          <a:latin typeface="EYInterstate Light"/>
                          <a:ea typeface="EYInterstate Light"/>
                          <a:cs typeface="EYInterstate Light"/>
                        </a:defRPr>
                      </a:lvl8pPr>
                      <a:lvl9pPr marL="2585927" algn="l" defTabSz="646482" rtl="0" eaLnBrk="1" latinLnBrk="0" hangingPunct="1">
                        <a:defRPr sz="1273" kern="1200">
                          <a:solidFill>
                            <a:schemeClr val="tx1"/>
                          </a:solidFill>
                          <a:latin typeface="EYInterstate Light"/>
                          <a:ea typeface="EYInterstate Light"/>
                          <a:cs typeface="EYInterstate Light"/>
                        </a:defRPr>
                      </a:lvl9pPr>
                    </a:lstStyle>
                    <a:p>
                      <a:pPr marL="0" marR="0" lvl="0" indent="0" algn="l" defTabSz="452602"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100" b="0" dirty="0" err="1">
                          <a:solidFill>
                            <a:schemeClr val="tx1">
                              <a:lumMod val="75000"/>
                              <a:lumOff val="25000"/>
                            </a:schemeClr>
                          </a:solidFill>
                          <a:latin typeface="Calibri Light" panose="020F0302020204030204" pitchFamily="34" charset="0"/>
                          <a:cs typeface="Calibri Light" panose="020F0302020204030204" pitchFamily="34" charset="0"/>
                        </a:rPr>
                        <a:t>Letshego</a:t>
                      </a:r>
                      <a:r>
                        <a:rPr lang="en-US" sz="1100" b="0" dirty="0">
                          <a:solidFill>
                            <a:schemeClr val="tx1">
                              <a:lumMod val="75000"/>
                              <a:lumOff val="25000"/>
                            </a:schemeClr>
                          </a:solidFill>
                          <a:latin typeface="Calibri Light" panose="020F0302020204030204" pitchFamily="34" charset="0"/>
                          <a:cs typeface="Calibri Light" panose="020F0302020204030204" pitchFamily="34" charset="0"/>
                        </a:rPr>
                        <a:t> was able to financially include nearly 13,795 customers in six provinces of Mozambique</a:t>
                      </a:r>
                      <a:endParaRPr lang="en-AU" sz="1100" b="0" dirty="0">
                        <a:solidFill>
                          <a:schemeClr val="tx1">
                            <a:lumMod val="75000"/>
                            <a:lumOff val="25000"/>
                          </a:schemeClr>
                        </a:solidFill>
                        <a:latin typeface="Calibri Light" panose="020F0302020204030204" pitchFamily="34" charset="0"/>
                        <a:cs typeface="Calibri Light" panose="020F0302020204030204" pitchFamily="34" charset="0"/>
                      </a:endParaRPr>
                    </a:p>
                  </a:txBody>
                  <a:tcPr marL="72000" marR="72000" marT="36000" marB="36000">
                    <a:lnL w="9525" cap="flat" cmpd="sng" algn="ctr">
                      <a:solidFill>
                        <a:schemeClr val="bg1"/>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56340117"/>
                  </a:ext>
                </a:extLst>
              </a:tr>
              <a:tr h="0">
                <a:tc vMerge="1">
                  <a:txBody>
                    <a:bodyPr/>
                    <a:lstStyle/>
                    <a:p>
                      <a:pPr algn="l"/>
                      <a:endParaRPr lang="en-GB" sz="1200" b="1" noProof="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endParaRPr>
                    </a:p>
                  </a:txBody>
                  <a:tcPr marL="72000" marR="72000" marT="72000" marB="72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2A41"/>
                    </a:solidFill>
                  </a:tcPr>
                </a:tc>
                <a:tc vMerge="1">
                  <a:txBody>
                    <a:bodyPr/>
                    <a:lstStyle/>
                    <a:p>
                      <a:pPr marL="0" marR="0" lvl="0" indent="0" algn="l" defTabSz="452602"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AU" sz="1100" b="0" kern="1200" dirty="0">
                        <a:solidFill>
                          <a:schemeClr val="tx1"/>
                        </a:solidFill>
                        <a:latin typeface="Calibri Light" panose="020F0302020204030204" pitchFamily="34" charset="0"/>
                        <a:cs typeface="Calibri Light" panose="020F030202020403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646482" rtl="0" eaLnBrk="1" latinLnBrk="0" hangingPunct="1">
                        <a:defRPr sz="1273" kern="1200">
                          <a:solidFill>
                            <a:schemeClr val="tx1"/>
                          </a:solidFill>
                          <a:latin typeface="EYInterstate Light"/>
                          <a:ea typeface="EYInterstate Light"/>
                          <a:cs typeface="EYInterstate Light"/>
                        </a:defRPr>
                      </a:lvl1pPr>
                      <a:lvl2pPr marL="323241" algn="l" defTabSz="646482" rtl="0" eaLnBrk="1" latinLnBrk="0" hangingPunct="1">
                        <a:defRPr sz="1273" kern="1200">
                          <a:solidFill>
                            <a:schemeClr val="tx1"/>
                          </a:solidFill>
                          <a:latin typeface="EYInterstate Light"/>
                          <a:ea typeface="EYInterstate Light"/>
                          <a:cs typeface="EYInterstate Light"/>
                        </a:defRPr>
                      </a:lvl2pPr>
                      <a:lvl3pPr marL="646482" algn="l" defTabSz="646482" rtl="0" eaLnBrk="1" latinLnBrk="0" hangingPunct="1">
                        <a:defRPr sz="1273" kern="1200">
                          <a:solidFill>
                            <a:schemeClr val="tx1"/>
                          </a:solidFill>
                          <a:latin typeface="EYInterstate Light"/>
                          <a:ea typeface="EYInterstate Light"/>
                          <a:cs typeface="EYInterstate Light"/>
                        </a:defRPr>
                      </a:lvl3pPr>
                      <a:lvl4pPr marL="969722" algn="l" defTabSz="646482" rtl="0" eaLnBrk="1" latinLnBrk="0" hangingPunct="1">
                        <a:defRPr sz="1273" kern="1200">
                          <a:solidFill>
                            <a:schemeClr val="tx1"/>
                          </a:solidFill>
                          <a:latin typeface="EYInterstate Light"/>
                          <a:ea typeface="EYInterstate Light"/>
                          <a:cs typeface="EYInterstate Light"/>
                        </a:defRPr>
                      </a:lvl4pPr>
                      <a:lvl5pPr marL="1292963" algn="l" defTabSz="646482" rtl="0" eaLnBrk="1" latinLnBrk="0" hangingPunct="1">
                        <a:defRPr sz="1273" kern="1200">
                          <a:solidFill>
                            <a:schemeClr val="tx1"/>
                          </a:solidFill>
                          <a:latin typeface="EYInterstate Light"/>
                          <a:ea typeface="EYInterstate Light"/>
                          <a:cs typeface="EYInterstate Light"/>
                        </a:defRPr>
                      </a:lvl5pPr>
                      <a:lvl6pPr marL="1616204" algn="l" defTabSz="646482" rtl="0" eaLnBrk="1" latinLnBrk="0" hangingPunct="1">
                        <a:defRPr sz="1273" kern="1200">
                          <a:solidFill>
                            <a:schemeClr val="tx1"/>
                          </a:solidFill>
                          <a:latin typeface="EYInterstate Light"/>
                          <a:ea typeface="EYInterstate Light"/>
                          <a:cs typeface="EYInterstate Light"/>
                        </a:defRPr>
                      </a:lvl6pPr>
                      <a:lvl7pPr marL="1939445" algn="l" defTabSz="646482" rtl="0" eaLnBrk="1" latinLnBrk="0" hangingPunct="1">
                        <a:defRPr sz="1273" kern="1200">
                          <a:solidFill>
                            <a:schemeClr val="tx1"/>
                          </a:solidFill>
                          <a:latin typeface="EYInterstate Light"/>
                          <a:ea typeface="EYInterstate Light"/>
                          <a:cs typeface="EYInterstate Light"/>
                        </a:defRPr>
                      </a:lvl7pPr>
                      <a:lvl8pPr marL="2262685" algn="l" defTabSz="646482" rtl="0" eaLnBrk="1" latinLnBrk="0" hangingPunct="1">
                        <a:defRPr sz="1273" kern="1200">
                          <a:solidFill>
                            <a:schemeClr val="tx1"/>
                          </a:solidFill>
                          <a:latin typeface="EYInterstate Light"/>
                          <a:ea typeface="EYInterstate Light"/>
                          <a:cs typeface="EYInterstate Light"/>
                        </a:defRPr>
                      </a:lvl8pPr>
                      <a:lvl9pPr marL="2585927" algn="l" defTabSz="646482" rtl="0" eaLnBrk="1" latinLnBrk="0" hangingPunct="1">
                        <a:defRPr sz="1273" kern="1200">
                          <a:solidFill>
                            <a:schemeClr val="tx1"/>
                          </a:solidFill>
                          <a:latin typeface="EYInterstate Light"/>
                          <a:ea typeface="EYInterstate Light"/>
                          <a:cs typeface="EYInterstate Light"/>
                        </a:defRPr>
                      </a:lvl9pPr>
                    </a:lstStyle>
                    <a:p>
                      <a:pPr marL="0" marR="0" lvl="0" indent="0" algn="l" defTabSz="452602"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100" b="0" kern="1200" dirty="0">
                          <a:solidFill>
                            <a:schemeClr val="tx1">
                              <a:lumMod val="75000"/>
                              <a:lumOff val="25000"/>
                            </a:schemeClr>
                          </a:solidFill>
                          <a:latin typeface="Calibri Light" panose="020F0302020204030204" pitchFamily="34" charset="0"/>
                          <a:cs typeface="Calibri Light" panose="020F0302020204030204" pitchFamily="34" charset="0"/>
                        </a:rPr>
                        <a:t>Through a co-funding agreement (with CGAP), FSDMoç partnered with BCI to support the bank’s rural expansion strategy that aims to extend financial services to the agriculture value chains, delivered through digital channels</a:t>
                      </a:r>
                      <a:endParaRPr lang="en-AU" sz="1100" b="0" kern="1200" dirty="0">
                        <a:solidFill>
                          <a:schemeClr val="tx1">
                            <a:lumMod val="75000"/>
                            <a:lumOff val="25000"/>
                          </a:schemeClr>
                        </a:solidFill>
                        <a:latin typeface="Calibri Light" panose="020F0302020204030204" pitchFamily="34" charset="0"/>
                        <a:cs typeface="Calibri Light" panose="020F0302020204030204" pitchFamily="34" charset="0"/>
                      </a:endParaRPr>
                    </a:p>
                  </a:txBody>
                  <a:tcPr marL="72000" marR="72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646482" rtl="0" eaLnBrk="1" latinLnBrk="0" hangingPunct="1">
                        <a:defRPr sz="1273" kern="1200">
                          <a:solidFill>
                            <a:schemeClr val="tx1"/>
                          </a:solidFill>
                          <a:latin typeface="EYInterstate Light"/>
                          <a:ea typeface="EYInterstate Light"/>
                          <a:cs typeface="EYInterstate Light"/>
                        </a:defRPr>
                      </a:lvl1pPr>
                      <a:lvl2pPr marL="323241" algn="l" defTabSz="646482" rtl="0" eaLnBrk="1" latinLnBrk="0" hangingPunct="1">
                        <a:defRPr sz="1273" kern="1200">
                          <a:solidFill>
                            <a:schemeClr val="tx1"/>
                          </a:solidFill>
                          <a:latin typeface="EYInterstate Light"/>
                          <a:ea typeface="EYInterstate Light"/>
                          <a:cs typeface="EYInterstate Light"/>
                        </a:defRPr>
                      </a:lvl2pPr>
                      <a:lvl3pPr marL="646482" algn="l" defTabSz="646482" rtl="0" eaLnBrk="1" latinLnBrk="0" hangingPunct="1">
                        <a:defRPr sz="1273" kern="1200">
                          <a:solidFill>
                            <a:schemeClr val="tx1"/>
                          </a:solidFill>
                          <a:latin typeface="EYInterstate Light"/>
                          <a:ea typeface="EYInterstate Light"/>
                          <a:cs typeface="EYInterstate Light"/>
                        </a:defRPr>
                      </a:lvl3pPr>
                      <a:lvl4pPr marL="969722" algn="l" defTabSz="646482" rtl="0" eaLnBrk="1" latinLnBrk="0" hangingPunct="1">
                        <a:defRPr sz="1273" kern="1200">
                          <a:solidFill>
                            <a:schemeClr val="tx1"/>
                          </a:solidFill>
                          <a:latin typeface="EYInterstate Light"/>
                          <a:ea typeface="EYInterstate Light"/>
                          <a:cs typeface="EYInterstate Light"/>
                        </a:defRPr>
                      </a:lvl4pPr>
                      <a:lvl5pPr marL="1292963" algn="l" defTabSz="646482" rtl="0" eaLnBrk="1" latinLnBrk="0" hangingPunct="1">
                        <a:defRPr sz="1273" kern="1200">
                          <a:solidFill>
                            <a:schemeClr val="tx1"/>
                          </a:solidFill>
                          <a:latin typeface="EYInterstate Light"/>
                          <a:ea typeface="EYInterstate Light"/>
                          <a:cs typeface="EYInterstate Light"/>
                        </a:defRPr>
                      </a:lvl5pPr>
                      <a:lvl6pPr marL="1616204" algn="l" defTabSz="646482" rtl="0" eaLnBrk="1" latinLnBrk="0" hangingPunct="1">
                        <a:defRPr sz="1273" kern="1200">
                          <a:solidFill>
                            <a:schemeClr val="tx1"/>
                          </a:solidFill>
                          <a:latin typeface="EYInterstate Light"/>
                          <a:ea typeface="EYInterstate Light"/>
                          <a:cs typeface="EYInterstate Light"/>
                        </a:defRPr>
                      </a:lvl6pPr>
                      <a:lvl7pPr marL="1939445" algn="l" defTabSz="646482" rtl="0" eaLnBrk="1" latinLnBrk="0" hangingPunct="1">
                        <a:defRPr sz="1273" kern="1200">
                          <a:solidFill>
                            <a:schemeClr val="tx1"/>
                          </a:solidFill>
                          <a:latin typeface="EYInterstate Light"/>
                          <a:ea typeface="EYInterstate Light"/>
                          <a:cs typeface="EYInterstate Light"/>
                        </a:defRPr>
                      </a:lvl7pPr>
                      <a:lvl8pPr marL="2262685" algn="l" defTabSz="646482" rtl="0" eaLnBrk="1" latinLnBrk="0" hangingPunct="1">
                        <a:defRPr sz="1273" kern="1200">
                          <a:solidFill>
                            <a:schemeClr val="tx1"/>
                          </a:solidFill>
                          <a:latin typeface="EYInterstate Light"/>
                          <a:ea typeface="EYInterstate Light"/>
                          <a:cs typeface="EYInterstate Light"/>
                        </a:defRPr>
                      </a:lvl8pPr>
                      <a:lvl9pPr marL="2585927" algn="l" defTabSz="646482" rtl="0" eaLnBrk="1" latinLnBrk="0" hangingPunct="1">
                        <a:defRPr sz="1273" kern="1200">
                          <a:solidFill>
                            <a:schemeClr val="tx1"/>
                          </a:solidFill>
                          <a:latin typeface="EYInterstate Light"/>
                          <a:ea typeface="EYInterstate Light"/>
                          <a:cs typeface="EYInterstate Light"/>
                        </a:defRPr>
                      </a:lvl9pPr>
                    </a:lstStyle>
                    <a:p>
                      <a:pPr marL="0" marR="0" lvl="0" indent="0" algn="l" defTabSz="452602" eaLnBrk="1" fontAlgn="auto" latinLnBrk="0" hangingPunct="1">
                        <a:lnSpc>
                          <a:spcPct val="100000"/>
                        </a:lnSpc>
                        <a:spcBef>
                          <a:spcPts val="0"/>
                        </a:spcBef>
                        <a:spcAft>
                          <a:spcPts val="0"/>
                        </a:spcAft>
                        <a:buClrTx/>
                        <a:buSzTx/>
                        <a:buFontTx/>
                        <a:buNone/>
                        <a:tabLst/>
                        <a:defRPr/>
                      </a:pPr>
                      <a:r>
                        <a:rPr lang="en-US" sz="1100" b="0" dirty="0">
                          <a:solidFill>
                            <a:schemeClr val="tx1">
                              <a:lumMod val="75000"/>
                              <a:lumOff val="25000"/>
                            </a:schemeClr>
                          </a:solidFill>
                          <a:latin typeface="Calibri Light" panose="020F0302020204030204" pitchFamily="34" charset="0"/>
                          <a:cs typeface="Calibri Light" panose="020F0302020204030204" pitchFamily="34" charset="0"/>
                        </a:rPr>
                        <a:t>Increased the levels of financial literacy among farmers householders, with an emphasis on replacing cash with digital financial services</a:t>
                      </a:r>
                      <a:endParaRPr lang="en-AU" sz="1100" b="0" dirty="0">
                        <a:solidFill>
                          <a:schemeClr val="tx1">
                            <a:lumMod val="75000"/>
                            <a:lumOff val="25000"/>
                          </a:schemeClr>
                        </a:solidFill>
                        <a:latin typeface="Calibri Light" panose="020F0302020204030204" pitchFamily="34" charset="0"/>
                        <a:cs typeface="Calibri Light" panose="020F0302020204030204" pitchFamily="34" charset="0"/>
                      </a:endParaRPr>
                    </a:p>
                  </a:txBody>
                  <a:tcPr marL="72000" marR="72000" marT="36000" marB="36000">
                    <a:lnL w="9525" cap="flat" cmpd="sng" algn="ctr">
                      <a:solidFill>
                        <a:schemeClr val="bg1"/>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82060132"/>
                  </a:ext>
                </a:extLst>
              </a:tr>
              <a:tr h="0">
                <a:tc vMerge="1">
                  <a:txBody>
                    <a:bodyPr/>
                    <a:lstStyle/>
                    <a:p>
                      <a:pPr algn="l"/>
                      <a:endParaRPr lang="en-GB" sz="1200" b="1" noProof="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endParaRPr>
                    </a:p>
                  </a:txBody>
                  <a:tcPr marL="72000" marR="72000" marT="72000" marB="72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2A41"/>
                    </a:solidFill>
                  </a:tcPr>
                </a:tc>
                <a:tc rowSpan="3">
                  <a:txBody>
                    <a:bodyPr/>
                    <a:lstStyle/>
                    <a:p>
                      <a:pPr marL="0" marR="0" lvl="0" indent="0" algn="l" defTabSz="45260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tx1">
                              <a:lumMod val="75000"/>
                              <a:lumOff val="25000"/>
                            </a:schemeClr>
                          </a:solidFill>
                          <a:effectLst/>
                          <a:uLnTx/>
                          <a:uFillTx/>
                          <a:latin typeface="Calibri Light" panose="020F0302020204030204" pitchFamily="34" charset="0"/>
                          <a:ea typeface="+mn-ea"/>
                          <a:cs typeface="Calibri Light" panose="020F0302020204030204" pitchFamily="34" charset="0"/>
                        </a:rPr>
                        <a:t>Spurring the growth of FinTech's </a:t>
                      </a:r>
                    </a:p>
                  </a:txBody>
                  <a:tcPr marL="72000" marR="72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646482" rtl="0" eaLnBrk="1" latinLnBrk="0" hangingPunct="1">
                        <a:defRPr sz="1273" kern="1200">
                          <a:solidFill>
                            <a:schemeClr val="tx1"/>
                          </a:solidFill>
                          <a:latin typeface="EYInterstate Light"/>
                          <a:ea typeface="EYInterstate Light"/>
                          <a:cs typeface="EYInterstate Light"/>
                        </a:defRPr>
                      </a:lvl1pPr>
                      <a:lvl2pPr marL="323241" algn="l" defTabSz="646482" rtl="0" eaLnBrk="1" latinLnBrk="0" hangingPunct="1">
                        <a:defRPr sz="1273" kern="1200">
                          <a:solidFill>
                            <a:schemeClr val="tx1"/>
                          </a:solidFill>
                          <a:latin typeface="EYInterstate Light"/>
                          <a:ea typeface="EYInterstate Light"/>
                          <a:cs typeface="EYInterstate Light"/>
                        </a:defRPr>
                      </a:lvl2pPr>
                      <a:lvl3pPr marL="646482" algn="l" defTabSz="646482" rtl="0" eaLnBrk="1" latinLnBrk="0" hangingPunct="1">
                        <a:defRPr sz="1273" kern="1200">
                          <a:solidFill>
                            <a:schemeClr val="tx1"/>
                          </a:solidFill>
                          <a:latin typeface="EYInterstate Light"/>
                          <a:ea typeface="EYInterstate Light"/>
                          <a:cs typeface="EYInterstate Light"/>
                        </a:defRPr>
                      </a:lvl3pPr>
                      <a:lvl4pPr marL="969722" algn="l" defTabSz="646482" rtl="0" eaLnBrk="1" latinLnBrk="0" hangingPunct="1">
                        <a:defRPr sz="1273" kern="1200">
                          <a:solidFill>
                            <a:schemeClr val="tx1"/>
                          </a:solidFill>
                          <a:latin typeface="EYInterstate Light"/>
                          <a:ea typeface="EYInterstate Light"/>
                          <a:cs typeface="EYInterstate Light"/>
                        </a:defRPr>
                      </a:lvl4pPr>
                      <a:lvl5pPr marL="1292963" algn="l" defTabSz="646482" rtl="0" eaLnBrk="1" latinLnBrk="0" hangingPunct="1">
                        <a:defRPr sz="1273" kern="1200">
                          <a:solidFill>
                            <a:schemeClr val="tx1"/>
                          </a:solidFill>
                          <a:latin typeface="EYInterstate Light"/>
                          <a:ea typeface="EYInterstate Light"/>
                          <a:cs typeface="EYInterstate Light"/>
                        </a:defRPr>
                      </a:lvl5pPr>
                      <a:lvl6pPr marL="1616204" algn="l" defTabSz="646482" rtl="0" eaLnBrk="1" latinLnBrk="0" hangingPunct="1">
                        <a:defRPr sz="1273" kern="1200">
                          <a:solidFill>
                            <a:schemeClr val="tx1"/>
                          </a:solidFill>
                          <a:latin typeface="EYInterstate Light"/>
                          <a:ea typeface="EYInterstate Light"/>
                          <a:cs typeface="EYInterstate Light"/>
                        </a:defRPr>
                      </a:lvl6pPr>
                      <a:lvl7pPr marL="1939445" algn="l" defTabSz="646482" rtl="0" eaLnBrk="1" latinLnBrk="0" hangingPunct="1">
                        <a:defRPr sz="1273" kern="1200">
                          <a:solidFill>
                            <a:schemeClr val="tx1"/>
                          </a:solidFill>
                          <a:latin typeface="EYInterstate Light"/>
                          <a:ea typeface="EYInterstate Light"/>
                          <a:cs typeface="EYInterstate Light"/>
                        </a:defRPr>
                      </a:lvl7pPr>
                      <a:lvl8pPr marL="2262685" algn="l" defTabSz="646482" rtl="0" eaLnBrk="1" latinLnBrk="0" hangingPunct="1">
                        <a:defRPr sz="1273" kern="1200">
                          <a:solidFill>
                            <a:schemeClr val="tx1"/>
                          </a:solidFill>
                          <a:latin typeface="EYInterstate Light"/>
                          <a:ea typeface="EYInterstate Light"/>
                          <a:cs typeface="EYInterstate Light"/>
                        </a:defRPr>
                      </a:lvl8pPr>
                      <a:lvl9pPr marL="2585927" algn="l" defTabSz="646482" rtl="0" eaLnBrk="1" latinLnBrk="0" hangingPunct="1">
                        <a:defRPr sz="1273" kern="1200">
                          <a:solidFill>
                            <a:schemeClr val="tx1"/>
                          </a:solidFill>
                          <a:latin typeface="EYInterstate Light"/>
                          <a:ea typeface="EYInterstate Light"/>
                          <a:cs typeface="EYInterstate Light"/>
                        </a:defRPr>
                      </a:lvl9pPr>
                    </a:lstStyle>
                    <a:p>
                      <a:pPr marL="0" marR="0" lvl="0" indent="0" algn="l" defTabSz="452602" eaLnBrk="1" fontAlgn="auto" latinLnBrk="0" hangingPunct="1">
                        <a:lnSpc>
                          <a:spcPct val="100000"/>
                        </a:lnSpc>
                        <a:spcBef>
                          <a:spcPts val="0"/>
                        </a:spcBef>
                        <a:spcAft>
                          <a:spcPts val="0"/>
                        </a:spcAft>
                        <a:buClrTx/>
                        <a:buSzTx/>
                        <a:buFontTx/>
                        <a:buNone/>
                        <a:tabLst/>
                        <a:defRPr/>
                      </a:pPr>
                      <a:r>
                        <a:rPr lang="en-US" sz="1100" b="0" dirty="0">
                          <a:solidFill>
                            <a:schemeClr val="tx1">
                              <a:lumMod val="75000"/>
                              <a:lumOff val="25000"/>
                            </a:schemeClr>
                          </a:solidFill>
                          <a:latin typeface="Calibri Light" panose="020F0302020204030204" pitchFamily="34" charset="0"/>
                          <a:cs typeface="Calibri Light" panose="020F0302020204030204" pitchFamily="34" charset="0"/>
                        </a:rPr>
                        <a:t>FSDMoç supported </a:t>
                      </a:r>
                      <a:r>
                        <a:rPr lang="en-US" sz="1100" b="0" dirty="0" err="1">
                          <a:solidFill>
                            <a:schemeClr val="tx1">
                              <a:lumMod val="75000"/>
                              <a:lumOff val="25000"/>
                            </a:schemeClr>
                          </a:solidFill>
                          <a:latin typeface="Calibri Light" panose="020F0302020204030204" pitchFamily="34" charset="0"/>
                          <a:cs typeface="Calibri Light" panose="020F0302020204030204" pitchFamily="34" charset="0"/>
                        </a:rPr>
                        <a:t>Ekitiva</a:t>
                      </a:r>
                      <a:r>
                        <a:rPr lang="en-US" sz="1100" b="0" dirty="0">
                          <a:solidFill>
                            <a:schemeClr val="tx1">
                              <a:lumMod val="75000"/>
                              <a:lumOff val="25000"/>
                            </a:schemeClr>
                          </a:solidFill>
                          <a:latin typeface="Calibri Light" panose="020F0302020204030204" pitchFamily="34" charset="0"/>
                          <a:cs typeface="Calibri Light" panose="020F0302020204030204" pitchFamily="34" charset="0"/>
                        </a:rPr>
                        <a:t> (a tech company) in streamlining their product delivery process and obtaining a license from the Central Bank of Mozambique</a:t>
                      </a:r>
                      <a:endParaRPr lang="en-AU" sz="1100" b="0" dirty="0">
                        <a:solidFill>
                          <a:schemeClr val="tx1">
                            <a:lumMod val="75000"/>
                            <a:lumOff val="25000"/>
                          </a:schemeClr>
                        </a:solidFill>
                        <a:latin typeface="Calibri Light" panose="020F0302020204030204" pitchFamily="34" charset="0"/>
                        <a:cs typeface="Calibri Light" panose="020F0302020204030204" pitchFamily="34" charset="0"/>
                      </a:endParaRPr>
                    </a:p>
                  </a:txBody>
                  <a:tcPr marL="72000" marR="72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646482" rtl="0" eaLnBrk="1" latinLnBrk="0" hangingPunct="1">
                        <a:defRPr sz="1273" kern="1200">
                          <a:solidFill>
                            <a:schemeClr val="tx1"/>
                          </a:solidFill>
                          <a:latin typeface="EYInterstate Light"/>
                          <a:ea typeface="EYInterstate Light"/>
                          <a:cs typeface="EYInterstate Light"/>
                        </a:defRPr>
                      </a:lvl1pPr>
                      <a:lvl2pPr marL="323241" algn="l" defTabSz="646482" rtl="0" eaLnBrk="1" latinLnBrk="0" hangingPunct="1">
                        <a:defRPr sz="1273" kern="1200">
                          <a:solidFill>
                            <a:schemeClr val="tx1"/>
                          </a:solidFill>
                          <a:latin typeface="EYInterstate Light"/>
                          <a:ea typeface="EYInterstate Light"/>
                          <a:cs typeface="EYInterstate Light"/>
                        </a:defRPr>
                      </a:lvl2pPr>
                      <a:lvl3pPr marL="646482" algn="l" defTabSz="646482" rtl="0" eaLnBrk="1" latinLnBrk="0" hangingPunct="1">
                        <a:defRPr sz="1273" kern="1200">
                          <a:solidFill>
                            <a:schemeClr val="tx1"/>
                          </a:solidFill>
                          <a:latin typeface="EYInterstate Light"/>
                          <a:ea typeface="EYInterstate Light"/>
                          <a:cs typeface="EYInterstate Light"/>
                        </a:defRPr>
                      </a:lvl3pPr>
                      <a:lvl4pPr marL="969722" algn="l" defTabSz="646482" rtl="0" eaLnBrk="1" latinLnBrk="0" hangingPunct="1">
                        <a:defRPr sz="1273" kern="1200">
                          <a:solidFill>
                            <a:schemeClr val="tx1"/>
                          </a:solidFill>
                          <a:latin typeface="EYInterstate Light"/>
                          <a:ea typeface="EYInterstate Light"/>
                          <a:cs typeface="EYInterstate Light"/>
                        </a:defRPr>
                      </a:lvl4pPr>
                      <a:lvl5pPr marL="1292963" algn="l" defTabSz="646482" rtl="0" eaLnBrk="1" latinLnBrk="0" hangingPunct="1">
                        <a:defRPr sz="1273" kern="1200">
                          <a:solidFill>
                            <a:schemeClr val="tx1"/>
                          </a:solidFill>
                          <a:latin typeface="EYInterstate Light"/>
                          <a:ea typeface="EYInterstate Light"/>
                          <a:cs typeface="EYInterstate Light"/>
                        </a:defRPr>
                      </a:lvl5pPr>
                      <a:lvl6pPr marL="1616204" algn="l" defTabSz="646482" rtl="0" eaLnBrk="1" latinLnBrk="0" hangingPunct="1">
                        <a:defRPr sz="1273" kern="1200">
                          <a:solidFill>
                            <a:schemeClr val="tx1"/>
                          </a:solidFill>
                          <a:latin typeface="EYInterstate Light"/>
                          <a:ea typeface="EYInterstate Light"/>
                          <a:cs typeface="EYInterstate Light"/>
                        </a:defRPr>
                      </a:lvl6pPr>
                      <a:lvl7pPr marL="1939445" algn="l" defTabSz="646482" rtl="0" eaLnBrk="1" latinLnBrk="0" hangingPunct="1">
                        <a:defRPr sz="1273" kern="1200">
                          <a:solidFill>
                            <a:schemeClr val="tx1"/>
                          </a:solidFill>
                          <a:latin typeface="EYInterstate Light"/>
                          <a:ea typeface="EYInterstate Light"/>
                          <a:cs typeface="EYInterstate Light"/>
                        </a:defRPr>
                      </a:lvl7pPr>
                      <a:lvl8pPr marL="2262685" algn="l" defTabSz="646482" rtl="0" eaLnBrk="1" latinLnBrk="0" hangingPunct="1">
                        <a:defRPr sz="1273" kern="1200">
                          <a:solidFill>
                            <a:schemeClr val="tx1"/>
                          </a:solidFill>
                          <a:latin typeface="EYInterstate Light"/>
                          <a:ea typeface="EYInterstate Light"/>
                          <a:cs typeface="EYInterstate Light"/>
                        </a:defRPr>
                      </a:lvl8pPr>
                      <a:lvl9pPr marL="2585927" algn="l" defTabSz="646482" rtl="0" eaLnBrk="1" latinLnBrk="0" hangingPunct="1">
                        <a:defRPr sz="1273" kern="1200">
                          <a:solidFill>
                            <a:schemeClr val="tx1"/>
                          </a:solidFill>
                          <a:latin typeface="EYInterstate Light"/>
                          <a:ea typeface="EYInterstate Light"/>
                          <a:cs typeface="EYInterstate Light"/>
                        </a:defRPr>
                      </a:lvl9pPr>
                    </a:lstStyle>
                    <a:p>
                      <a:pPr marL="0" marR="0" lvl="0" indent="0" algn="l" defTabSz="452602" eaLnBrk="1" fontAlgn="auto" latinLnBrk="0" hangingPunct="1">
                        <a:lnSpc>
                          <a:spcPct val="100000"/>
                        </a:lnSpc>
                        <a:spcBef>
                          <a:spcPts val="0"/>
                        </a:spcBef>
                        <a:spcAft>
                          <a:spcPts val="0"/>
                        </a:spcAft>
                        <a:buClrTx/>
                        <a:buSzTx/>
                        <a:buFontTx/>
                        <a:buNone/>
                        <a:tabLst/>
                        <a:defRPr/>
                      </a:pPr>
                      <a:r>
                        <a:rPr lang="en-US" sz="1100" b="0" dirty="0">
                          <a:solidFill>
                            <a:schemeClr val="tx1">
                              <a:lumMod val="75000"/>
                              <a:lumOff val="25000"/>
                            </a:schemeClr>
                          </a:solidFill>
                          <a:latin typeface="Calibri Light" panose="020F0302020204030204" pitchFamily="34" charset="0"/>
                          <a:cs typeface="Calibri Light" panose="020F0302020204030204" pitchFamily="34" charset="0"/>
                        </a:rPr>
                        <a:t>One of the solutions is being piloted with the Central bank and has acquired over 1500 users</a:t>
                      </a:r>
                      <a:endParaRPr lang="en-AU" sz="1100" b="0" dirty="0">
                        <a:solidFill>
                          <a:schemeClr val="tx1">
                            <a:lumMod val="75000"/>
                            <a:lumOff val="25000"/>
                          </a:schemeClr>
                        </a:solidFill>
                        <a:latin typeface="Calibri Light" panose="020F0302020204030204" pitchFamily="34" charset="0"/>
                        <a:cs typeface="Calibri Light" panose="020F0302020204030204" pitchFamily="34" charset="0"/>
                      </a:endParaRPr>
                    </a:p>
                  </a:txBody>
                  <a:tcPr marL="72000" marR="72000" marT="36000" marB="36000">
                    <a:lnL w="9525" cap="flat" cmpd="sng" algn="ctr">
                      <a:solidFill>
                        <a:schemeClr val="bg1"/>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18664283"/>
                  </a:ext>
                </a:extLst>
              </a:tr>
              <a:tr h="0">
                <a:tc vMerge="1">
                  <a:txBody>
                    <a:bodyPr/>
                    <a:lstStyle/>
                    <a:p>
                      <a:pPr algn="l"/>
                      <a:endParaRPr lang="en-GB" sz="1200" b="1" noProof="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endParaRPr>
                    </a:p>
                  </a:txBody>
                  <a:tcPr marL="72000" marR="72000" marT="72000" marB="72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2A41"/>
                    </a:solidFill>
                  </a:tcPr>
                </a:tc>
                <a:tc vMerge="1">
                  <a:txBody>
                    <a:bodyPr/>
                    <a:lstStyle/>
                    <a:p>
                      <a:pPr marL="0" marR="0" lvl="0" indent="0" algn="l" defTabSz="452602"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646482" rtl="0" eaLnBrk="1" latinLnBrk="0" hangingPunct="1">
                        <a:defRPr sz="1273" kern="1200">
                          <a:solidFill>
                            <a:schemeClr val="tx1"/>
                          </a:solidFill>
                          <a:latin typeface="EYInterstate Light"/>
                          <a:ea typeface="EYInterstate Light"/>
                          <a:cs typeface="EYInterstate Light"/>
                        </a:defRPr>
                      </a:lvl1pPr>
                      <a:lvl2pPr marL="323241" algn="l" defTabSz="646482" rtl="0" eaLnBrk="1" latinLnBrk="0" hangingPunct="1">
                        <a:defRPr sz="1273" kern="1200">
                          <a:solidFill>
                            <a:schemeClr val="tx1"/>
                          </a:solidFill>
                          <a:latin typeface="EYInterstate Light"/>
                          <a:ea typeface="EYInterstate Light"/>
                          <a:cs typeface="EYInterstate Light"/>
                        </a:defRPr>
                      </a:lvl2pPr>
                      <a:lvl3pPr marL="646482" algn="l" defTabSz="646482" rtl="0" eaLnBrk="1" latinLnBrk="0" hangingPunct="1">
                        <a:defRPr sz="1273" kern="1200">
                          <a:solidFill>
                            <a:schemeClr val="tx1"/>
                          </a:solidFill>
                          <a:latin typeface="EYInterstate Light"/>
                          <a:ea typeface="EYInterstate Light"/>
                          <a:cs typeface="EYInterstate Light"/>
                        </a:defRPr>
                      </a:lvl3pPr>
                      <a:lvl4pPr marL="969722" algn="l" defTabSz="646482" rtl="0" eaLnBrk="1" latinLnBrk="0" hangingPunct="1">
                        <a:defRPr sz="1273" kern="1200">
                          <a:solidFill>
                            <a:schemeClr val="tx1"/>
                          </a:solidFill>
                          <a:latin typeface="EYInterstate Light"/>
                          <a:ea typeface="EYInterstate Light"/>
                          <a:cs typeface="EYInterstate Light"/>
                        </a:defRPr>
                      </a:lvl4pPr>
                      <a:lvl5pPr marL="1292963" algn="l" defTabSz="646482" rtl="0" eaLnBrk="1" latinLnBrk="0" hangingPunct="1">
                        <a:defRPr sz="1273" kern="1200">
                          <a:solidFill>
                            <a:schemeClr val="tx1"/>
                          </a:solidFill>
                          <a:latin typeface="EYInterstate Light"/>
                          <a:ea typeface="EYInterstate Light"/>
                          <a:cs typeface="EYInterstate Light"/>
                        </a:defRPr>
                      </a:lvl5pPr>
                      <a:lvl6pPr marL="1616204" algn="l" defTabSz="646482" rtl="0" eaLnBrk="1" latinLnBrk="0" hangingPunct="1">
                        <a:defRPr sz="1273" kern="1200">
                          <a:solidFill>
                            <a:schemeClr val="tx1"/>
                          </a:solidFill>
                          <a:latin typeface="EYInterstate Light"/>
                          <a:ea typeface="EYInterstate Light"/>
                          <a:cs typeface="EYInterstate Light"/>
                        </a:defRPr>
                      </a:lvl6pPr>
                      <a:lvl7pPr marL="1939445" algn="l" defTabSz="646482" rtl="0" eaLnBrk="1" latinLnBrk="0" hangingPunct="1">
                        <a:defRPr sz="1273" kern="1200">
                          <a:solidFill>
                            <a:schemeClr val="tx1"/>
                          </a:solidFill>
                          <a:latin typeface="EYInterstate Light"/>
                          <a:ea typeface="EYInterstate Light"/>
                          <a:cs typeface="EYInterstate Light"/>
                        </a:defRPr>
                      </a:lvl7pPr>
                      <a:lvl8pPr marL="2262685" algn="l" defTabSz="646482" rtl="0" eaLnBrk="1" latinLnBrk="0" hangingPunct="1">
                        <a:defRPr sz="1273" kern="1200">
                          <a:solidFill>
                            <a:schemeClr val="tx1"/>
                          </a:solidFill>
                          <a:latin typeface="EYInterstate Light"/>
                          <a:ea typeface="EYInterstate Light"/>
                          <a:cs typeface="EYInterstate Light"/>
                        </a:defRPr>
                      </a:lvl8pPr>
                      <a:lvl9pPr marL="2585927" algn="l" defTabSz="646482" rtl="0" eaLnBrk="1" latinLnBrk="0" hangingPunct="1">
                        <a:defRPr sz="1273" kern="1200">
                          <a:solidFill>
                            <a:schemeClr val="tx1"/>
                          </a:solidFill>
                          <a:latin typeface="EYInterstate Light"/>
                          <a:ea typeface="EYInterstate Light"/>
                          <a:cs typeface="EYInterstate Light"/>
                        </a:defRPr>
                      </a:lvl9pPr>
                    </a:lstStyle>
                    <a:p>
                      <a:pPr marL="0" marR="0" lvl="1" indent="0" algn="l" defTabSz="953891" rtl="0" eaLnBrk="1" fontAlgn="auto" latinLnBrk="0" hangingPunct="1">
                        <a:lnSpc>
                          <a:spcPct val="100000"/>
                        </a:lnSpc>
                        <a:spcBef>
                          <a:spcPts val="0"/>
                        </a:spcBef>
                        <a:spcAft>
                          <a:spcPts val="0"/>
                        </a:spcAft>
                        <a:buClrTx/>
                        <a:buSzTx/>
                        <a:buFont typeface="+mj-lt"/>
                        <a:buNone/>
                        <a:tabLst/>
                        <a:defRPr/>
                      </a:pPr>
                      <a:r>
                        <a:rPr lang="en-US" sz="1100" b="0" i="0" u="none" strike="noStrike" cap="none" spc="0" baseline="0" dirty="0" err="1">
                          <a:ln>
                            <a:noFill/>
                          </a:ln>
                          <a:solidFill>
                            <a:schemeClr val="tx1">
                              <a:lumMod val="75000"/>
                              <a:lumOff val="25000"/>
                            </a:schemeClr>
                          </a:solidFill>
                          <a:uFillTx/>
                          <a:latin typeface="Calibri Light" panose="020F0302020204030204" pitchFamily="34" charset="0"/>
                          <a:ea typeface="Helvetica Light"/>
                          <a:cs typeface="Calibri Light" panose="020F0302020204030204" pitchFamily="34" charset="0"/>
                          <a:sym typeface="EYInterstate Light"/>
                        </a:rPr>
                        <a:t>FSDMoç</a:t>
                      </a:r>
                      <a:r>
                        <a:rPr lang="en-US" sz="1100" b="0" i="0" u="none" strike="noStrike" cap="none" spc="0" baseline="0" dirty="0">
                          <a:ln>
                            <a:noFill/>
                          </a:ln>
                          <a:solidFill>
                            <a:schemeClr val="tx1">
                              <a:lumMod val="75000"/>
                              <a:lumOff val="25000"/>
                            </a:schemeClr>
                          </a:solidFill>
                          <a:uFillTx/>
                          <a:latin typeface="Calibri Light" panose="020F0302020204030204" pitchFamily="34" charset="0"/>
                          <a:ea typeface="Helvetica Light"/>
                          <a:cs typeface="Calibri Light" panose="020F0302020204030204" pitchFamily="34" charset="0"/>
                          <a:sym typeface="EYInterstate Light"/>
                        </a:rPr>
                        <a:t> supported </a:t>
                      </a:r>
                      <a:r>
                        <a:rPr lang="en-US" sz="1100" b="0" i="0" u="none" strike="noStrike" cap="none" spc="0" baseline="0" dirty="0" err="1">
                          <a:ln>
                            <a:noFill/>
                          </a:ln>
                          <a:solidFill>
                            <a:schemeClr val="tx1">
                              <a:lumMod val="75000"/>
                              <a:lumOff val="25000"/>
                            </a:schemeClr>
                          </a:solidFill>
                          <a:uFillTx/>
                          <a:latin typeface="Calibri Light" panose="020F0302020204030204" pitchFamily="34" charset="0"/>
                          <a:ea typeface="Helvetica Light"/>
                          <a:cs typeface="Calibri Light" panose="020F0302020204030204" pitchFamily="34" charset="0"/>
                          <a:sym typeface="EYInterstate Light"/>
                        </a:rPr>
                        <a:t>Paytek</a:t>
                      </a:r>
                      <a:r>
                        <a:rPr lang="en-US" sz="1100" b="0" i="0" u="none" strike="noStrike" cap="none" spc="0" baseline="0" dirty="0">
                          <a:ln>
                            <a:noFill/>
                          </a:ln>
                          <a:solidFill>
                            <a:schemeClr val="tx1">
                              <a:lumMod val="75000"/>
                              <a:lumOff val="25000"/>
                            </a:schemeClr>
                          </a:solidFill>
                          <a:uFillTx/>
                          <a:latin typeface="Calibri Light" panose="020F0302020204030204" pitchFamily="34" charset="0"/>
                          <a:ea typeface="Helvetica Light"/>
                          <a:cs typeface="Calibri Light" panose="020F0302020204030204" pitchFamily="34" charset="0"/>
                          <a:sym typeface="EYInterstate Light"/>
                        </a:rPr>
                        <a:t> in developing their electronic wallet by providing guidance on KYC (Know Your Customer) and risk mitigation processes and streamlining the back-end authentication process</a:t>
                      </a:r>
                      <a:endParaRPr lang="en-AU" sz="1100" b="0" i="0" u="none" strike="noStrike" cap="none" spc="0" baseline="0" dirty="0">
                        <a:ln>
                          <a:noFill/>
                        </a:ln>
                        <a:solidFill>
                          <a:schemeClr val="tx1">
                            <a:lumMod val="75000"/>
                            <a:lumOff val="25000"/>
                          </a:schemeClr>
                        </a:solidFill>
                        <a:uFillTx/>
                        <a:latin typeface="Calibri Light" panose="020F0302020204030204" pitchFamily="34" charset="0"/>
                        <a:ea typeface="Helvetica Light"/>
                        <a:cs typeface="Calibri Light" panose="020F0302020204030204" pitchFamily="34" charset="0"/>
                        <a:sym typeface="EYInterstate Light"/>
                      </a:endParaRPr>
                    </a:p>
                  </a:txBody>
                  <a:tcPr marL="72000" marR="72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646482" rtl="0" eaLnBrk="1" latinLnBrk="0" hangingPunct="1">
                        <a:defRPr sz="1273" kern="1200">
                          <a:solidFill>
                            <a:schemeClr val="tx1"/>
                          </a:solidFill>
                          <a:latin typeface="EYInterstate Light"/>
                          <a:ea typeface="EYInterstate Light"/>
                          <a:cs typeface="EYInterstate Light"/>
                        </a:defRPr>
                      </a:lvl1pPr>
                      <a:lvl2pPr marL="323241" algn="l" defTabSz="646482" rtl="0" eaLnBrk="1" latinLnBrk="0" hangingPunct="1">
                        <a:defRPr sz="1273" kern="1200">
                          <a:solidFill>
                            <a:schemeClr val="tx1"/>
                          </a:solidFill>
                          <a:latin typeface="EYInterstate Light"/>
                          <a:ea typeface="EYInterstate Light"/>
                          <a:cs typeface="EYInterstate Light"/>
                        </a:defRPr>
                      </a:lvl2pPr>
                      <a:lvl3pPr marL="646482" algn="l" defTabSz="646482" rtl="0" eaLnBrk="1" latinLnBrk="0" hangingPunct="1">
                        <a:defRPr sz="1273" kern="1200">
                          <a:solidFill>
                            <a:schemeClr val="tx1"/>
                          </a:solidFill>
                          <a:latin typeface="EYInterstate Light"/>
                          <a:ea typeface="EYInterstate Light"/>
                          <a:cs typeface="EYInterstate Light"/>
                        </a:defRPr>
                      </a:lvl3pPr>
                      <a:lvl4pPr marL="969722" algn="l" defTabSz="646482" rtl="0" eaLnBrk="1" latinLnBrk="0" hangingPunct="1">
                        <a:defRPr sz="1273" kern="1200">
                          <a:solidFill>
                            <a:schemeClr val="tx1"/>
                          </a:solidFill>
                          <a:latin typeface="EYInterstate Light"/>
                          <a:ea typeface="EYInterstate Light"/>
                          <a:cs typeface="EYInterstate Light"/>
                        </a:defRPr>
                      </a:lvl4pPr>
                      <a:lvl5pPr marL="1292963" algn="l" defTabSz="646482" rtl="0" eaLnBrk="1" latinLnBrk="0" hangingPunct="1">
                        <a:defRPr sz="1273" kern="1200">
                          <a:solidFill>
                            <a:schemeClr val="tx1"/>
                          </a:solidFill>
                          <a:latin typeface="EYInterstate Light"/>
                          <a:ea typeface="EYInterstate Light"/>
                          <a:cs typeface="EYInterstate Light"/>
                        </a:defRPr>
                      </a:lvl5pPr>
                      <a:lvl6pPr marL="1616204" algn="l" defTabSz="646482" rtl="0" eaLnBrk="1" latinLnBrk="0" hangingPunct="1">
                        <a:defRPr sz="1273" kern="1200">
                          <a:solidFill>
                            <a:schemeClr val="tx1"/>
                          </a:solidFill>
                          <a:latin typeface="EYInterstate Light"/>
                          <a:ea typeface="EYInterstate Light"/>
                          <a:cs typeface="EYInterstate Light"/>
                        </a:defRPr>
                      </a:lvl6pPr>
                      <a:lvl7pPr marL="1939445" algn="l" defTabSz="646482" rtl="0" eaLnBrk="1" latinLnBrk="0" hangingPunct="1">
                        <a:defRPr sz="1273" kern="1200">
                          <a:solidFill>
                            <a:schemeClr val="tx1"/>
                          </a:solidFill>
                          <a:latin typeface="EYInterstate Light"/>
                          <a:ea typeface="EYInterstate Light"/>
                          <a:cs typeface="EYInterstate Light"/>
                        </a:defRPr>
                      </a:lvl7pPr>
                      <a:lvl8pPr marL="2262685" algn="l" defTabSz="646482" rtl="0" eaLnBrk="1" latinLnBrk="0" hangingPunct="1">
                        <a:defRPr sz="1273" kern="1200">
                          <a:solidFill>
                            <a:schemeClr val="tx1"/>
                          </a:solidFill>
                          <a:latin typeface="EYInterstate Light"/>
                          <a:ea typeface="EYInterstate Light"/>
                          <a:cs typeface="EYInterstate Light"/>
                        </a:defRPr>
                      </a:lvl8pPr>
                      <a:lvl9pPr marL="2585927" algn="l" defTabSz="646482" rtl="0" eaLnBrk="1" latinLnBrk="0" hangingPunct="1">
                        <a:defRPr sz="1273" kern="1200">
                          <a:solidFill>
                            <a:schemeClr val="tx1"/>
                          </a:solidFill>
                          <a:latin typeface="EYInterstate Light"/>
                          <a:ea typeface="EYInterstate Light"/>
                          <a:cs typeface="EYInterstate Light"/>
                        </a:defRPr>
                      </a:lvl9pPr>
                    </a:lstStyle>
                    <a:p>
                      <a:pPr marL="0" marR="0" lvl="1" indent="0" algn="l" defTabSz="953891" rtl="0" eaLnBrk="1" fontAlgn="auto" latinLnBrk="0" hangingPunct="1">
                        <a:lnSpc>
                          <a:spcPct val="100000"/>
                        </a:lnSpc>
                        <a:spcBef>
                          <a:spcPts val="0"/>
                        </a:spcBef>
                        <a:spcAft>
                          <a:spcPts val="0"/>
                        </a:spcAft>
                        <a:buClrTx/>
                        <a:buSzTx/>
                        <a:buFont typeface="+mj-lt"/>
                        <a:buNone/>
                        <a:tabLst/>
                        <a:defRPr/>
                      </a:pPr>
                      <a:r>
                        <a:rPr lang="en-US" sz="1100" b="0" i="0" u="none" strike="noStrike" cap="none" spc="0" baseline="0" dirty="0">
                          <a:ln>
                            <a:noFill/>
                          </a:ln>
                          <a:solidFill>
                            <a:schemeClr val="tx1">
                              <a:lumMod val="75000"/>
                              <a:lumOff val="25000"/>
                            </a:schemeClr>
                          </a:solidFill>
                          <a:uFillTx/>
                          <a:latin typeface="Calibri Light" panose="020F0302020204030204" pitchFamily="34" charset="0"/>
                          <a:ea typeface="Helvetica Light"/>
                          <a:cs typeface="Calibri Light" panose="020F0302020204030204" pitchFamily="34" charset="0"/>
                          <a:sym typeface="EYInterstate Light"/>
                        </a:rPr>
                        <a:t>As </a:t>
                      </a:r>
                      <a:r>
                        <a:rPr lang="en-US" sz="1100" b="0" i="0" u="none" strike="noStrike" cap="none" spc="0" baseline="0" dirty="0" err="1">
                          <a:ln>
                            <a:noFill/>
                          </a:ln>
                          <a:solidFill>
                            <a:schemeClr val="tx1">
                              <a:lumMod val="75000"/>
                              <a:lumOff val="25000"/>
                            </a:schemeClr>
                          </a:solidFill>
                          <a:uFillTx/>
                          <a:latin typeface="Calibri Light" panose="020F0302020204030204" pitchFamily="34" charset="0"/>
                          <a:ea typeface="Helvetica Light"/>
                          <a:cs typeface="Calibri Light" panose="020F0302020204030204" pitchFamily="34" charset="0"/>
                          <a:sym typeface="EYInterstate Light"/>
                        </a:rPr>
                        <a:t>PayTek</a:t>
                      </a:r>
                      <a:r>
                        <a:rPr lang="en-US" sz="1100" b="0" i="0" u="none" strike="noStrike" cap="none" spc="0" baseline="0" dirty="0">
                          <a:ln>
                            <a:noFill/>
                          </a:ln>
                          <a:solidFill>
                            <a:schemeClr val="tx1">
                              <a:lumMod val="75000"/>
                              <a:lumOff val="25000"/>
                            </a:schemeClr>
                          </a:solidFill>
                          <a:uFillTx/>
                          <a:latin typeface="Calibri Light" panose="020F0302020204030204" pitchFamily="34" charset="0"/>
                          <a:ea typeface="Helvetica Light"/>
                          <a:cs typeface="Calibri Light" panose="020F0302020204030204" pitchFamily="34" charset="0"/>
                          <a:sym typeface="EYInterstate Light"/>
                        </a:rPr>
                        <a:t> looks towards developing the solution further, it is expected to have a  it is expected to have a significant effect on the ease of use of digital financial services</a:t>
                      </a:r>
                      <a:endParaRPr lang="en-AU" sz="1100" b="0" i="0" u="none" strike="noStrike" cap="none" spc="0" baseline="0" dirty="0">
                        <a:ln>
                          <a:noFill/>
                        </a:ln>
                        <a:solidFill>
                          <a:schemeClr val="tx1">
                            <a:lumMod val="75000"/>
                            <a:lumOff val="25000"/>
                          </a:schemeClr>
                        </a:solidFill>
                        <a:uFillTx/>
                        <a:latin typeface="Calibri Light" panose="020F0302020204030204" pitchFamily="34" charset="0"/>
                        <a:ea typeface="Helvetica Light"/>
                        <a:cs typeface="Calibri Light" panose="020F0302020204030204" pitchFamily="34" charset="0"/>
                        <a:sym typeface="EYInterstate Light"/>
                      </a:endParaRPr>
                    </a:p>
                  </a:txBody>
                  <a:tcPr marL="72000" marR="72000" marT="36000" marB="36000">
                    <a:lnL w="9525" cap="flat" cmpd="sng" algn="ctr">
                      <a:solidFill>
                        <a:schemeClr val="bg1"/>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28962793"/>
                  </a:ext>
                </a:extLst>
              </a:tr>
              <a:tr h="0">
                <a:tc vMerge="1">
                  <a:txBody>
                    <a:bodyPr/>
                    <a:lstStyle/>
                    <a:p>
                      <a:pPr algn="l"/>
                      <a:endParaRPr lang="en-GB" sz="1200" b="1" noProof="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endParaRPr>
                    </a:p>
                  </a:txBody>
                  <a:tcPr marL="72000" marR="72000" marT="72000" marB="72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2A41"/>
                    </a:solidFill>
                  </a:tcPr>
                </a:tc>
                <a:tc vMerge="1">
                  <a:txBody>
                    <a:bodyPr/>
                    <a:lstStyle/>
                    <a:p>
                      <a:pPr marL="0" marR="0" lvl="0" indent="0" algn="l" defTabSz="452602"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solidFill>
                  </a:tcPr>
                </a:tc>
                <a:tc>
                  <a:txBody>
                    <a:bodyPr/>
                    <a:lstStyle>
                      <a:lvl1pPr marL="0" algn="l" defTabSz="646482" rtl="0" eaLnBrk="1" latinLnBrk="0" hangingPunct="1">
                        <a:defRPr sz="1273" kern="1200">
                          <a:solidFill>
                            <a:schemeClr val="tx1"/>
                          </a:solidFill>
                          <a:latin typeface="EYInterstate Light"/>
                          <a:ea typeface="EYInterstate Light"/>
                          <a:cs typeface="EYInterstate Light"/>
                        </a:defRPr>
                      </a:lvl1pPr>
                      <a:lvl2pPr marL="323241" algn="l" defTabSz="646482" rtl="0" eaLnBrk="1" latinLnBrk="0" hangingPunct="1">
                        <a:defRPr sz="1273" kern="1200">
                          <a:solidFill>
                            <a:schemeClr val="tx1"/>
                          </a:solidFill>
                          <a:latin typeface="EYInterstate Light"/>
                          <a:ea typeface="EYInterstate Light"/>
                          <a:cs typeface="EYInterstate Light"/>
                        </a:defRPr>
                      </a:lvl2pPr>
                      <a:lvl3pPr marL="646482" algn="l" defTabSz="646482" rtl="0" eaLnBrk="1" latinLnBrk="0" hangingPunct="1">
                        <a:defRPr sz="1273" kern="1200">
                          <a:solidFill>
                            <a:schemeClr val="tx1"/>
                          </a:solidFill>
                          <a:latin typeface="EYInterstate Light"/>
                          <a:ea typeface="EYInterstate Light"/>
                          <a:cs typeface="EYInterstate Light"/>
                        </a:defRPr>
                      </a:lvl3pPr>
                      <a:lvl4pPr marL="969722" algn="l" defTabSz="646482" rtl="0" eaLnBrk="1" latinLnBrk="0" hangingPunct="1">
                        <a:defRPr sz="1273" kern="1200">
                          <a:solidFill>
                            <a:schemeClr val="tx1"/>
                          </a:solidFill>
                          <a:latin typeface="EYInterstate Light"/>
                          <a:ea typeface="EYInterstate Light"/>
                          <a:cs typeface="EYInterstate Light"/>
                        </a:defRPr>
                      </a:lvl4pPr>
                      <a:lvl5pPr marL="1292963" algn="l" defTabSz="646482" rtl="0" eaLnBrk="1" latinLnBrk="0" hangingPunct="1">
                        <a:defRPr sz="1273" kern="1200">
                          <a:solidFill>
                            <a:schemeClr val="tx1"/>
                          </a:solidFill>
                          <a:latin typeface="EYInterstate Light"/>
                          <a:ea typeface="EYInterstate Light"/>
                          <a:cs typeface="EYInterstate Light"/>
                        </a:defRPr>
                      </a:lvl5pPr>
                      <a:lvl6pPr marL="1616204" algn="l" defTabSz="646482" rtl="0" eaLnBrk="1" latinLnBrk="0" hangingPunct="1">
                        <a:defRPr sz="1273" kern="1200">
                          <a:solidFill>
                            <a:schemeClr val="tx1"/>
                          </a:solidFill>
                          <a:latin typeface="EYInterstate Light"/>
                          <a:ea typeface="EYInterstate Light"/>
                          <a:cs typeface="EYInterstate Light"/>
                        </a:defRPr>
                      </a:lvl6pPr>
                      <a:lvl7pPr marL="1939445" algn="l" defTabSz="646482" rtl="0" eaLnBrk="1" latinLnBrk="0" hangingPunct="1">
                        <a:defRPr sz="1273" kern="1200">
                          <a:solidFill>
                            <a:schemeClr val="tx1"/>
                          </a:solidFill>
                          <a:latin typeface="EYInterstate Light"/>
                          <a:ea typeface="EYInterstate Light"/>
                          <a:cs typeface="EYInterstate Light"/>
                        </a:defRPr>
                      </a:lvl7pPr>
                      <a:lvl8pPr marL="2262685" algn="l" defTabSz="646482" rtl="0" eaLnBrk="1" latinLnBrk="0" hangingPunct="1">
                        <a:defRPr sz="1273" kern="1200">
                          <a:solidFill>
                            <a:schemeClr val="tx1"/>
                          </a:solidFill>
                          <a:latin typeface="EYInterstate Light"/>
                          <a:ea typeface="EYInterstate Light"/>
                          <a:cs typeface="EYInterstate Light"/>
                        </a:defRPr>
                      </a:lvl8pPr>
                      <a:lvl9pPr marL="2585927" algn="l" defTabSz="646482" rtl="0" eaLnBrk="1" latinLnBrk="0" hangingPunct="1">
                        <a:defRPr sz="1273" kern="1200">
                          <a:solidFill>
                            <a:schemeClr val="tx1"/>
                          </a:solidFill>
                          <a:latin typeface="EYInterstate Light"/>
                          <a:ea typeface="EYInterstate Light"/>
                          <a:cs typeface="EYInterstate Light"/>
                        </a:defRPr>
                      </a:lvl9pPr>
                    </a:lstStyle>
                    <a:p>
                      <a:pPr marL="0" marR="0" lvl="1" indent="0" algn="l" defTabSz="953891" rtl="0" eaLnBrk="1" fontAlgn="auto" latinLnBrk="0" hangingPunct="1">
                        <a:lnSpc>
                          <a:spcPct val="100000"/>
                        </a:lnSpc>
                        <a:spcBef>
                          <a:spcPts val="0"/>
                        </a:spcBef>
                        <a:spcAft>
                          <a:spcPts val="0"/>
                        </a:spcAft>
                        <a:buClrTx/>
                        <a:buSzTx/>
                        <a:buFont typeface="+mj-lt"/>
                        <a:buNone/>
                        <a:tabLst/>
                        <a:defRPr/>
                      </a:pPr>
                      <a:r>
                        <a:rPr lang="en-US" sz="1100" b="0" i="0" u="none" strike="noStrike" kern="1200" cap="none" spc="0" baseline="0" dirty="0">
                          <a:ln>
                            <a:noFill/>
                          </a:ln>
                          <a:solidFill>
                            <a:schemeClr val="tx1">
                              <a:lumMod val="75000"/>
                              <a:lumOff val="25000"/>
                            </a:schemeClr>
                          </a:solidFill>
                          <a:uFillTx/>
                          <a:latin typeface="Calibri Light" panose="020F0302020204030204" pitchFamily="34" charset="0"/>
                          <a:cs typeface="Calibri Light" panose="020F0302020204030204" pitchFamily="34" charset="0"/>
                        </a:rPr>
                        <a:t>FSDMoç supported </a:t>
                      </a:r>
                      <a:r>
                        <a:rPr lang="en-US" sz="1100" b="0" i="0" u="none" strike="noStrike" kern="1200" cap="none" spc="0" baseline="0" dirty="0" err="1">
                          <a:ln>
                            <a:noFill/>
                          </a:ln>
                          <a:solidFill>
                            <a:schemeClr val="tx1">
                              <a:lumMod val="75000"/>
                              <a:lumOff val="25000"/>
                            </a:schemeClr>
                          </a:solidFill>
                          <a:uFillTx/>
                          <a:latin typeface="Calibri Light" panose="020F0302020204030204" pitchFamily="34" charset="0"/>
                          <a:cs typeface="Calibri Light" panose="020F0302020204030204" pitchFamily="34" charset="0"/>
                        </a:rPr>
                        <a:t>Robobo</a:t>
                      </a:r>
                      <a:r>
                        <a:rPr lang="en-US" sz="1100" b="0" i="0" u="none" strike="noStrike" kern="1200" cap="none" spc="0" baseline="0" dirty="0">
                          <a:ln>
                            <a:noFill/>
                          </a:ln>
                          <a:solidFill>
                            <a:schemeClr val="tx1">
                              <a:lumMod val="75000"/>
                              <a:lumOff val="25000"/>
                            </a:schemeClr>
                          </a:solidFill>
                          <a:uFillTx/>
                          <a:latin typeface="Calibri Light" panose="020F0302020204030204" pitchFamily="34" charset="0"/>
                          <a:cs typeface="Calibri Light" panose="020F0302020204030204" pitchFamily="34" charset="0"/>
                        </a:rPr>
                        <a:t> in developing their product (</a:t>
                      </a:r>
                      <a:r>
                        <a:rPr lang="en-US" sz="1100" b="0" i="0" u="none" strike="noStrike" kern="1200" cap="none" spc="0" baseline="0" dirty="0" err="1">
                          <a:ln>
                            <a:noFill/>
                          </a:ln>
                          <a:solidFill>
                            <a:schemeClr val="tx1">
                              <a:lumMod val="75000"/>
                              <a:lumOff val="25000"/>
                            </a:schemeClr>
                          </a:solidFill>
                          <a:uFillTx/>
                          <a:latin typeface="Calibri Light" panose="020F0302020204030204" pitchFamily="34" charset="0"/>
                          <a:cs typeface="Calibri Light" panose="020F0302020204030204" pitchFamily="34" charset="0"/>
                        </a:rPr>
                        <a:t>Pagalu</a:t>
                      </a:r>
                      <a:r>
                        <a:rPr lang="en-US" sz="1100" b="0" i="0" u="none" strike="noStrike" kern="1200" cap="none" spc="0" baseline="0" dirty="0">
                          <a:ln>
                            <a:noFill/>
                          </a:ln>
                          <a:solidFill>
                            <a:schemeClr val="tx1">
                              <a:lumMod val="75000"/>
                              <a:lumOff val="25000"/>
                            </a:schemeClr>
                          </a:solidFill>
                          <a:uFillTx/>
                          <a:latin typeface="Calibri Light" panose="020F0302020204030204" pitchFamily="34" charset="0"/>
                          <a:cs typeface="Calibri Light" panose="020F0302020204030204" pitchFamily="34" charset="0"/>
                        </a:rPr>
                        <a:t>) and aligning key components of the end to end user engagement process</a:t>
                      </a:r>
                      <a:endParaRPr lang="en-AU" sz="1100" b="0" i="0" u="none" strike="noStrike" kern="1200" cap="none" spc="0" baseline="0" dirty="0">
                        <a:ln>
                          <a:noFill/>
                        </a:ln>
                        <a:solidFill>
                          <a:schemeClr val="tx1">
                            <a:lumMod val="75000"/>
                            <a:lumOff val="25000"/>
                          </a:schemeClr>
                        </a:solidFill>
                        <a:uFillTx/>
                        <a:latin typeface="Calibri Light" panose="020F0302020204030204" pitchFamily="34" charset="0"/>
                        <a:cs typeface="Calibri Light" panose="020F0302020204030204" pitchFamily="34" charset="0"/>
                      </a:endParaRPr>
                    </a:p>
                  </a:txBody>
                  <a:tcPr marL="72000" marR="72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646482" rtl="0" eaLnBrk="1" latinLnBrk="0" hangingPunct="1">
                        <a:defRPr sz="1273" kern="1200">
                          <a:solidFill>
                            <a:schemeClr val="tx1"/>
                          </a:solidFill>
                          <a:latin typeface="EYInterstate Light"/>
                          <a:ea typeface="EYInterstate Light"/>
                          <a:cs typeface="EYInterstate Light"/>
                        </a:defRPr>
                      </a:lvl1pPr>
                      <a:lvl2pPr marL="323241" algn="l" defTabSz="646482" rtl="0" eaLnBrk="1" latinLnBrk="0" hangingPunct="1">
                        <a:defRPr sz="1273" kern="1200">
                          <a:solidFill>
                            <a:schemeClr val="tx1"/>
                          </a:solidFill>
                          <a:latin typeface="EYInterstate Light"/>
                          <a:ea typeface="EYInterstate Light"/>
                          <a:cs typeface="EYInterstate Light"/>
                        </a:defRPr>
                      </a:lvl2pPr>
                      <a:lvl3pPr marL="646482" algn="l" defTabSz="646482" rtl="0" eaLnBrk="1" latinLnBrk="0" hangingPunct="1">
                        <a:defRPr sz="1273" kern="1200">
                          <a:solidFill>
                            <a:schemeClr val="tx1"/>
                          </a:solidFill>
                          <a:latin typeface="EYInterstate Light"/>
                          <a:ea typeface="EYInterstate Light"/>
                          <a:cs typeface="EYInterstate Light"/>
                        </a:defRPr>
                      </a:lvl3pPr>
                      <a:lvl4pPr marL="969722" algn="l" defTabSz="646482" rtl="0" eaLnBrk="1" latinLnBrk="0" hangingPunct="1">
                        <a:defRPr sz="1273" kern="1200">
                          <a:solidFill>
                            <a:schemeClr val="tx1"/>
                          </a:solidFill>
                          <a:latin typeface="EYInterstate Light"/>
                          <a:ea typeface="EYInterstate Light"/>
                          <a:cs typeface="EYInterstate Light"/>
                        </a:defRPr>
                      </a:lvl4pPr>
                      <a:lvl5pPr marL="1292963" algn="l" defTabSz="646482" rtl="0" eaLnBrk="1" latinLnBrk="0" hangingPunct="1">
                        <a:defRPr sz="1273" kern="1200">
                          <a:solidFill>
                            <a:schemeClr val="tx1"/>
                          </a:solidFill>
                          <a:latin typeface="EYInterstate Light"/>
                          <a:ea typeface="EYInterstate Light"/>
                          <a:cs typeface="EYInterstate Light"/>
                        </a:defRPr>
                      </a:lvl5pPr>
                      <a:lvl6pPr marL="1616204" algn="l" defTabSz="646482" rtl="0" eaLnBrk="1" latinLnBrk="0" hangingPunct="1">
                        <a:defRPr sz="1273" kern="1200">
                          <a:solidFill>
                            <a:schemeClr val="tx1"/>
                          </a:solidFill>
                          <a:latin typeface="EYInterstate Light"/>
                          <a:ea typeface="EYInterstate Light"/>
                          <a:cs typeface="EYInterstate Light"/>
                        </a:defRPr>
                      </a:lvl6pPr>
                      <a:lvl7pPr marL="1939445" algn="l" defTabSz="646482" rtl="0" eaLnBrk="1" latinLnBrk="0" hangingPunct="1">
                        <a:defRPr sz="1273" kern="1200">
                          <a:solidFill>
                            <a:schemeClr val="tx1"/>
                          </a:solidFill>
                          <a:latin typeface="EYInterstate Light"/>
                          <a:ea typeface="EYInterstate Light"/>
                          <a:cs typeface="EYInterstate Light"/>
                        </a:defRPr>
                      </a:lvl7pPr>
                      <a:lvl8pPr marL="2262685" algn="l" defTabSz="646482" rtl="0" eaLnBrk="1" latinLnBrk="0" hangingPunct="1">
                        <a:defRPr sz="1273" kern="1200">
                          <a:solidFill>
                            <a:schemeClr val="tx1"/>
                          </a:solidFill>
                          <a:latin typeface="EYInterstate Light"/>
                          <a:ea typeface="EYInterstate Light"/>
                          <a:cs typeface="EYInterstate Light"/>
                        </a:defRPr>
                      </a:lvl8pPr>
                      <a:lvl9pPr marL="2585927" algn="l" defTabSz="646482" rtl="0" eaLnBrk="1" latinLnBrk="0" hangingPunct="1">
                        <a:defRPr sz="1273" kern="1200">
                          <a:solidFill>
                            <a:schemeClr val="tx1"/>
                          </a:solidFill>
                          <a:latin typeface="EYInterstate Light"/>
                          <a:ea typeface="EYInterstate Light"/>
                          <a:cs typeface="EYInterstate Light"/>
                        </a:defRPr>
                      </a:lvl9pPr>
                    </a:lstStyle>
                    <a:p>
                      <a:pPr marL="0" lvl="0" indent="0" algn="l">
                        <a:buFont typeface="+mj-lt"/>
                        <a:buNone/>
                      </a:pPr>
                      <a:r>
                        <a:rPr lang="en-US" sz="1100" b="0" dirty="0">
                          <a:solidFill>
                            <a:schemeClr val="tx1">
                              <a:lumMod val="75000"/>
                              <a:lumOff val="25000"/>
                            </a:schemeClr>
                          </a:solidFill>
                          <a:latin typeface="Calibri Light" panose="020F0302020204030204" pitchFamily="34" charset="0"/>
                          <a:cs typeface="Calibri Light" panose="020F0302020204030204" pitchFamily="34" charset="0"/>
                        </a:rPr>
                        <a:t>It is expected that the solution will be largely adopted by businesses and entrepreneurs who require a convenient and streamlined medium for receiving payment</a:t>
                      </a:r>
                      <a:endParaRPr lang="en-AU" sz="1100" b="0" dirty="0">
                        <a:solidFill>
                          <a:schemeClr val="tx1">
                            <a:lumMod val="75000"/>
                            <a:lumOff val="25000"/>
                          </a:schemeClr>
                        </a:solidFill>
                        <a:latin typeface="Calibri Light" panose="020F0302020204030204" pitchFamily="34" charset="0"/>
                        <a:cs typeface="Calibri Light" panose="020F0302020204030204" pitchFamily="34" charset="0"/>
                      </a:endParaRPr>
                    </a:p>
                  </a:txBody>
                  <a:tcPr marL="72000" marR="72000" marT="36000" marB="36000">
                    <a:lnL w="9525" cap="flat" cmpd="sng" algn="ctr">
                      <a:solidFill>
                        <a:schemeClr val="bg1"/>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73607111"/>
                  </a:ext>
                </a:extLst>
              </a:tr>
            </a:tbl>
          </a:graphicData>
        </a:graphic>
      </p:graphicFrame>
    </p:spTree>
    <p:extLst>
      <p:ext uri="{BB962C8B-B14F-4D97-AF65-F5344CB8AC3E}">
        <p14:creationId xmlns:p14="http://schemas.microsoft.com/office/powerpoint/2010/main" val="4111545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08" name="Object 1307" hidden="1">
            <a:extLst>
              <a:ext uri="{FF2B5EF4-FFF2-40B4-BE49-F238E27FC236}">
                <a16:creationId xmlns:a16="http://schemas.microsoft.com/office/drawing/2014/main" id="{CAA2E581-30F1-4A6D-82C4-7F7D44A97A1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6175" name="think-cell Slide" r:id="rId5" imgW="592" imgH="595" progId="TCLayout.ActiveDocument.1">
                  <p:embed/>
                </p:oleObj>
              </mc:Choice>
              <mc:Fallback>
                <p:oleObj name="think-cell Slide" r:id="rId5" imgW="592" imgH="595" progId="TCLayout.ActiveDocument.1">
                  <p:embed/>
                  <p:pic>
                    <p:nvPicPr>
                      <p:cNvPr id="1308" name="Object 1307" hidden="1">
                        <a:extLst>
                          <a:ext uri="{FF2B5EF4-FFF2-40B4-BE49-F238E27FC236}">
                            <a16:creationId xmlns:a16="http://schemas.microsoft.com/office/drawing/2014/main" id="{CAA2E581-30F1-4A6D-82C4-7F7D44A97A1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8" name="Table 8">
            <a:extLst>
              <a:ext uri="{FF2B5EF4-FFF2-40B4-BE49-F238E27FC236}">
                <a16:creationId xmlns:a16="http://schemas.microsoft.com/office/drawing/2014/main" id="{DF97C013-B250-43FB-A69C-C2B0346E6754}"/>
              </a:ext>
            </a:extLst>
          </p:cNvPr>
          <p:cNvGraphicFramePr>
            <a:graphicFrameLocks noGrp="1"/>
          </p:cNvGraphicFramePr>
          <p:nvPr>
            <p:extLst>
              <p:ext uri="{D42A27DB-BD31-4B8C-83A1-F6EECF244321}">
                <p14:modId xmlns:p14="http://schemas.microsoft.com/office/powerpoint/2010/main" val="3478805596"/>
              </p:ext>
            </p:extLst>
          </p:nvPr>
        </p:nvGraphicFramePr>
        <p:xfrm>
          <a:off x="457200" y="508009"/>
          <a:ext cx="6858000" cy="7953240"/>
        </p:xfrm>
        <a:graphic>
          <a:graphicData uri="http://schemas.openxmlformats.org/drawingml/2006/table">
            <a:tbl>
              <a:tblPr firstRow="1" bandRow="1">
                <a:tableStyleId>{5C22544A-7EE6-4342-B048-85BDC9FD1C3A}</a:tableStyleId>
              </a:tblPr>
              <a:tblGrid>
                <a:gridCol w="1026000">
                  <a:extLst>
                    <a:ext uri="{9D8B030D-6E8A-4147-A177-3AD203B41FA5}">
                      <a16:colId xmlns:a16="http://schemas.microsoft.com/office/drawing/2014/main" val="1019137438"/>
                    </a:ext>
                  </a:extLst>
                </a:gridCol>
                <a:gridCol w="972000">
                  <a:extLst>
                    <a:ext uri="{9D8B030D-6E8A-4147-A177-3AD203B41FA5}">
                      <a16:colId xmlns:a16="http://schemas.microsoft.com/office/drawing/2014/main" val="549834216"/>
                    </a:ext>
                  </a:extLst>
                </a:gridCol>
                <a:gridCol w="2952000">
                  <a:extLst>
                    <a:ext uri="{9D8B030D-6E8A-4147-A177-3AD203B41FA5}">
                      <a16:colId xmlns:a16="http://schemas.microsoft.com/office/drawing/2014/main" val="947876242"/>
                    </a:ext>
                  </a:extLst>
                </a:gridCol>
                <a:gridCol w="1908000">
                  <a:extLst>
                    <a:ext uri="{9D8B030D-6E8A-4147-A177-3AD203B41FA5}">
                      <a16:colId xmlns:a16="http://schemas.microsoft.com/office/drawing/2014/main" val="31623442"/>
                    </a:ext>
                  </a:extLst>
                </a:gridCol>
              </a:tblGrid>
              <a:tr h="360000">
                <a:tc rowSpan="2">
                  <a:txBody>
                    <a:bodyPr/>
                    <a:lstStyle/>
                    <a:p>
                      <a:pPr algn="l"/>
                      <a:r>
                        <a:rPr lang="en-GB" sz="1100" b="1" noProof="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Strategic Pillars</a:t>
                      </a:r>
                    </a:p>
                  </a:txBody>
                  <a:tcPr marL="72000" marR="72000" marT="72000" marB="7200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50000"/>
                      </a:schemeClr>
                    </a:solidFill>
                  </a:tcPr>
                </a:tc>
                <a:tc gridSpan="3">
                  <a:txBody>
                    <a:bodyPr/>
                    <a:lstStyle/>
                    <a:p>
                      <a:pPr marL="0" lvl="0" indent="0" algn="ctr">
                        <a:lnSpc>
                          <a:spcPct val="100000"/>
                        </a:lnSpc>
                        <a:spcAft>
                          <a:spcPts val="600"/>
                        </a:spcAft>
                        <a:buFont typeface="Arial" panose="020B0604020202020204" pitchFamily="34" charset="0"/>
                        <a:buNone/>
                        <a:defRPr/>
                      </a:pPr>
                      <a:r>
                        <a:rPr kumimoji="0" lang="en-GB" sz="1100" b="1" i="0" u="none" strike="noStrike" kern="0" cap="none" spc="0" normalizeH="0" baseline="0" noProof="0">
                          <a:ln>
                            <a:noFill/>
                          </a:ln>
                          <a:solidFill>
                            <a:schemeClr val="bg1"/>
                          </a:solidFill>
                          <a:effectLst/>
                          <a:uLnTx/>
                          <a:uFillTx/>
                          <a:latin typeface="Calibri Light" panose="020F0302020204030204" pitchFamily="34" charset="0"/>
                          <a:cs typeface="Calibri Light" panose="020F0302020204030204" pitchFamily="34" charset="0"/>
                        </a:rPr>
                        <a:t>The role of FSDMoç</a:t>
                      </a:r>
                    </a:p>
                  </a:txBody>
                  <a:tcPr marL="72000" marR="72000" marT="72000" marB="72000"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50000"/>
                      </a:schemeClr>
                    </a:solidFill>
                  </a:tcPr>
                </a:tc>
                <a:tc hMerge="1">
                  <a:txBody>
                    <a:bodyPr/>
                    <a:lstStyle/>
                    <a:p>
                      <a:pPr marL="0" lvl="0" indent="0" algn="ctr">
                        <a:lnSpc>
                          <a:spcPct val="100000"/>
                        </a:lnSpc>
                        <a:spcAft>
                          <a:spcPts val="600"/>
                        </a:spcAft>
                        <a:buFont typeface="Arial" panose="020B0604020202020204" pitchFamily="34" charset="0"/>
                        <a:buNone/>
                        <a:defRPr/>
                      </a:pPr>
                      <a:endParaRPr kumimoji="0" lang="en-GB" sz="1100" b="1" i="0" u="none" strike="noStrike" kern="0" cap="none" spc="0" normalizeH="0" baseline="0" noProof="0" dirty="0">
                        <a:ln>
                          <a:noFill/>
                        </a:ln>
                        <a:solidFill>
                          <a:schemeClr val="bg1"/>
                        </a:solidFill>
                        <a:effectLst/>
                        <a:uLnTx/>
                        <a:uFillTx/>
                        <a:latin typeface="Calibri Light" panose="020F0302020204030204" pitchFamily="34" charset="0"/>
                        <a:cs typeface="Calibri Light" panose="020F0302020204030204" pitchFamily="34" charset="0"/>
                      </a:endParaRPr>
                    </a:p>
                  </a:txBody>
                  <a:tcPr marL="72000" marR="72000" marT="72000" marB="72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50000"/>
                      </a:schemeClr>
                    </a:solidFill>
                  </a:tcPr>
                </a:tc>
                <a:tc hMerge="1">
                  <a:txBody>
                    <a:bodyPr/>
                    <a:lstStyle/>
                    <a:p>
                      <a:pPr marL="0" lvl="0" indent="0" algn="ctr">
                        <a:lnSpc>
                          <a:spcPct val="100000"/>
                        </a:lnSpc>
                        <a:spcAft>
                          <a:spcPts val="600"/>
                        </a:spcAft>
                        <a:buFont typeface="Arial" panose="020B0604020202020204" pitchFamily="34" charset="0"/>
                        <a:buNone/>
                        <a:defRPr/>
                      </a:pPr>
                      <a:endParaRPr kumimoji="0" lang="en-GB" sz="1100" b="0" i="0" u="none" strike="noStrike" kern="0" cap="none" spc="0" normalizeH="0" baseline="0" noProof="0" dirty="0">
                        <a:ln>
                          <a:noFill/>
                        </a:ln>
                        <a:solidFill>
                          <a:schemeClr val="tx1">
                            <a:lumMod val="75000"/>
                            <a:lumOff val="25000"/>
                          </a:schemeClr>
                        </a:solidFill>
                        <a:effectLst/>
                        <a:uLnTx/>
                        <a:uFillTx/>
                        <a:latin typeface="Calibri Light" panose="020F0302020204030204" pitchFamily="34" charset="0"/>
                        <a:cs typeface="Calibri Light" panose="020F0302020204030204" pitchFamily="34" charset="0"/>
                      </a:endParaRPr>
                    </a:p>
                  </a:txBody>
                  <a:tcPr marL="72000" marR="72000" marT="72000" marB="72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39672250"/>
                  </a:ext>
                </a:extLst>
              </a:tr>
              <a:tr h="360000">
                <a:tc vMerge="1">
                  <a:txBody>
                    <a:bodyPr/>
                    <a:lstStyle/>
                    <a:p>
                      <a:pPr algn="ctr"/>
                      <a:endParaRPr lang="en-GB" sz="1200" b="1" noProof="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endParaRPr>
                    </a:p>
                  </a:txBody>
                  <a:tcPr marL="72000" marR="72000" marT="72000" marB="72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ctr" defTabSz="452602"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100" b="0" noProof="0">
                          <a:solidFill>
                            <a:schemeClr val="bg1"/>
                          </a:solidFill>
                          <a:latin typeface="Calibri Light" panose="020F0302020204030204" pitchFamily="34" charset="0"/>
                          <a:cs typeface="Calibri Light" panose="020F0302020204030204" pitchFamily="34" charset="0"/>
                        </a:rPr>
                        <a:t>Initiatives</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solidFill>
                      <a:schemeClr val="bg1">
                        <a:lumMod val="50000"/>
                      </a:schemeClr>
                    </a:solidFill>
                  </a:tcPr>
                </a:tc>
                <a:tc>
                  <a:txBody>
                    <a:bodyPr/>
                    <a:lstStyle/>
                    <a:p>
                      <a:pPr marL="0" marR="0" lvl="0" indent="0" algn="ctr" defTabSz="452602"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100" b="0" noProof="0">
                          <a:solidFill>
                            <a:schemeClr val="bg1"/>
                          </a:solidFill>
                          <a:latin typeface="Calibri Light" panose="020F0302020204030204" pitchFamily="34" charset="0"/>
                          <a:cs typeface="Calibri Light" panose="020F0302020204030204" pitchFamily="34" charset="0"/>
                        </a:rPr>
                        <a:t>Description</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solidFill>
                      <a:schemeClr val="bg1">
                        <a:lumMod val="50000"/>
                      </a:schemeClr>
                    </a:solidFill>
                  </a:tcPr>
                </a:tc>
                <a:tc>
                  <a:txBody>
                    <a:bodyPr/>
                    <a:lstStyle/>
                    <a:p>
                      <a:pPr marL="0" marR="0" lvl="0" indent="0" algn="ctr" defTabSz="452602"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100" b="0" noProof="0" dirty="0">
                          <a:solidFill>
                            <a:schemeClr val="bg1"/>
                          </a:solidFill>
                          <a:latin typeface="Calibri Light" panose="020F0302020204030204" pitchFamily="34" charset="0"/>
                          <a:cs typeface="Calibri Light" panose="020F0302020204030204" pitchFamily="34" charset="0"/>
                        </a:rPr>
                        <a:t>Results</a:t>
                      </a:r>
                    </a:p>
                  </a:txBody>
                  <a:tcPr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976231030"/>
                  </a:ext>
                </a:extLst>
              </a:tr>
              <a:tr h="0">
                <a:tc rowSpan="5">
                  <a:txBody>
                    <a:bodyPr/>
                    <a:lstStyle/>
                    <a:p>
                      <a:pPr algn="l"/>
                      <a:r>
                        <a:rPr lang="en-GB" sz="1100" b="1" noProof="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Strengthening of financial infrastructures</a:t>
                      </a:r>
                    </a:p>
                  </a:txBody>
                  <a:tcPr marL="72000" marR="72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2A41"/>
                    </a:solidFill>
                  </a:tcPr>
                </a:tc>
                <a:tc>
                  <a:txBody>
                    <a:bodyPr/>
                    <a:lstStyle/>
                    <a:p>
                      <a:pPr marL="0" marR="0" lvl="0" indent="0" algn="l" defTabSz="452602"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100" b="1" noProof="0" dirty="0">
                          <a:solidFill>
                            <a:schemeClr val="tx1">
                              <a:lumMod val="75000"/>
                              <a:lumOff val="25000"/>
                            </a:schemeClr>
                          </a:solidFill>
                          <a:latin typeface="Calibri Light" panose="020F0302020204030204" pitchFamily="34" charset="0"/>
                          <a:cs typeface="Calibri Light" panose="020F0302020204030204" pitchFamily="34" charset="0"/>
                        </a:rPr>
                        <a:t>Interoperability</a:t>
                      </a:r>
                    </a:p>
                  </a:txBody>
                  <a:tcPr marL="72000" marR="36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646482" rtl="0" eaLnBrk="1" latinLnBrk="0" hangingPunct="1">
                        <a:defRPr sz="1273" kern="1200">
                          <a:solidFill>
                            <a:schemeClr val="tx1"/>
                          </a:solidFill>
                          <a:latin typeface="EYInterstate Light"/>
                          <a:ea typeface="EYInterstate Light"/>
                          <a:cs typeface="EYInterstate Light"/>
                        </a:defRPr>
                      </a:lvl1pPr>
                      <a:lvl2pPr marL="323241" algn="l" defTabSz="646482" rtl="0" eaLnBrk="1" latinLnBrk="0" hangingPunct="1">
                        <a:defRPr sz="1273" kern="1200">
                          <a:solidFill>
                            <a:schemeClr val="tx1"/>
                          </a:solidFill>
                          <a:latin typeface="EYInterstate Light"/>
                          <a:ea typeface="EYInterstate Light"/>
                          <a:cs typeface="EYInterstate Light"/>
                        </a:defRPr>
                      </a:lvl2pPr>
                      <a:lvl3pPr marL="646482" algn="l" defTabSz="646482" rtl="0" eaLnBrk="1" latinLnBrk="0" hangingPunct="1">
                        <a:defRPr sz="1273" kern="1200">
                          <a:solidFill>
                            <a:schemeClr val="tx1"/>
                          </a:solidFill>
                          <a:latin typeface="EYInterstate Light"/>
                          <a:ea typeface="EYInterstate Light"/>
                          <a:cs typeface="EYInterstate Light"/>
                        </a:defRPr>
                      </a:lvl3pPr>
                      <a:lvl4pPr marL="969722" algn="l" defTabSz="646482" rtl="0" eaLnBrk="1" latinLnBrk="0" hangingPunct="1">
                        <a:defRPr sz="1273" kern="1200">
                          <a:solidFill>
                            <a:schemeClr val="tx1"/>
                          </a:solidFill>
                          <a:latin typeface="EYInterstate Light"/>
                          <a:ea typeface="EYInterstate Light"/>
                          <a:cs typeface="EYInterstate Light"/>
                        </a:defRPr>
                      </a:lvl4pPr>
                      <a:lvl5pPr marL="1292963" algn="l" defTabSz="646482" rtl="0" eaLnBrk="1" latinLnBrk="0" hangingPunct="1">
                        <a:defRPr sz="1273" kern="1200">
                          <a:solidFill>
                            <a:schemeClr val="tx1"/>
                          </a:solidFill>
                          <a:latin typeface="EYInterstate Light"/>
                          <a:ea typeface="EYInterstate Light"/>
                          <a:cs typeface="EYInterstate Light"/>
                        </a:defRPr>
                      </a:lvl5pPr>
                      <a:lvl6pPr marL="1616204" algn="l" defTabSz="646482" rtl="0" eaLnBrk="1" latinLnBrk="0" hangingPunct="1">
                        <a:defRPr sz="1273" kern="1200">
                          <a:solidFill>
                            <a:schemeClr val="tx1"/>
                          </a:solidFill>
                          <a:latin typeface="EYInterstate Light"/>
                          <a:ea typeface="EYInterstate Light"/>
                          <a:cs typeface="EYInterstate Light"/>
                        </a:defRPr>
                      </a:lvl6pPr>
                      <a:lvl7pPr marL="1939445" algn="l" defTabSz="646482" rtl="0" eaLnBrk="1" latinLnBrk="0" hangingPunct="1">
                        <a:defRPr sz="1273" kern="1200">
                          <a:solidFill>
                            <a:schemeClr val="tx1"/>
                          </a:solidFill>
                          <a:latin typeface="EYInterstate Light"/>
                          <a:ea typeface="EYInterstate Light"/>
                          <a:cs typeface="EYInterstate Light"/>
                        </a:defRPr>
                      </a:lvl7pPr>
                      <a:lvl8pPr marL="2262685" algn="l" defTabSz="646482" rtl="0" eaLnBrk="1" latinLnBrk="0" hangingPunct="1">
                        <a:defRPr sz="1273" kern="1200">
                          <a:solidFill>
                            <a:schemeClr val="tx1"/>
                          </a:solidFill>
                          <a:latin typeface="EYInterstate Light"/>
                          <a:ea typeface="EYInterstate Light"/>
                          <a:cs typeface="EYInterstate Light"/>
                        </a:defRPr>
                      </a:lvl8pPr>
                      <a:lvl9pPr marL="2585927" algn="l" defTabSz="646482" rtl="0" eaLnBrk="1" latinLnBrk="0" hangingPunct="1">
                        <a:defRPr sz="1273" kern="1200">
                          <a:solidFill>
                            <a:schemeClr val="tx1"/>
                          </a:solidFill>
                          <a:latin typeface="EYInterstate Light"/>
                          <a:ea typeface="EYInterstate Light"/>
                          <a:cs typeface="EYInterstate Light"/>
                        </a:defRPr>
                      </a:lvl9pPr>
                    </a:lstStyle>
                    <a:p>
                      <a:pPr marL="0" marR="0" lvl="0" indent="0" algn="l" defTabSz="452602"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100" b="0" noProof="0" dirty="0">
                          <a:solidFill>
                            <a:schemeClr val="tx1">
                              <a:lumMod val="75000"/>
                              <a:lumOff val="25000"/>
                            </a:schemeClr>
                          </a:solidFill>
                          <a:latin typeface="Calibri Light" panose="020F0302020204030204" pitchFamily="34" charset="0"/>
                          <a:cs typeface="Calibri Light" panose="020F0302020204030204" pitchFamily="34" charset="0"/>
                        </a:rPr>
                        <a:t>FSDMoç supported the  need to understand Interoperability from different stakeholder perspectives by creating a platform for the industry to engage in dialogue</a:t>
                      </a:r>
                    </a:p>
                  </a:txBody>
                  <a:tcPr marL="72000" marR="72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646482" rtl="0" eaLnBrk="1" latinLnBrk="0" hangingPunct="1">
                        <a:defRPr sz="1273" kern="1200">
                          <a:solidFill>
                            <a:schemeClr val="tx1"/>
                          </a:solidFill>
                          <a:latin typeface="EYInterstate Light"/>
                          <a:ea typeface="EYInterstate Light"/>
                          <a:cs typeface="EYInterstate Light"/>
                        </a:defRPr>
                      </a:lvl1pPr>
                      <a:lvl2pPr marL="323241" algn="l" defTabSz="646482" rtl="0" eaLnBrk="1" latinLnBrk="0" hangingPunct="1">
                        <a:defRPr sz="1273" kern="1200">
                          <a:solidFill>
                            <a:schemeClr val="tx1"/>
                          </a:solidFill>
                          <a:latin typeface="EYInterstate Light"/>
                          <a:ea typeface="EYInterstate Light"/>
                          <a:cs typeface="EYInterstate Light"/>
                        </a:defRPr>
                      </a:lvl2pPr>
                      <a:lvl3pPr marL="646482" algn="l" defTabSz="646482" rtl="0" eaLnBrk="1" latinLnBrk="0" hangingPunct="1">
                        <a:defRPr sz="1273" kern="1200">
                          <a:solidFill>
                            <a:schemeClr val="tx1"/>
                          </a:solidFill>
                          <a:latin typeface="EYInterstate Light"/>
                          <a:ea typeface="EYInterstate Light"/>
                          <a:cs typeface="EYInterstate Light"/>
                        </a:defRPr>
                      </a:lvl3pPr>
                      <a:lvl4pPr marL="969722" algn="l" defTabSz="646482" rtl="0" eaLnBrk="1" latinLnBrk="0" hangingPunct="1">
                        <a:defRPr sz="1273" kern="1200">
                          <a:solidFill>
                            <a:schemeClr val="tx1"/>
                          </a:solidFill>
                          <a:latin typeface="EYInterstate Light"/>
                          <a:ea typeface="EYInterstate Light"/>
                          <a:cs typeface="EYInterstate Light"/>
                        </a:defRPr>
                      </a:lvl4pPr>
                      <a:lvl5pPr marL="1292963" algn="l" defTabSz="646482" rtl="0" eaLnBrk="1" latinLnBrk="0" hangingPunct="1">
                        <a:defRPr sz="1273" kern="1200">
                          <a:solidFill>
                            <a:schemeClr val="tx1"/>
                          </a:solidFill>
                          <a:latin typeface="EYInterstate Light"/>
                          <a:ea typeface="EYInterstate Light"/>
                          <a:cs typeface="EYInterstate Light"/>
                        </a:defRPr>
                      </a:lvl5pPr>
                      <a:lvl6pPr marL="1616204" algn="l" defTabSz="646482" rtl="0" eaLnBrk="1" latinLnBrk="0" hangingPunct="1">
                        <a:defRPr sz="1273" kern="1200">
                          <a:solidFill>
                            <a:schemeClr val="tx1"/>
                          </a:solidFill>
                          <a:latin typeface="EYInterstate Light"/>
                          <a:ea typeface="EYInterstate Light"/>
                          <a:cs typeface="EYInterstate Light"/>
                        </a:defRPr>
                      </a:lvl6pPr>
                      <a:lvl7pPr marL="1939445" algn="l" defTabSz="646482" rtl="0" eaLnBrk="1" latinLnBrk="0" hangingPunct="1">
                        <a:defRPr sz="1273" kern="1200">
                          <a:solidFill>
                            <a:schemeClr val="tx1"/>
                          </a:solidFill>
                          <a:latin typeface="EYInterstate Light"/>
                          <a:ea typeface="EYInterstate Light"/>
                          <a:cs typeface="EYInterstate Light"/>
                        </a:defRPr>
                      </a:lvl7pPr>
                      <a:lvl8pPr marL="2262685" algn="l" defTabSz="646482" rtl="0" eaLnBrk="1" latinLnBrk="0" hangingPunct="1">
                        <a:defRPr sz="1273" kern="1200">
                          <a:solidFill>
                            <a:schemeClr val="tx1"/>
                          </a:solidFill>
                          <a:latin typeface="EYInterstate Light"/>
                          <a:ea typeface="EYInterstate Light"/>
                          <a:cs typeface="EYInterstate Light"/>
                        </a:defRPr>
                      </a:lvl8pPr>
                      <a:lvl9pPr marL="2585927" algn="l" defTabSz="646482" rtl="0" eaLnBrk="1" latinLnBrk="0" hangingPunct="1">
                        <a:defRPr sz="1273" kern="1200">
                          <a:solidFill>
                            <a:schemeClr val="tx1"/>
                          </a:solidFill>
                          <a:latin typeface="EYInterstate Light"/>
                          <a:ea typeface="EYInterstate Light"/>
                          <a:cs typeface="EYInterstate Light"/>
                        </a:defRPr>
                      </a:lvl9pPr>
                    </a:lstStyle>
                    <a:p>
                      <a:pPr marL="0" marR="0" lvl="0" indent="0" algn="l" defTabSz="452602"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100" b="0" noProof="0" dirty="0">
                          <a:solidFill>
                            <a:schemeClr val="tx1">
                              <a:lumMod val="75000"/>
                              <a:lumOff val="25000"/>
                            </a:schemeClr>
                          </a:solidFill>
                          <a:latin typeface="Calibri Light" panose="020F0302020204030204" pitchFamily="34" charset="0"/>
                          <a:cs typeface="Calibri Light" panose="020F0302020204030204" pitchFamily="34" charset="0"/>
                        </a:rPr>
                        <a:t>Design of the “Bank to Wallet Agreement’, FSDMoç has contributed in drafting the wallet to wallet interoperability agreement and facilitated discussions among the 3 mobile money operators in the country</a:t>
                      </a:r>
                    </a:p>
                  </a:txBody>
                  <a:tcPr marL="72000" marR="72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48337167"/>
                  </a:ext>
                </a:extLst>
              </a:tr>
              <a:tr h="0">
                <a:tc vMerge="1">
                  <a:txBody>
                    <a:bodyPr/>
                    <a:lstStyle/>
                    <a:p>
                      <a:pPr algn="l"/>
                      <a:endParaRPr lang="en-GB" sz="1200" b="1" noProof="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endParaRPr>
                    </a:p>
                  </a:txBody>
                  <a:tcPr marL="72000" marR="72000" marT="72000" marB="72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2A41"/>
                    </a:solidFill>
                  </a:tcPr>
                </a:tc>
                <a:tc>
                  <a:txBody>
                    <a:bodyPr/>
                    <a:lstStyle/>
                    <a:p>
                      <a:pPr marL="0" marR="0" lvl="0" indent="0" algn="l" defTabSz="452602"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100" b="1" noProof="0" dirty="0">
                          <a:solidFill>
                            <a:schemeClr val="tx1">
                              <a:lumMod val="75000"/>
                              <a:lumOff val="25000"/>
                            </a:schemeClr>
                          </a:solidFill>
                          <a:latin typeface="Calibri Light" panose="020F0302020204030204" pitchFamily="34" charset="0"/>
                          <a:cs typeface="Calibri Light" panose="020F0302020204030204" pitchFamily="34" charset="0"/>
                        </a:rPr>
                        <a:t>Micro Insurance </a:t>
                      </a:r>
                    </a:p>
                  </a:txBody>
                  <a:tcPr marL="72000" marR="72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646482" rtl="0" eaLnBrk="1" latinLnBrk="0" hangingPunct="1">
                        <a:defRPr sz="1273" kern="1200">
                          <a:solidFill>
                            <a:schemeClr val="tx1"/>
                          </a:solidFill>
                          <a:latin typeface="EYInterstate Light"/>
                          <a:ea typeface="EYInterstate Light"/>
                          <a:cs typeface="EYInterstate Light"/>
                        </a:defRPr>
                      </a:lvl1pPr>
                      <a:lvl2pPr marL="323241" algn="l" defTabSz="646482" rtl="0" eaLnBrk="1" latinLnBrk="0" hangingPunct="1">
                        <a:defRPr sz="1273" kern="1200">
                          <a:solidFill>
                            <a:schemeClr val="tx1"/>
                          </a:solidFill>
                          <a:latin typeface="EYInterstate Light"/>
                          <a:ea typeface="EYInterstate Light"/>
                          <a:cs typeface="EYInterstate Light"/>
                        </a:defRPr>
                      </a:lvl2pPr>
                      <a:lvl3pPr marL="646482" algn="l" defTabSz="646482" rtl="0" eaLnBrk="1" latinLnBrk="0" hangingPunct="1">
                        <a:defRPr sz="1273" kern="1200">
                          <a:solidFill>
                            <a:schemeClr val="tx1"/>
                          </a:solidFill>
                          <a:latin typeface="EYInterstate Light"/>
                          <a:ea typeface="EYInterstate Light"/>
                          <a:cs typeface="EYInterstate Light"/>
                        </a:defRPr>
                      </a:lvl3pPr>
                      <a:lvl4pPr marL="969722" algn="l" defTabSz="646482" rtl="0" eaLnBrk="1" latinLnBrk="0" hangingPunct="1">
                        <a:defRPr sz="1273" kern="1200">
                          <a:solidFill>
                            <a:schemeClr val="tx1"/>
                          </a:solidFill>
                          <a:latin typeface="EYInterstate Light"/>
                          <a:ea typeface="EYInterstate Light"/>
                          <a:cs typeface="EYInterstate Light"/>
                        </a:defRPr>
                      </a:lvl4pPr>
                      <a:lvl5pPr marL="1292963" algn="l" defTabSz="646482" rtl="0" eaLnBrk="1" latinLnBrk="0" hangingPunct="1">
                        <a:defRPr sz="1273" kern="1200">
                          <a:solidFill>
                            <a:schemeClr val="tx1"/>
                          </a:solidFill>
                          <a:latin typeface="EYInterstate Light"/>
                          <a:ea typeface="EYInterstate Light"/>
                          <a:cs typeface="EYInterstate Light"/>
                        </a:defRPr>
                      </a:lvl5pPr>
                      <a:lvl6pPr marL="1616204" algn="l" defTabSz="646482" rtl="0" eaLnBrk="1" latinLnBrk="0" hangingPunct="1">
                        <a:defRPr sz="1273" kern="1200">
                          <a:solidFill>
                            <a:schemeClr val="tx1"/>
                          </a:solidFill>
                          <a:latin typeface="EYInterstate Light"/>
                          <a:ea typeface="EYInterstate Light"/>
                          <a:cs typeface="EYInterstate Light"/>
                        </a:defRPr>
                      </a:lvl6pPr>
                      <a:lvl7pPr marL="1939445" algn="l" defTabSz="646482" rtl="0" eaLnBrk="1" latinLnBrk="0" hangingPunct="1">
                        <a:defRPr sz="1273" kern="1200">
                          <a:solidFill>
                            <a:schemeClr val="tx1"/>
                          </a:solidFill>
                          <a:latin typeface="EYInterstate Light"/>
                          <a:ea typeface="EYInterstate Light"/>
                          <a:cs typeface="EYInterstate Light"/>
                        </a:defRPr>
                      </a:lvl7pPr>
                      <a:lvl8pPr marL="2262685" algn="l" defTabSz="646482" rtl="0" eaLnBrk="1" latinLnBrk="0" hangingPunct="1">
                        <a:defRPr sz="1273" kern="1200">
                          <a:solidFill>
                            <a:schemeClr val="tx1"/>
                          </a:solidFill>
                          <a:latin typeface="EYInterstate Light"/>
                          <a:ea typeface="EYInterstate Light"/>
                          <a:cs typeface="EYInterstate Light"/>
                        </a:defRPr>
                      </a:lvl8pPr>
                      <a:lvl9pPr marL="2585927" algn="l" defTabSz="646482" rtl="0" eaLnBrk="1" latinLnBrk="0" hangingPunct="1">
                        <a:defRPr sz="1273" kern="1200">
                          <a:solidFill>
                            <a:schemeClr val="tx1"/>
                          </a:solidFill>
                          <a:latin typeface="EYInterstate Light"/>
                          <a:ea typeface="EYInterstate Light"/>
                          <a:cs typeface="EYInterstate Light"/>
                        </a:defRPr>
                      </a:lvl9pPr>
                    </a:lstStyle>
                    <a:p>
                      <a:pPr marL="0" marR="0" lvl="0" indent="0" algn="l" defTabSz="452602"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100" b="0" kern="1200" noProof="0" dirty="0">
                          <a:solidFill>
                            <a:schemeClr val="tx1">
                              <a:lumMod val="75000"/>
                              <a:lumOff val="25000"/>
                            </a:schemeClr>
                          </a:solidFill>
                          <a:latin typeface="Calibri Light" panose="020F0302020204030204" pitchFamily="34" charset="0"/>
                          <a:ea typeface="EYInterstate Light"/>
                          <a:cs typeface="Calibri Light" panose="020F0302020204030204" pitchFamily="34" charset="0"/>
                        </a:rPr>
                        <a:t>FSDMoç supported the Insurance Supervision Institute of Mozambique ISSM in designing </a:t>
                      </a:r>
                    </a:p>
                    <a:p>
                      <a:pPr marL="0" marR="0" lvl="0" indent="0" algn="l" defTabSz="452602"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100" b="0" kern="1200" noProof="0" dirty="0">
                          <a:solidFill>
                            <a:schemeClr val="tx1">
                              <a:lumMod val="75000"/>
                              <a:lumOff val="25000"/>
                            </a:schemeClr>
                          </a:solidFill>
                          <a:latin typeface="Calibri Light" panose="020F0302020204030204" pitchFamily="34" charset="0"/>
                          <a:ea typeface="EYInterstate Light"/>
                          <a:cs typeface="Calibri Light" panose="020F0302020204030204" pitchFamily="34" charset="0"/>
                        </a:rPr>
                        <a:t>the road map to ensure that the ecosystem in Mozambique is conducive for microinsurance</a:t>
                      </a:r>
                    </a:p>
                  </a:txBody>
                  <a:tcPr marL="72000" marR="72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646482" rtl="0" eaLnBrk="1" latinLnBrk="0" hangingPunct="1">
                        <a:defRPr sz="1273" kern="1200">
                          <a:solidFill>
                            <a:schemeClr val="tx1"/>
                          </a:solidFill>
                          <a:latin typeface="EYInterstate Light"/>
                          <a:ea typeface="EYInterstate Light"/>
                          <a:cs typeface="EYInterstate Light"/>
                        </a:defRPr>
                      </a:lvl1pPr>
                      <a:lvl2pPr marL="323241" algn="l" defTabSz="646482" rtl="0" eaLnBrk="1" latinLnBrk="0" hangingPunct="1">
                        <a:defRPr sz="1273" kern="1200">
                          <a:solidFill>
                            <a:schemeClr val="tx1"/>
                          </a:solidFill>
                          <a:latin typeface="EYInterstate Light"/>
                          <a:ea typeface="EYInterstate Light"/>
                          <a:cs typeface="EYInterstate Light"/>
                        </a:defRPr>
                      </a:lvl2pPr>
                      <a:lvl3pPr marL="646482" algn="l" defTabSz="646482" rtl="0" eaLnBrk="1" latinLnBrk="0" hangingPunct="1">
                        <a:defRPr sz="1273" kern="1200">
                          <a:solidFill>
                            <a:schemeClr val="tx1"/>
                          </a:solidFill>
                          <a:latin typeface="EYInterstate Light"/>
                          <a:ea typeface="EYInterstate Light"/>
                          <a:cs typeface="EYInterstate Light"/>
                        </a:defRPr>
                      </a:lvl3pPr>
                      <a:lvl4pPr marL="969722" algn="l" defTabSz="646482" rtl="0" eaLnBrk="1" latinLnBrk="0" hangingPunct="1">
                        <a:defRPr sz="1273" kern="1200">
                          <a:solidFill>
                            <a:schemeClr val="tx1"/>
                          </a:solidFill>
                          <a:latin typeface="EYInterstate Light"/>
                          <a:ea typeface="EYInterstate Light"/>
                          <a:cs typeface="EYInterstate Light"/>
                        </a:defRPr>
                      </a:lvl4pPr>
                      <a:lvl5pPr marL="1292963" algn="l" defTabSz="646482" rtl="0" eaLnBrk="1" latinLnBrk="0" hangingPunct="1">
                        <a:defRPr sz="1273" kern="1200">
                          <a:solidFill>
                            <a:schemeClr val="tx1"/>
                          </a:solidFill>
                          <a:latin typeface="EYInterstate Light"/>
                          <a:ea typeface="EYInterstate Light"/>
                          <a:cs typeface="EYInterstate Light"/>
                        </a:defRPr>
                      </a:lvl5pPr>
                      <a:lvl6pPr marL="1616204" algn="l" defTabSz="646482" rtl="0" eaLnBrk="1" latinLnBrk="0" hangingPunct="1">
                        <a:defRPr sz="1273" kern="1200">
                          <a:solidFill>
                            <a:schemeClr val="tx1"/>
                          </a:solidFill>
                          <a:latin typeface="EYInterstate Light"/>
                          <a:ea typeface="EYInterstate Light"/>
                          <a:cs typeface="EYInterstate Light"/>
                        </a:defRPr>
                      </a:lvl6pPr>
                      <a:lvl7pPr marL="1939445" algn="l" defTabSz="646482" rtl="0" eaLnBrk="1" latinLnBrk="0" hangingPunct="1">
                        <a:defRPr sz="1273" kern="1200">
                          <a:solidFill>
                            <a:schemeClr val="tx1"/>
                          </a:solidFill>
                          <a:latin typeface="EYInterstate Light"/>
                          <a:ea typeface="EYInterstate Light"/>
                          <a:cs typeface="EYInterstate Light"/>
                        </a:defRPr>
                      </a:lvl7pPr>
                      <a:lvl8pPr marL="2262685" algn="l" defTabSz="646482" rtl="0" eaLnBrk="1" latinLnBrk="0" hangingPunct="1">
                        <a:defRPr sz="1273" kern="1200">
                          <a:solidFill>
                            <a:schemeClr val="tx1"/>
                          </a:solidFill>
                          <a:latin typeface="EYInterstate Light"/>
                          <a:ea typeface="EYInterstate Light"/>
                          <a:cs typeface="EYInterstate Light"/>
                        </a:defRPr>
                      </a:lvl8pPr>
                      <a:lvl9pPr marL="2585927" algn="l" defTabSz="646482" rtl="0" eaLnBrk="1" latinLnBrk="0" hangingPunct="1">
                        <a:defRPr sz="1273" kern="1200">
                          <a:solidFill>
                            <a:schemeClr val="tx1"/>
                          </a:solidFill>
                          <a:latin typeface="EYInterstate Light"/>
                          <a:ea typeface="EYInterstate Light"/>
                          <a:cs typeface="EYInterstate Light"/>
                        </a:defRPr>
                      </a:lvl9pPr>
                    </a:lstStyle>
                    <a:p>
                      <a:pPr marL="0" marR="0" lvl="0" indent="0" algn="l" defTabSz="452602"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100" b="0" noProof="0" dirty="0">
                          <a:solidFill>
                            <a:schemeClr val="tx1">
                              <a:lumMod val="75000"/>
                              <a:lumOff val="25000"/>
                            </a:schemeClr>
                          </a:solidFill>
                          <a:latin typeface="Calibri Light" panose="020F0302020204030204" pitchFamily="34" charset="0"/>
                          <a:cs typeface="Calibri Light" panose="020F0302020204030204" pitchFamily="34" charset="0"/>
                        </a:rPr>
                        <a:t>Better market knowledge and the training of stakeholders</a:t>
                      </a:r>
                    </a:p>
                  </a:txBody>
                  <a:tcPr marL="72000" marR="72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56340117"/>
                  </a:ext>
                </a:extLst>
              </a:tr>
              <a:tr h="0">
                <a:tc vMerge="1">
                  <a:txBody>
                    <a:bodyPr/>
                    <a:lstStyle/>
                    <a:p>
                      <a:pPr algn="l"/>
                      <a:endParaRPr lang="en-GB" sz="1200" b="1" noProof="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endParaRPr>
                    </a:p>
                  </a:txBody>
                  <a:tcPr marL="72000" marR="72000" marT="72000" marB="72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2A41"/>
                    </a:solidFill>
                  </a:tcPr>
                </a:tc>
                <a:tc>
                  <a:txBody>
                    <a:bodyPr/>
                    <a:lstStyle/>
                    <a:p>
                      <a:pPr marL="0" marR="0" lvl="0" indent="0" algn="l" defTabSz="452602" rtl="0" eaLnBrk="1" fontAlgn="auto" latinLnBrk="0" hangingPunct="1">
                        <a:lnSpc>
                          <a:spcPct val="100000"/>
                        </a:lnSpc>
                        <a:spcBef>
                          <a:spcPts val="0"/>
                        </a:spcBef>
                        <a:spcAft>
                          <a:spcPts val="0"/>
                        </a:spcAft>
                        <a:buClrTx/>
                        <a:buSzTx/>
                        <a:buFontTx/>
                        <a:buNone/>
                        <a:tabLst/>
                        <a:defRPr/>
                      </a:pPr>
                      <a:r>
                        <a:rPr lang="en-GB" sz="1100" b="1" noProof="0" dirty="0">
                          <a:solidFill>
                            <a:schemeClr val="tx1">
                              <a:lumMod val="75000"/>
                              <a:lumOff val="25000"/>
                            </a:schemeClr>
                          </a:solidFill>
                          <a:latin typeface="Calibri Light" panose="020F0302020204030204" pitchFamily="34" charset="0"/>
                          <a:cs typeface="Calibri Light" panose="020F0302020204030204" pitchFamily="34" charset="0"/>
                        </a:rPr>
                        <a:t>Mobile Infrastructure </a:t>
                      </a:r>
                    </a:p>
                  </a:txBody>
                  <a:tcPr marL="72000" marR="72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646482" rtl="0" eaLnBrk="1" latinLnBrk="0" hangingPunct="1">
                        <a:defRPr sz="1273" kern="1200">
                          <a:solidFill>
                            <a:schemeClr val="tx1"/>
                          </a:solidFill>
                          <a:latin typeface="EYInterstate Light"/>
                          <a:ea typeface="EYInterstate Light"/>
                          <a:cs typeface="EYInterstate Light"/>
                        </a:defRPr>
                      </a:lvl1pPr>
                      <a:lvl2pPr marL="323241" algn="l" defTabSz="646482" rtl="0" eaLnBrk="1" latinLnBrk="0" hangingPunct="1">
                        <a:defRPr sz="1273" kern="1200">
                          <a:solidFill>
                            <a:schemeClr val="tx1"/>
                          </a:solidFill>
                          <a:latin typeface="EYInterstate Light"/>
                          <a:ea typeface="EYInterstate Light"/>
                          <a:cs typeface="EYInterstate Light"/>
                        </a:defRPr>
                      </a:lvl2pPr>
                      <a:lvl3pPr marL="646482" algn="l" defTabSz="646482" rtl="0" eaLnBrk="1" latinLnBrk="0" hangingPunct="1">
                        <a:defRPr sz="1273" kern="1200">
                          <a:solidFill>
                            <a:schemeClr val="tx1"/>
                          </a:solidFill>
                          <a:latin typeface="EYInterstate Light"/>
                          <a:ea typeface="EYInterstate Light"/>
                          <a:cs typeface="EYInterstate Light"/>
                        </a:defRPr>
                      </a:lvl3pPr>
                      <a:lvl4pPr marL="969722" algn="l" defTabSz="646482" rtl="0" eaLnBrk="1" latinLnBrk="0" hangingPunct="1">
                        <a:defRPr sz="1273" kern="1200">
                          <a:solidFill>
                            <a:schemeClr val="tx1"/>
                          </a:solidFill>
                          <a:latin typeface="EYInterstate Light"/>
                          <a:ea typeface="EYInterstate Light"/>
                          <a:cs typeface="EYInterstate Light"/>
                        </a:defRPr>
                      </a:lvl4pPr>
                      <a:lvl5pPr marL="1292963" algn="l" defTabSz="646482" rtl="0" eaLnBrk="1" latinLnBrk="0" hangingPunct="1">
                        <a:defRPr sz="1273" kern="1200">
                          <a:solidFill>
                            <a:schemeClr val="tx1"/>
                          </a:solidFill>
                          <a:latin typeface="EYInterstate Light"/>
                          <a:ea typeface="EYInterstate Light"/>
                          <a:cs typeface="EYInterstate Light"/>
                        </a:defRPr>
                      </a:lvl5pPr>
                      <a:lvl6pPr marL="1616204" algn="l" defTabSz="646482" rtl="0" eaLnBrk="1" latinLnBrk="0" hangingPunct="1">
                        <a:defRPr sz="1273" kern="1200">
                          <a:solidFill>
                            <a:schemeClr val="tx1"/>
                          </a:solidFill>
                          <a:latin typeface="EYInterstate Light"/>
                          <a:ea typeface="EYInterstate Light"/>
                          <a:cs typeface="EYInterstate Light"/>
                        </a:defRPr>
                      </a:lvl6pPr>
                      <a:lvl7pPr marL="1939445" algn="l" defTabSz="646482" rtl="0" eaLnBrk="1" latinLnBrk="0" hangingPunct="1">
                        <a:defRPr sz="1273" kern="1200">
                          <a:solidFill>
                            <a:schemeClr val="tx1"/>
                          </a:solidFill>
                          <a:latin typeface="EYInterstate Light"/>
                          <a:ea typeface="EYInterstate Light"/>
                          <a:cs typeface="EYInterstate Light"/>
                        </a:defRPr>
                      </a:lvl7pPr>
                      <a:lvl8pPr marL="2262685" algn="l" defTabSz="646482" rtl="0" eaLnBrk="1" latinLnBrk="0" hangingPunct="1">
                        <a:defRPr sz="1273" kern="1200">
                          <a:solidFill>
                            <a:schemeClr val="tx1"/>
                          </a:solidFill>
                          <a:latin typeface="EYInterstate Light"/>
                          <a:ea typeface="EYInterstate Light"/>
                          <a:cs typeface="EYInterstate Light"/>
                        </a:defRPr>
                      </a:lvl8pPr>
                      <a:lvl9pPr marL="2585927" algn="l" defTabSz="646482" rtl="0" eaLnBrk="1" latinLnBrk="0" hangingPunct="1">
                        <a:defRPr sz="1273" kern="1200">
                          <a:solidFill>
                            <a:schemeClr val="tx1"/>
                          </a:solidFill>
                          <a:latin typeface="EYInterstate Light"/>
                          <a:ea typeface="EYInterstate Light"/>
                          <a:cs typeface="EYInterstate Light"/>
                        </a:defRPr>
                      </a:lvl9pPr>
                    </a:lstStyle>
                    <a:p>
                      <a:pPr marL="0" marR="0" lvl="0" indent="0" algn="l" defTabSz="452602" eaLnBrk="1" fontAlgn="auto" latinLnBrk="0" hangingPunct="1">
                        <a:lnSpc>
                          <a:spcPct val="100000"/>
                        </a:lnSpc>
                        <a:spcBef>
                          <a:spcPts val="0"/>
                        </a:spcBef>
                        <a:spcAft>
                          <a:spcPts val="0"/>
                        </a:spcAft>
                        <a:buClrTx/>
                        <a:buSzTx/>
                        <a:buFontTx/>
                        <a:buNone/>
                        <a:tabLst/>
                        <a:defRPr/>
                      </a:pPr>
                      <a:r>
                        <a:rPr lang="en-GB" sz="1100" b="0" noProof="0" dirty="0">
                          <a:solidFill>
                            <a:schemeClr val="tx1">
                              <a:lumMod val="75000"/>
                              <a:lumOff val="25000"/>
                            </a:schemeClr>
                          </a:solidFill>
                          <a:latin typeface="Calibri Light" panose="020F0302020204030204" pitchFamily="34" charset="0"/>
                          <a:cs typeface="Calibri Light" panose="020F0302020204030204" pitchFamily="34" charset="0"/>
                        </a:rPr>
                        <a:t>FSDMoç has supported ARECOM in formulating policies that are geared towards facilitating a more enabling environment to support financial inclusion</a:t>
                      </a:r>
                    </a:p>
                  </a:txBody>
                  <a:tcPr marL="72000" marR="72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646482" rtl="0" eaLnBrk="1" latinLnBrk="0" hangingPunct="1">
                        <a:defRPr sz="1273" kern="1200">
                          <a:solidFill>
                            <a:schemeClr val="tx1"/>
                          </a:solidFill>
                          <a:latin typeface="EYInterstate Light"/>
                          <a:ea typeface="EYInterstate Light"/>
                          <a:cs typeface="EYInterstate Light"/>
                        </a:defRPr>
                      </a:lvl1pPr>
                      <a:lvl2pPr marL="323241" algn="l" defTabSz="646482" rtl="0" eaLnBrk="1" latinLnBrk="0" hangingPunct="1">
                        <a:defRPr sz="1273" kern="1200">
                          <a:solidFill>
                            <a:schemeClr val="tx1"/>
                          </a:solidFill>
                          <a:latin typeface="EYInterstate Light"/>
                          <a:ea typeface="EYInterstate Light"/>
                          <a:cs typeface="EYInterstate Light"/>
                        </a:defRPr>
                      </a:lvl2pPr>
                      <a:lvl3pPr marL="646482" algn="l" defTabSz="646482" rtl="0" eaLnBrk="1" latinLnBrk="0" hangingPunct="1">
                        <a:defRPr sz="1273" kern="1200">
                          <a:solidFill>
                            <a:schemeClr val="tx1"/>
                          </a:solidFill>
                          <a:latin typeface="EYInterstate Light"/>
                          <a:ea typeface="EYInterstate Light"/>
                          <a:cs typeface="EYInterstate Light"/>
                        </a:defRPr>
                      </a:lvl3pPr>
                      <a:lvl4pPr marL="969722" algn="l" defTabSz="646482" rtl="0" eaLnBrk="1" latinLnBrk="0" hangingPunct="1">
                        <a:defRPr sz="1273" kern="1200">
                          <a:solidFill>
                            <a:schemeClr val="tx1"/>
                          </a:solidFill>
                          <a:latin typeface="EYInterstate Light"/>
                          <a:ea typeface="EYInterstate Light"/>
                          <a:cs typeface="EYInterstate Light"/>
                        </a:defRPr>
                      </a:lvl4pPr>
                      <a:lvl5pPr marL="1292963" algn="l" defTabSz="646482" rtl="0" eaLnBrk="1" latinLnBrk="0" hangingPunct="1">
                        <a:defRPr sz="1273" kern="1200">
                          <a:solidFill>
                            <a:schemeClr val="tx1"/>
                          </a:solidFill>
                          <a:latin typeface="EYInterstate Light"/>
                          <a:ea typeface="EYInterstate Light"/>
                          <a:cs typeface="EYInterstate Light"/>
                        </a:defRPr>
                      </a:lvl5pPr>
                      <a:lvl6pPr marL="1616204" algn="l" defTabSz="646482" rtl="0" eaLnBrk="1" latinLnBrk="0" hangingPunct="1">
                        <a:defRPr sz="1273" kern="1200">
                          <a:solidFill>
                            <a:schemeClr val="tx1"/>
                          </a:solidFill>
                          <a:latin typeface="EYInterstate Light"/>
                          <a:ea typeface="EYInterstate Light"/>
                          <a:cs typeface="EYInterstate Light"/>
                        </a:defRPr>
                      </a:lvl6pPr>
                      <a:lvl7pPr marL="1939445" algn="l" defTabSz="646482" rtl="0" eaLnBrk="1" latinLnBrk="0" hangingPunct="1">
                        <a:defRPr sz="1273" kern="1200">
                          <a:solidFill>
                            <a:schemeClr val="tx1"/>
                          </a:solidFill>
                          <a:latin typeface="EYInterstate Light"/>
                          <a:ea typeface="EYInterstate Light"/>
                          <a:cs typeface="EYInterstate Light"/>
                        </a:defRPr>
                      </a:lvl7pPr>
                      <a:lvl8pPr marL="2262685" algn="l" defTabSz="646482" rtl="0" eaLnBrk="1" latinLnBrk="0" hangingPunct="1">
                        <a:defRPr sz="1273" kern="1200">
                          <a:solidFill>
                            <a:schemeClr val="tx1"/>
                          </a:solidFill>
                          <a:latin typeface="EYInterstate Light"/>
                          <a:ea typeface="EYInterstate Light"/>
                          <a:cs typeface="EYInterstate Light"/>
                        </a:defRPr>
                      </a:lvl8pPr>
                      <a:lvl9pPr marL="2585927" algn="l" defTabSz="646482" rtl="0" eaLnBrk="1" latinLnBrk="0" hangingPunct="1">
                        <a:defRPr sz="1273" kern="1200">
                          <a:solidFill>
                            <a:schemeClr val="tx1"/>
                          </a:solidFill>
                          <a:latin typeface="EYInterstate Light"/>
                          <a:ea typeface="EYInterstate Light"/>
                          <a:cs typeface="EYInterstate Light"/>
                        </a:defRPr>
                      </a:lvl9pPr>
                    </a:lstStyle>
                    <a:p>
                      <a:pPr marL="0" marR="0" lvl="0" indent="0" algn="l" defTabSz="452602"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100" b="0" kern="1200" noProof="0" dirty="0">
                          <a:solidFill>
                            <a:schemeClr val="tx1">
                              <a:lumMod val="75000"/>
                              <a:lumOff val="25000"/>
                            </a:schemeClr>
                          </a:solidFill>
                          <a:latin typeface="Calibri Light" panose="020F0302020204030204" pitchFamily="34" charset="0"/>
                          <a:cs typeface="Calibri Light" panose="020F0302020204030204" pitchFamily="34" charset="0"/>
                        </a:rPr>
                        <a:t>FSDMoç provides information on the digital financial landscape and leverages its existing partnerships in pulling together relevant stakeholders to agree to work together to achieve the objective(s) of the policies.</a:t>
                      </a:r>
                    </a:p>
                  </a:txBody>
                  <a:tcPr marL="72000" marR="72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18664283"/>
                  </a:ext>
                </a:extLst>
              </a:tr>
              <a:tr h="0">
                <a:tc vMerge="1">
                  <a:txBody>
                    <a:bodyPr/>
                    <a:lstStyle/>
                    <a:p>
                      <a:pPr algn="l"/>
                      <a:endParaRPr lang="en-GB" sz="1100" b="1" noProof="0">
                        <a:solidFill>
                          <a:schemeClr val="bg1"/>
                        </a:solidFill>
                        <a:latin typeface="Calibri Light" panose="020F0302020204030204" pitchFamily="34" charset="0"/>
                        <a:cs typeface="Calibri Light" panose="020F0302020204030204" pitchFamily="34" charset="0"/>
                        <a:sym typeface="Calibri Light" panose="020F0302020204030204" pitchFamily="34" charset="0"/>
                      </a:endParaRPr>
                    </a:p>
                  </a:txBody>
                  <a:tcPr marL="72000" marR="72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2A41"/>
                    </a:solidFill>
                  </a:tcPr>
                </a:tc>
                <a:tc>
                  <a:txBody>
                    <a:bodyPr/>
                    <a:lstStyle/>
                    <a:p>
                      <a:pPr marL="0" marR="0" lvl="0" indent="0" algn="l" defTabSz="452602" rtl="0" eaLnBrk="1" fontAlgn="auto" latinLnBrk="0" hangingPunct="1">
                        <a:lnSpc>
                          <a:spcPct val="100000"/>
                        </a:lnSpc>
                        <a:spcBef>
                          <a:spcPts val="0"/>
                        </a:spcBef>
                        <a:spcAft>
                          <a:spcPts val="0"/>
                        </a:spcAft>
                        <a:buClrTx/>
                        <a:buSzTx/>
                        <a:buFontTx/>
                        <a:buNone/>
                        <a:tabLst/>
                        <a:defRPr/>
                      </a:pPr>
                      <a:r>
                        <a:rPr lang="en-GB" sz="1100" b="1" noProof="0" dirty="0">
                          <a:solidFill>
                            <a:schemeClr val="tx1">
                              <a:lumMod val="75000"/>
                              <a:lumOff val="25000"/>
                            </a:schemeClr>
                          </a:solidFill>
                          <a:latin typeface="Calibri Light" panose="020F0302020204030204" pitchFamily="34" charset="0"/>
                          <a:cs typeface="Calibri Light" panose="020F0302020204030204" pitchFamily="34" charset="0"/>
                        </a:rPr>
                        <a:t>Fintech Support</a:t>
                      </a:r>
                    </a:p>
                  </a:txBody>
                  <a:tcPr marL="72000" marR="72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l" defTabSz="452602" rtl="0" eaLnBrk="1" fontAlgn="auto" latinLnBrk="0" hangingPunct="1">
                        <a:lnSpc>
                          <a:spcPct val="100000"/>
                        </a:lnSpc>
                        <a:spcBef>
                          <a:spcPts val="0"/>
                        </a:spcBef>
                        <a:spcAft>
                          <a:spcPts val="0"/>
                        </a:spcAft>
                        <a:buClrTx/>
                        <a:buSzTx/>
                        <a:buFontTx/>
                        <a:buNone/>
                        <a:tabLst/>
                        <a:defRPr/>
                      </a:pPr>
                      <a:r>
                        <a:rPr lang="en-GB" sz="1100" b="0" noProof="0" dirty="0">
                          <a:solidFill>
                            <a:schemeClr val="tx1">
                              <a:lumMod val="75000"/>
                              <a:lumOff val="25000"/>
                            </a:schemeClr>
                          </a:solidFill>
                          <a:latin typeface="Calibri Light" panose="020F0302020204030204" pitchFamily="34" charset="0"/>
                          <a:cs typeface="Calibri Light" panose="020F0302020204030204" pitchFamily="34" charset="0"/>
                        </a:rPr>
                        <a:t>FSDMoç supported the formation of the fintech association, given their experience with working with FinTech's and providing both technical and financial support to ensure their Growth</a:t>
                      </a:r>
                    </a:p>
                  </a:txBody>
                  <a:tcPr marL="72000" marR="72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l" defTabSz="452602"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100" b="0" kern="1200" noProof="0" dirty="0">
                          <a:solidFill>
                            <a:schemeClr val="tx1">
                              <a:lumMod val="75000"/>
                              <a:lumOff val="25000"/>
                            </a:schemeClr>
                          </a:solidFill>
                          <a:latin typeface="Calibri Light" panose="020F0302020204030204" pitchFamily="34" charset="0"/>
                          <a:cs typeface="Calibri Light" panose="020F0302020204030204" pitchFamily="34" charset="0"/>
                        </a:rPr>
                        <a:t>The fintech association looks to contribute to the extension of financial services by spurring growth and innovation among fintech’s.</a:t>
                      </a:r>
                    </a:p>
                    <a:p>
                      <a:pPr marL="0" marR="0" lvl="0" indent="0" algn="l" defTabSz="452602"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100" b="0" kern="1200" noProof="0" dirty="0">
                          <a:solidFill>
                            <a:schemeClr val="tx1">
                              <a:lumMod val="75000"/>
                              <a:lumOff val="25000"/>
                            </a:schemeClr>
                          </a:solidFill>
                          <a:latin typeface="Calibri Light" panose="020F0302020204030204" pitchFamily="34" charset="0"/>
                          <a:cs typeface="Calibri Light" panose="020F0302020204030204" pitchFamily="34" charset="0"/>
                        </a:rPr>
                        <a:t>The association is currently </a:t>
                      </a:r>
                    </a:p>
                    <a:p>
                      <a:pPr marL="0" marR="0" lvl="0" indent="0" algn="l" defTabSz="452602"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100" b="0" kern="1200" noProof="0" dirty="0">
                          <a:solidFill>
                            <a:schemeClr val="tx1">
                              <a:lumMod val="75000"/>
                              <a:lumOff val="25000"/>
                            </a:schemeClr>
                          </a:solidFill>
                          <a:latin typeface="Calibri Light" panose="020F0302020204030204" pitchFamily="34" charset="0"/>
                          <a:cs typeface="Calibri Light" panose="020F0302020204030204" pitchFamily="34" charset="0"/>
                        </a:rPr>
                        <a:t>supporting the development of a product that will offer customers access to insurance </a:t>
                      </a:r>
                    </a:p>
                    <a:p>
                      <a:pPr marL="0" marR="0" lvl="0" indent="0" algn="l" defTabSz="452602"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100" b="0" kern="1200" noProof="0" dirty="0">
                          <a:solidFill>
                            <a:schemeClr val="tx1">
                              <a:lumMod val="75000"/>
                              <a:lumOff val="25000"/>
                            </a:schemeClr>
                          </a:solidFill>
                          <a:latin typeface="Calibri Light" panose="020F0302020204030204" pitchFamily="34" charset="0"/>
                          <a:cs typeface="Calibri Light" panose="020F0302020204030204" pitchFamily="34" charset="0"/>
                        </a:rPr>
                        <a:t>packages through mobile platforms, as well as the creation of electronic payment systems </a:t>
                      </a:r>
                    </a:p>
                  </a:txBody>
                  <a:tcPr marL="72000" marR="72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34991285"/>
                  </a:ext>
                </a:extLst>
              </a:tr>
              <a:tr h="0">
                <a:tc vMerge="1">
                  <a:txBody>
                    <a:bodyPr/>
                    <a:lstStyle/>
                    <a:p>
                      <a:pPr algn="l"/>
                      <a:endParaRPr lang="en-GB" sz="1100" b="1" noProof="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endParaRPr>
                    </a:p>
                  </a:txBody>
                  <a:tcPr marL="72000" marR="72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2A41"/>
                    </a:solidFill>
                  </a:tcPr>
                </a:tc>
                <a:tc>
                  <a:txBody>
                    <a:bodyPr/>
                    <a:lstStyle/>
                    <a:p>
                      <a:pPr marL="0" marR="0" lvl="0" indent="0" algn="l" defTabSz="452602" rtl="0" eaLnBrk="1" fontAlgn="auto" latinLnBrk="0" hangingPunct="1">
                        <a:lnSpc>
                          <a:spcPct val="100000"/>
                        </a:lnSpc>
                        <a:spcBef>
                          <a:spcPts val="0"/>
                        </a:spcBef>
                        <a:spcAft>
                          <a:spcPts val="0"/>
                        </a:spcAft>
                        <a:buClrTx/>
                        <a:buSzTx/>
                        <a:buFontTx/>
                        <a:buNone/>
                        <a:tabLst/>
                        <a:defRPr/>
                      </a:pPr>
                      <a:r>
                        <a:rPr lang="en-GB" sz="1100" b="1" i="0" u="none" strike="noStrike" cap="none" spc="0" baseline="0" noProof="0" dirty="0">
                          <a:ln>
                            <a:noFill/>
                          </a:ln>
                          <a:solidFill>
                            <a:schemeClr val="tx1">
                              <a:lumMod val="75000"/>
                              <a:lumOff val="25000"/>
                            </a:schemeClr>
                          </a:solidFill>
                          <a:uFillTx/>
                          <a:latin typeface="Calibri Light" panose="020F0302020204030204" pitchFamily="34" charset="0"/>
                          <a:ea typeface="Helvetica Light"/>
                          <a:cs typeface="Calibri Light" panose="020F0302020204030204" pitchFamily="34" charset="0"/>
                          <a:sym typeface="EYInterstate Light"/>
                        </a:rPr>
                        <a:t>Policy and Program Support with Central Bank </a:t>
                      </a:r>
                    </a:p>
                  </a:txBody>
                  <a:tcPr marL="72000" marR="72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1" indent="0" algn="l" defTabSz="953891" rtl="0" eaLnBrk="1" fontAlgn="auto" latinLnBrk="0" hangingPunct="1">
                        <a:lnSpc>
                          <a:spcPct val="100000"/>
                        </a:lnSpc>
                        <a:spcBef>
                          <a:spcPts val="0"/>
                        </a:spcBef>
                        <a:spcAft>
                          <a:spcPts val="0"/>
                        </a:spcAft>
                        <a:buClrTx/>
                        <a:buSzTx/>
                        <a:buFont typeface="+mj-lt"/>
                        <a:buNone/>
                        <a:tabLst/>
                        <a:defRPr/>
                      </a:pPr>
                      <a:r>
                        <a:rPr lang="en-GB" sz="1100" b="0" i="0" u="none" strike="noStrike" cap="none" spc="0" baseline="0" noProof="0" dirty="0">
                          <a:ln>
                            <a:noFill/>
                          </a:ln>
                          <a:solidFill>
                            <a:schemeClr val="tx1">
                              <a:lumMod val="75000"/>
                              <a:lumOff val="25000"/>
                            </a:schemeClr>
                          </a:solidFill>
                          <a:uFillTx/>
                          <a:latin typeface="Calibri Light" panose="020F0302020204030204" pitchFamily="34" charset="0"/>
                          <a:ea typeface="Helvetica Light"/>
                          <a:cs typeface="Calibri Light" panose="020F0302020204030204" pitchFamily="34" charset="0"/>
                          <a:sym typeface="EYInterstate Light"/>
                        </a:rPr>
                        <a:t>FSDMoç has provided in depth training courses, delivered through </a:t>
                      </a:r>
                    </a:p>
                    <a:p>
                      <a:pPr marL="0" marR="0" lvl="1" indent="0" algn="l" defTabSz="953891" rtl="0" eaLnBrk="1" fontAlgn="auto" latinLnBrk="0" hangingPunct="1">
                        <a:lnSpc>
                          <a:spcPct val="100000"/>
                        </a:lnSpc>
                        <a:spcBef>
                          <a:spcPts val="0"/>
                        </a:spcBef>
                        <a:spcAft>
                          <a:spcPts val="0"/>
                        </a:spcAft>
                        <a:buClrTx/>
                        <a:buSzTx/>
                        <a:buFont typeface="+mj-lt"/>
                        <a:buNone/>
                        <a:tabLst/>
                        <a:defRPr/>
                      </a:pPr>
                      <a:r>
                        <a:rPr lang="en-GB" sz="1100" b="0" i="0" u="none" strike="noStrike" cap="none" spc="0" baseline="0" noProof="0" dirty="0">
                          <a:ln>
                            <a:noFill/>
                          </a:ln>
                          <a:solidFill>
                            <a:schemeClr val="tx1">
                              <a:lumMod val="75000"/>
                              <a:lumOff val="25000"/>
                            </a:schemeClr>
                          </a:solidFill>
                          <a:uFillTx/>
                          <a:latin typeface="Calibri Light" panose="020F0302020204030204" pitchFamily="34" charset="0"/>
                          <a:ea typeface="Helvetica Light"/>
                          <a:cs typeface="Calibri Light" panose="020F0302020204030204" pitchFamily="34" charset="0"/>
                          <a:sym typeface="EYInterstate Light"/>
                        </a:rPr>
                        <a:t>partnerships with the Central Bank, which has filled a major gap by upskilling founders to take advantage of new technological developments in ensuring effective service delivery</a:t>
                      </a:r>
                    </a:p>
                  </a:txBody>
                  <a:tcPr marL="72000" marR="72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l" defTabSz="452602"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100" b="0" kern="1200" noProof="0" dirty="0">
                          <a:solidFill>
                            <a:schemeClr val="tx1">
                              <a:lumMod val="75000"/>
                              <a:lumOff val="25000"/>
                            </a:schemeClr>
                          </a:solidFill>
                          <a:latin typeface="Calibri Light" panose="020F0302020204030204" pitchFamily="34" charset="0"/>
                          <a:ea typeface="Helvetica Light"/>
                          <a:cs typeface="Calibri Light" panose="020F0302020204030204" pitchFamily="34" charset="0"/>
                          <a:sym typeface="EYInterstate Light"/>
                        </a:rPr>
                        <a:t>Increasing the Central </a:t>
                      </a:r>
                    </a:p>
                    <a:p>
                      <a:pPr marL="0" marR="0" lvl="0" indent="0" algn="l" defTabSz="452602"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100" b="0" kern="1200" noProof="0" dirty="0">
                          <a:solidFill>
                            <a:schemeClr val="tx1">
                              <a:lumMod val="75000"/>
                              <a:lumOff val="25000"/>
                            </a:schemeClr>
                          </a:solidFill>
                          <a:latin typeface="Calibri Light" panose="020F0302020204030204" pitchFamily="34" charset="0"/>
                          <a:ea typeface="Helvetica Light"/>
                          <a:cs typeface="Calibri Light" panose="020F0302020204030204" pitchFamily="34" charset="0"/>
                          <a:sym typeface="EYInterstate Light"/>
                        </a:rPr>
                        <a:t>Bank’s  knowledge of the Fintech sector, and providing startups with both technical and financial support, as well as a deep understanding of Mozambique’s operating and </a:t>
                      </a:r>
                    </a:p>
                    <a:p>
                      <a:pPr marL="0" marR="0" lvl="0" indent="0" algn="l" defTabSz="452602"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100" b="0" kern="1200" noProof="0" dirty="0">
                          <a:solidFill>
                            <a:schemeClr val="tx1">
                              <a:lumMod val="75000"/>
                              <a:lumOff val="25000"/>
                            </a:schemeClr>
                          </a:solidFill>
                          <a:latin typeface="Calibri Light" panose="020F0302020204030204" pitchFamily="34" charset="0"/>
                          <a:ea typeface="Helvetica Light"/>
                          <a:cs typeface="Calibri Light" panose="020F0302020204030204" pitchFamily="34" charset="0"/>
                          <a:sym typeface="EYInterstate Light"/>
                        </a:rPr>
                        <a:t>regulatory environment</a:t>
                      </a:r>
                    </a:p>
                  </a:txBody>
                  <a:tcPr marL="72000" marR="72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7384557"/>
                  </a:ext>
                </a:extLst>
              </a:tr>
            </a:tbl>
          </a:graphicData>
        </a:graphic>
      </p:graphicFrame>
    </p:spTree>
    <p:extLst>
      <p:ext uri="{BB962C8B-B14F-4D97-AF65-F5344CB8AC3E}">
        <p14:creationId xmlns:p14="http://schemas.microsoft.com/office/powerpoint/2010/main" val="3132961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08" name="Object 1307" hidden="1">
            <a:extLst>
              <a:ext uri="{FF2B5EF4-FFF2-40B4-BE49-F238E27FC236}">
                <a16:creationId xmlns:a16="http://schemas.microsoft.com/office/drawing/2014/main" id="{CAA2E581-30F1-4A6D-82C4-7F7D44A97A1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8189" name="think-cell Slide" r:id="rId5" imgW="592" imgH="595" progId="TCLayout.ActiveDocument.1">
                  <p:embed/>
                </p:oleObj>
              </mc:Choice>
              <mc:Fallback>
                <p:oleObj name="think-cell Slide" r:id="rId5" imgW="592" imgH="595" progId="TCLayout.ActiveDocument.1">
                  <p:embed/>
                  <p:pic>
                    <p:nvPicPr>
                      <p:cNvPr id="1308" name="Object 1307" hidden="1">
                        <a:extLst>
                          <a:ext uri="{FF2B5EF4-FFF2-40B4-BE49-F238E27FC236}">
                            <a16:creationId xmlns:a16="http://schemas.microsoft.com/office/drawing/2014/main" id="{CAA2E581-30F1-4A6D-82C4-7F7D44A97A1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8" name="Table 8">
            <a:extLst>
              <a:ext uri="{FF2B5EF4-FFF2-40B4-BE49-F238E27FC236}">
                <a16:creationId xmlns:a16="http://schemas.microsoft.com/office/drawing/2014/main" id="{DF97C013-B250-43FB-A69C-C2B0346E6754}"/>
              </a:ext>
            </a:extLst>
          </p:cNvPr>
          <p:cNvGraphicFramePr>
            <a:graphicFrameLocks noGrp="1"/>
          </p:cNvGraphicFramePr>
          <p:nvPr>
            <p:extLst>
              <p:ext uri="{D42A27DB-BD31-4B8C-83A1-F6EECF244321}">
                <p14:modId xmlns:p14="http://schemas.microsoft.com/office/powerpoint/2010/main" val="2919015514"/>
              </p:ext>
            </p:extLst>
          </p:nvPr>
        </p:nvGraphicFramePr>
        <p:xfrm>
          <a:off x="457200" y="508009"/>
          <a:ext cx="6858000" cy="3920400"/>
        </p:xfrm>
        <a:graphic>
          <a:graphicData uri="http://schemas.openxmlformats.org/drawingml/2006/table">
            <a:tbl>
              <a:tblPr firstRow="1" bandRow="1">
                <a:tableStyleId>{5C22544A-7EE6-4342-B048-85BDC9FD1C3A}</a:tableStyleId>
              </a:tblPr>
              <a:tblGrid>
                <a:gridCol w="1026000">
                  <a:extLst>
                    <a:ext uri="{9D8B030D-6E8A-4147-A177-3AD203B41FA5}">
                      <a16:colId xmlns:a16="http://schemas.microsoft.com/office/drawing/2014/main" val="1019137438"/>
                    </a:ext>
                  </a:extLst>
                </a:gridCol>
                <a:gridCol w="972000">
                  <a:extLst>
                    <a:ext uri="{9D8B030D-6E8A-4147-A177-3AD203B41FA5}">
                      <a16:colId xmlns:a16="http://schemas.microsoft.com/office/drawing/2014/main" val="549834216"/>
                    </a:ext>
                  </a:extLst>
                </a:gridCol>
                <a:gridCol w="2952000">
                  <a:extLst>
                    <a:ext uri="{9D8B030D-6E8A-4147-A177-3AD203B41FA5}">
                      <a16:colId xmlns:a16="http://schemas.microsoft.com/office/drawing/2014/main" val="947876242"/>
                    </a:ext>
                  </a:extLst>
                </a:gridCol>
                <a:gridCol w="1908000">
                  <a:extLst>
                    <a:ext uri="{9D8B030D-6E8A-4147-A177-3AD203B41FA5}">
                      <a16:colId xmlns:a16="http://schemas.microsoft.com/office/drawing/2014/main" val="31623442"/>
                    </a:ext>
                  </a:extLst>
                </a:gridCol>
              </a:tblGrid>
              <a:tr h="360000">
                <a:tc rowSpan="2">
                  <a:txBody>
                    <a:bodyPr/>
                    <a:lstStyle/>
                    <a:p>
                      <a:pPr algn="l"/>
                      <a:r>
                        <a:rPr lang="en-GB" sz="1100" b="1" noProof="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Strategic Pillars</a:t>
                      </a:r>
                    </a:p>
                  </a:txBody>
                  <a:tcPr marL="72000" marR="72000" marT="72000" marB="7200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50000"/>
                      </a:schemeClr>
                    </a:solidFill>
                  </a:tcPr>
                </a:tc>
                <a:tc gridSpan="3">
                  <a:txBody>
                    <a:bodyPr/>
                    <a:lstStyle/>
                    <a:p>
                      <a:pPr marL="0" lvl="0" indent="0" algn="ctr">
                        <a:lnSpc>
                          <a:spcPct val="100000"/>
                        </a:lnSpc>
                        <a:spcAft>
                          <a:spcPts val="600"/>
                        </a:spcAft>
                        <a:buFont typeface="Arial" panose="020B0604020202020204" pitchFamily="34" charset="0"/>
                        <a:buNone/>
                        <a:defRPr/>
                      </a:pPr>
                      <a:r>
                        <a:rPr kumimoji="0" lang="en-GB" sz="1100" b="1" i="0" u="none" strike="noStrike" kern="0" cap="none" spc="0" normalizeH="0" baseline="0" noProof="0">
                          <a:ln>
                            <a:noFill/>
                          </a:ln>
                          <a:solidFill>
                            <a:schemeClr val="bg1"/>
                          </a:solidFill>
                          <a:effectLst/>
                          <a:uLnTx/>
                          <a:uFillTx/>
                          <a:latin typeface="Calibri Light" panose="020F0302020204030204" pitchFamily="34" charset="0"/>
                          <a:cs typeface="Calibri Light" panose="020F0302020204030204" pitchFamily="34" charset="0"/>
                        </a:rPr>
                        <a:t>The role of FSDMoç</a:t>
                      </a:r>
                    </a:p>
                  </a:txBody>
                  <a:tcPr marL="72000" marR="72000" marT="72000" marB="72000"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50000"/>
                      </a:schemeClr>
                    </a:solidFill>
                  </a:tcPr>
                </a:tc>
                <a:tc hMerge="1">
                  <a:txBody>
                    <a:bodyPr/>
                    <a:lstStyle/>
                    <a:p>
                      <a:pPr marL="0" lvl="0" indent="0" algn="ctr">
                        <a:lnSpc>
                          <a:spcPct val="100000"/>
                        </a:lnSpc>
                        <a:spcAft>
                          <a:spcPts val="600"/>
                        </a:spcAft>
                        <a:buFont typeface="Arial" panose="020B0604020202020204" pitchFamily="34" charset="0"/>
                        <a:buNone/>
                        <a:defRPr/>
                      </a:pPr>
                      <a:endParaRPr kumimoji="0" lang="en-GB" sz="1100" b="1" i="0" u="none" strike="noStrike" kern="0" cap="none" spc="0" normalizeH="0" baseline="0" noProof="0" dirty="0">
                        <a:ln>
                          <a:noFill/>
                        </a:ln>
                        <a:solidFill>
                          <a:schemeClr val="bg1"/>
                        </a:solidFill>
                        <a:effectLst/>
                        <a:uLnTx/>
                        <a:uFillTx/>
                        <a:latin typeface="Calibri Light" panose="020F0302020204030204" pitchFamily="34" charset="0"/>
                        <a:cs typeface="Calibri Light" panose="020F0302020204030204" pitchFamily="34" charset="0"/>
                      </a:endParaRPr>
                    </a:p>
                  </a:txBody>
                  <a:tcPr marL="72000" marR="72000" marT="72000" marB="72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50000"/>
                      </a:schemeClr>
                    </a:solidFill>
                  </a:tcPr>
                </a:tc>
                <a:tc hMerge="1">
                  <a:txBody>
                    <a:bodyPr/>
                    <a:lstStyle/>
                    <a:p>
                      <a:pPr marL="0" lvl="0" indent="0" algn="ctr">
                        <a:lnSpc>
                          <a:spcPct val="100000"/>
                        </a:lnSpc>
                        <a:spcAft>
                          <a:spcPts val="600"/>
                        </a:spcAft>
                        <a:buFont typeface="Arial" panose="020B0604020202020204" pitchFamily="34" charset="0"/>
                        <a:buNone/>
                        <a:defRPr/>
                      </a:pPr>
                      <a:endParaRPr kumimoji="0" lang="en-GB" sz="1100" b="0" i="0" u="none" strike="noStrike" kern="0" cap="none" spc="0" normalizeH="0" baseline="0" noProof="0" dirty="0">
                        <a:ln>
                          <a:noFill/>
                        </a:ln>
                        <a:solidFill>
                          <a:schemeClr val="tx1">
                            <a:lumMod val="75000"/>
                            <a:lumOff val="25000"/>
                          </a:schemeClr>
                        </a:solidFill>
                        <a:effectLst/>
                        <a:uLnTx/>
                        <a:uFillTx/>
                        <a:latin typeface="Calibri Light" panose="020F0302020204030204" pitchFamily="34" charset="0"/>
                        <a:cs typeface="Calibri Light" panose="020F0302020204030204" pitchFamily="34" charset="0"/>
                      </a:endParaRPr>
                    </a:p>
                  </a:txBody>
                  <a:tcPr marL="72000" marR="72000" marT="72000" marB="72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39672250"/>
                  </a:ext>
                </a:extLst>
              </a:tr>
              <a:tr h="360000">
                <a:tc vMerge="1">
                  <a:txBody>
                    <a:bodyPr/>
                    <a:lstStyle/>
                    <a:p>
                      <a:pPr algn="ctr"/>
                      <a:endParaRPr lang="en-GB" sz="1200" b="1" noProof="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endParaRPr>
                    </a:p>
                  </a:txBody>
                  <a:tcPr marL="72000" marR="72000" marT="72000" marB="72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ctr" defTabSz="452602"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100" b="0" noProof="0">
                          <a:solidFill>
                            <a:schemeClr val="bg1"/>
                          </a:solidFill>
                          <a:latin typeface="Calibri Light" panose="020F0302020204030204" pitchFamily="34" charset="0"/>
                          <a:cs typeface="Calibri Light" panose="020F0302020204030204" pitchFamily="34" charset="0"/>
                        </a:rPr>
                        <a:t>Initiatives</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solidFill>
                      <a:schemeClr val="bg1">
                        <a:lumMod val="50000"/>
                      </a:schemeClr>
                    </a:solidFill>
                  </a:tcPr>
                </a:tc>
                <a:tc>
                  <a:txBody>
                    <a:bodyPr/>
                    <a:lstStyle/>
                    <a:p>
                      <a:pPr marL="0" marR="0" lvl="0" indent="0" algn="ctr" defTabSz="452602"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100" b="0" noProof="0">
                          <a:solidFill>
                            <a:schemeClr val="bg1"/>
                          </a:solidFill>
                          <a:latin typeface="Calibri Light" panose="020F0302020204030204" pitchFamily="34" charset="0"/>
                          <a:cs typeface="Calibri Light" panose="020F0302020204030204" pitchFamily="34" charset="0"/>
                        </a:rPr>
                        <a:t>Description</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solidFill>
                      <a:schemeClr val="bg1">
                        <a:lumMod val="50000"/>
                      </a:schemeClr>
                    </a:solidFill>
                  </a:tcPr>
                </a:tc>
                <a:tc>
                  <a:txBody>
                    <a:bodyPr/>
                    <a:lstStyle/>
                    <a:p>
                      <a:pPr marL="0" marR="0" lvl="0" indent="0" algn="ctr" defTabSz="452602"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100" b="0" noProof="0" dirty="0">
                          <a:solidFill>
                            <a:schemeClr val="bg1"/>
                          </a:solidFill>
                          <a:latin typeface="Calibri Light" panose="020F0302020204030204" pitchFamily="34" charset="0"/>
                          <a:cs typeface="Calibri Light" panose="020F0302020204030204" pitchFamily="34" charset="0"/>
                        </a:rPr>
                        <a:t>Results</a:t>
                      </a:r>
                    </a:p>
                  </a:txBody>
                  <a:tcPr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976231030"/>
                  </a:ext>
                </a:extLst>
              </a:tr>
              <a:tr h="0">
                <a:tc rowSpan="2">
                  <a:txBody>
                    <a:bodyPr/>
                    <a:lstStyle/>
                    <a:p>
                      <a:pPr algn="l"/>
                      <a:r>
                        <a:rPr lang="en-GB" sz="1100" b="1" noProof="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Protection of the financial consumer</a:t>
                      </a:r>
                    </a:p>
                  </a:txBody>
                  <a:tcPr marL="72000" marR="72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2A41"/>
                    </a:solidFill>
                  </a:tcPr>
                </a:tc>
                <a:tc>
                  <a:txBody>
                    <a:bodyPr/>
                    <a:lstStyle/>
                    <a:p>
                      <a:pPr marL="0" marR="0" lvl="0" indent="0" algn="l" defTabSz="452602"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100" b="1" noProof="0">
                          <a:solidFill>
                            <a:schemeClr val="tx1">
                              <a:lumMod val="75000"/>
                              <a:lumOff val="25000"/>
                            </a:schemeClr>
                          </a:solidFill>
                          <a:latin typeface="Calibri Light" panose="020F0302020204030204" pitchFamily="34" charset="0"/>
                          <a:cs typeface="Calibri Light" panose="020F0302020204030204" pitchFamily="34" charset="0"/>
                        </a:rPr>
                        <a:t>Financial literacy</a:t>
                      </a:r>
                    </a:p>
                  </a:txBody>
                  <a:tcPr marL="72000" marR="36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646482" rtl="0" eaLnBrk="1" latinLnBrk="0" hangingPunct="1">
                        <a:defRPr sz="1273" kern="1200">
                          <a:solidFill>
                            <a:schemeClr val="tx1"/>
                          </a:solidFill>
                          <a:latin typeface="EYInterstate Light"/>
                          <a:ea typeface="EYInterstate Light"/>
                          <a:cs typeface="EYInterstate Light"/>
                        </a:defRPr>
                      </a:lvl1pPr>
                      <a:lvl2pPr marL="323241" algn="l" defTabSz="646482" rtl="0" eaLnBrk="1" latinLnBrk="0" hangingPunct="1">
                        <a:defRPr sz="1273" kern="1200">
                          <a:solidFill>
                            <a:schemeClr val="tx1"/>
                          </a:solidFill>
                          <a:latin typeface="EYInterstate Light"/>
                          <a:ea typeface="EYInterstate Light"/>
                          <a:cs typeface="EYInterstate Light"/>
                        </a:defRPr>
                      </a:lvl2pPr>
                      <a:lvl3pPr marL="646482" algn="l" defTabSz="646482" rtl="0" eaLnBrk="1" latinLnBrk="0" hangingPunct="1">
                        <a:defRPr sz="1273" kern="1200">
                          <a:solidFill>
                            <a:schemeClr val="tx1"/>
                          </a:solidFill>
                          <a:latin typeface="EYInterstate Light"/>
                          <a:ea typeface="EYInterstate Light"/>
                          <a:cs typeface="EYInterstate Light"/>
                        </a:defRPr>
                      </a:lvl3pPr>
                      <a:lvl4pPr marL="969722" algn="l" defTabSz="646482" rtl="0" eaLnBrk="1" latinLnBrk="0" hangingPunct="1">
                        <a:defRPr sz="1273" kern="1200">
                          <a:solidFill>
                            <a:schemeClr val="tx1"/>
                          </a:solidFill>
                          <a:latin typeface="EYInterstate Light"/>
                          <a:ea typeface="EYInterstate Light"/>
                          <a:cs typeface="EYInterstate Light"/>
                        </a:defRPr>
                      </a:lvl4pPr>
                      <a:lvl5pPr marL="1292963" algn="l" defTabSz="646482" rtl="0" eaLnBrk="1" latinLnBrk="0" hangingPunct="1">
                        <a:defRPr sz="1273" kern="1200">
                          <a:solidFill>
                            <a:schemeClr val="tx1"/>
                          </a:solidFill>
                          <a:latin typeface="EYInterstate Light"/>
                          <a:ea typeface="EYInterstate Light"/>
                          <a:cs typeface="EYInterstate Light"/>
                        </a:defRPr>
                      </a:lvl5pPr>
                      <a:lvl6pPr marL="1616204" algn="l" defTabSz="646482" rtl="0" eaLnBrk="1" latinLnBrk="0" hangingPunct="1">
                        <a:defRPr sz="1273" kern="1200">
                          <a:solidFill>
                            <a:schemeClr val="tx1"/>
                          </a:solidFill>
                          <a:latin typeface="EYInterstate Light"/>
                          <a:ea typeface="EYInterstate Light"/>
                          <a:cs typeface="EYInterstate Light"/>
                        </a:defRPr>
                      </a:lvl6pPr>
                      <a:lvl7pPr marL="1939445" algn="l" defTabSz="646482" rtl="0" eaLnBrk="1" latinLnBrk="0" hangingPunct="1">
                        <a:defRPr sz="1273" kern="1200">
                          <a:solidFill>
                            <a:schemeClr val="tx1"/>
                          </a:solidFill>
                          <a:latin typeface="EYInterstate Light"/>
                          <a:ea typeface="EYInterstate Light"/>
                          <a:cs typeface="EYInterstate Light"/>
                        </a:defRPr>
                      </a:lvl7pPr>
                      <a:lvl8pPr marL="2262685" algn="l" defTabSz="646482" rtl="0" eaLnBrk="1" latinLnBrk="0" hangingPunct="1">
                        <a:defRPr sz="1273" kern="1200">
                          <a:solidFill>
                            <a:schemeClr val="tx1"/>
                          </a:solidFill>
                          <a:latin typeface="EYInterstate Light"/>
                          <a:ea typeface="EYInterstate Light"/>
                          <a:cs typeface="EYInterstate Light"/>
                        </a:defRPr>
                      </a:lvl8pPr>
                      <a:lvl9pPr marL="2585927" algn="l" defTabSz="646482" rtl="0" eaLnBrk="1" latinLnBrk="0" hangingPunct="1">
                        <a:defRPr sz="1273" kern="1200">
                          <a:solidFill>
                            <a:schemeClr val="tx1"/>
                          </a:solidFill>
                          <a:latin typeface="EYInterstate Light"/>
                          <a:ea typeface="EYInterstate Light"/>
                          <a:cs typeface="EYInterstate Light"/>
                        </a:defRPr>
                      </a:lvl9pPr>
                    </a:lstStyle>
                    <a:p>
                      <a:pPr marL="0" marR="0" lvl="0" indent="0" algn="l" defTabSz="452602"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100" b="0" noProof="0" dirty="0">
                          <a:solidFill>
                            <a:schemeClr val="tx1">
                              <a:lumMod val="75000"/>
                              <a:lumOff val="25000"/>
                            </a:schemeClr>
                          </a:solidFill>
                          <a:latin typeface="Calibri Light" panose="020F0302020204030204" pitchFamily="34" charset="0"/>
                          <a:cs typeface="Calibri Light" panose="020F0302020204030204" pitchFamily="34" charset="0"/>
                        </a:rPr>
                        <a:t>FSDMoç conducted financial literacy trainings with beneficiaries involved in the use of Electronic Data and Payment Technology (EDAPT) system, on personal and banking finances</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646482" rtl="0" eaLnBrk="1" latinLnBrk="0" hangingPunct="1">
                        <a:defRPr sz="1273" kern="1200">
                          <a:solidFill>
                            <a:schemeClr val="tx1"/>
                          </a:solidFill>
                          <a:latin typeface="EYInterstate Light"/>
                          <a:ea typeface="EYInterstate Light"/>
                          <a:cs typeface="EYInterstate Light"/>
                        </a:defRPr>
                      </a:lvl1pPr>
                      <a:lvl2pPr marL="323241" algn="l" defTabSz="646482" rtl="0" eaLnBrk="1" latinLnBrk="0" hangingPunct="1">
                        <a:defRPr sz="1273" kern="1200">
                          <a:solidFill>
                            <a:schemeClr val="tx1"/>
                          </a:solidFill>
                          <a:latin typeface="EYInterstate Light"/>
                          <a:ea typeface="EYInterstate Light"/>
                          <a:cs typeface="EYInterstate Light"/>
                        </a:defRPr>
                      </a:lvl2pPr>
                      <a:lvl3pPr marL="646482" algn="l" defTabSz="646482" rtl="0" eaLnBrk="1" latinLnBrk="0" hangingPunct="1">
                        <a:defRPr sz="1273" kern="1200">
                          <a:solidFill>
                            <a:schemeClr val="tx1"/>
                          </a:solidFill>
                          <a:latin typeface="EYInterstate Light"/>
                          <a:ea typeface="EYInterstate Light"/>
                          <a:cs typeface="EYInterstate Light"/>
                        </a:defRPr>
                      </a:lvl3pPr>
                      <a:lvl4pPr marL="969722" algn="l" defTabSz="646482" rtl="0" eaLnBrk="1" latinLnBrk="0" hangingPunct="1">
                        <a:defRPr sz="1273" kern="1200">
                          <a:solidFill>
                            <a:schemeClr val="tx1"/>
                          </a:solidFill>
                          <a:latin typeface="EYInterstate Light"/>
                          <a:ea typeface="EYInterstate Light"/>
                          <a:cs typeface="EYInterstate Light"/>
                        </a:defRPr>
                      </a:lvl4pPr>
                      <a:lvl5pPr marL="1292963" algn="l" defTabSz="646482" rtl="0" eaLnBrk="1" latinLnBrk="0" hangingPunct="1">
                        <a:defRPr sz="1273" kern="1200">
                          <a:solidFill>
                            <a:schemeClr val="tx1"/>
                          </a:solidFill>
                          <a:latin typeface="EYInterstate Light"/>
                          <a:ea typeface="EYInterstate Light"/>
                          <a:cs typeface="EYInterstate Light"/>
                        </a:defRPr>
                      </a:lvl5pPr>
                      <a:lvl6pPr marL="1616204" algn="l" defTabSz="646482" rtl="0" eaLnBrk="1" latinLnBrk="0" hangingPunct="1">
                        <a:defRPr sz="1273" kern="1200">
                          <a:solidFill>
                            <a:schemeClr val="tx1"/>
                          </a:solidFill>
                          <a:latin typeface="EYInterstate Light"/>
                          <a:ea typeface="EYInterstate Light"/>
                          <a:cs typeface="EYInterstate Light"/>
                        </a:defRPr>
                      </a:lvl6pPr>
                      <a:lvl7pPr marL="1939445" algn="l" defTabSz="646482" rtl="0" eaLnBrk="1" latinLnBrk="0" hangingPunct="1">
                        <a:defRPr sz="1273" kern="1200">
                          <a:solidFill>
                            <a:schemeClr val="tx1"/>
                          </a:solidFill>
                          <a:latin typeface="EYInterstate Light"/>
                          <a:ea typeface="EYInterstate Light"/>
                          <a:cs typeface="EYInterstate Light"/>
                        </a:defRPr>
                      </a:lvl7pPr>
                      <a:lvl8pPr marL="2262685" algn="l" defTabSz="646482" rtl="0" eaLnBrk="1" latinLnBrk="0" hangingPunct="1">
                        <a:defRPr sz="1273" kern="1200">
                          <a:solidFill>
                            <a:schemeClr val="tx1"/>
                          </a:solidFill>
                          <a:latin typeface="EYInterstate Light"/>
                          <a:ea typeface="EYInterstate Light"/>
                          <a:cs typeface="EYInterstate Light"/>
                        </a:defRPr>
                      </a:lvl8pPr>
                      <a:lvl9pPr marL="2585927" algn="l" defTabSz="646482" rtl="0" eaLnBrk="1" latinLnBrk="0" hangingPunct="1">
                        <a:defRPr sz="1273" kern="1200">
                          <a:solidFill>
                            <a:schemeClr val="tx1"/>
                          </a:solidFill>
                          <a:latin typeface="EYInterstate Light"/>
                          <a:ea typeface="EYInterstate Light"/>
                          <a:cs typeface="EYInterstate Light"/>
                        </a:defRPr>
                      </a:lvl9pPr>
                    </a:lstStyle>
                    <a:p>
                      <a:pPr marL="0" marR="0" lvl="0" indent="0" algn="l" defTabSz="452602"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100" b="0" noProof="0" dirty="0">
                          <a:solidFill>
                            <a:schemeClr val="tx1">
                              <a:lumMod val="75000"/>
                              <a:lumOff val="25000"/>
                            </a:schemeClr>
                          </a:solidFill>
                          <a:latin typeface="Calibri Light" panose="020F0302020204030204" pitchFamily="34" charset="0"/>
                          <a:cs typeface="Calibri Light" panose="020F0302020204030204" pitchFamily="34" charset="0"/>
                        </a:rPr>
                        <a:t>Inclusion of many low-income population, by ensuring the adoption of DFS at the village level, particularly among 18,000 low-income households who are beneficiaries of the social grant</a:t>
                      </a:r>
                    </a:p>
                  </a:txBody>
                  <a:tcPr anchor="ctr">
                    <a:lnL w="9525" cap="flat" cmpd="sng" algn="ctr">
                      <a:solidFill>
                        <a:schemeClr val="bg1"/>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48337167"/>
                  </a:ext>
                </a:extLst>
              </a:tr>
              <a:tr h="0">
                <a:tc vMerge="1">
                  <a:txBody>
                    <a:bodyPr/>
                    <a:lstStyle/>
                    <a:p>
                      <a:pPr algn="l"/>
                      <a:endParaRPr lang="en-GB" sz="1200" b="1" noProof="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endParaRPr>
                    </a:p>
                  </a:txBody>
                  <a:tcPr marL="72000" marR="72000" marT="72000" marB="72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2A41"/>
                    </a:solidFill>
                  </a:tcPr>
                </a:tc>
                <a:tc>
                  <a:txBody>
                    <a:bodyPr/>
                    <a:lstStyle/>
                    <a:p>
                      <a:pPr marL="0" marR="0" lvl="0" indent="0" algn="l" defTabSz="452602"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100" b="1" noProof="0">
                          <a:solidFill>
                            <a:schemeClr val="tx1">
                              <a:lumMod val="75000"/>
                              <a:lumOff val="25000"/>
                            </a:schemeClr>
                          </a:solidFill>
                          <a:latin typeface="Calibri Light" panose="020F0302020204030204" pitchFamily="34" charset="0"/>
                          <a:cs typeface="Calibri Light" panose="020F0302020204030204" pitchFamily="34" charset="0"/>
                        </a:rPr>
                        <a:t>Access to Energy and financial services</a:t>
                      </a:r>
                    </a:p>
                  </a:txBody>
                  <a:tcPr marL="72000" marR="72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646482" rtl="0" eaLnBrk="1" latinLnBrk="0" hangingPunct="1">
                        <a:defRPr sz="1273" kern="1200">
                          <a:solidFill>
                            <a:schemeClr val="tx1"/>
                          </a:solidFill>
                          <a:latin typeface="EYInterstate Light"/>
                          <a:ea typeface="EYInterstate Light"/>
                          <a:cs typeface="EYInterstate Light"/>
                        </a:defRPr>
                      </a:lvl1pPr>
                      <a:lvl2pPr marL="323241" algn="l" defTabSz="646482" rtl="0" eaLnBrk="1" latinLnBrk="0" hangingPunct="1">
                        <a:defRPr sz="1273" kern="1200">
                          <a:solidFill>
                            <a:schemeClr val="tx1"/>
                          </a:solidFill>
                          <a:latin typeface="EYInterstate Light"/>
                          <a:ea typeface="EYInterstate Light"/>
                          <a:cs typeface="EYInterstate Light"/>
                        </a:defRPr>
                      </a:lvl2pPr>
                      <a:lvl3pPr marL="646482" algn="l" defTabSz="646482" rtl="0" eaLnBrk="1" latinLnBrk="0" hangingPunct="1">
                        <a:defRPr sz="1273" kern="1200">
                          <a:solidFill>
                            <a:schemeClr val="tx1"/>
                          </a:solidFill>
                          <a:latin typeface="EYInterstate Light"/>
                          <a:ea typeface="EYInterstate Light"/>
                          <a:cs typeface="EYInterstate Light"/>
                        </a:defRPr>
                      </a:lvl3pPr>
                      <a:lvl4pPr marL="969722" algn="l" defTabSz="646482" rtl="0" eaLnBrk="1" latinLnBrk="0" hangingPunct="1">
                        <a:defRPr sz="1273" kern="1200">
                          <a:solidFill>
                            <a:schemeClr val="tx1"/>
                          </a:solidFill>
                          <a:latin typeface="EYInterstate Light"/>
                          <a:ea typeface="EYInterstate Light"/>
                          <a:cs typeface="EYInterstate Light"/>
                        </a:defRPr>
                      </a:lvl4pPr>
                      <a:lvl5pPr marL="1292963" algn="l" defTabSz="646482" rtl="0" eaLnBrk="1" latinLnBrk="0" hangingPunct="1">
                        <a:defRPr sz="1273" kern="1200">
                          <a:solidFill>
                            <a:schemeClr val="tx1"/>
                          </a:solidFill>
                          <a:latin typeface="EYInterstate Light"/>
                          <a:ea typeface="EYInterstate Light"/>
                          <a:cs typeface="EYInterstate Light"/>
                        </a:defRPr>
                      </a:lvl5pPr>
                      <a:lvl6pPr marL="1616204" algn="l" defTabSz="646482" rtl="0" eaLnBrk="1" latinLnBrk="0" hangingPunct="1">
                        <a:defRPr sz="1273" kern="1200">
                          <a:solidFill>
                            <a:schemeClr val="tx1"/>
                          </a:solidFill>
                          <a:latin typeface="EYInterstate Light"/>
                          <a:ea typeface="EYInterstate Light"/>
                          <a:cs typeface="EYInterstate Light"/>
                        </a:defRPr>
                      </a:lvl6pPr>
                      <a:lvl7pPr marL="1939445" algn="l" defTabSz="646482" rtl="0" eaLnBrk="1" latinLnBrk="0" hangingPunct="1">
                        <a:defRPr sz="1273" kern="1200">
                          <a:solidFill>
                            <a:schemeClr val="tx1"/>
                          </a:solidFill>
                          <a:latin typeface="EYInterstate Light"/>
                          <a:ea typeface="EYInterstate Light"/>
                          <a:cs typeface="EYInterstate Light"/>
                        </a:defRPr>
                      </a:lvl7pPr>
                      <a:lvl8pPr marL="2262685" algn="l" defTabSz="646482" rtl="0" eaLnBrk="1" latinLnBrk="0" hangingPunct="1">
                        <a:defRPr sz="1273" kern="1200">
                          <a:solidFill>
                            <a:schemeClr val="tx1"/>
                          </a:solidFill>
                          <a:latin typeface="EYInterstate Light"/>
                          <a:ea typeface="EYInterstate Light"/>
                          <a:cs typeface="EYInterstate Light"/>
                        </a:defRPr>
                      </a:lvl8pPr>
                      <a:lvl9pPr marL="2585927" algn="l" defTabSz="646482" rtl="0" eaLnBrk="1" latinLnBrk="0" hangingPunct="1">
                        <a:defRPr sz="1273" kern="1200">
                          <a:solidFill>
                            <a:schemeClr val="tx1"/>
                          </a:solidFill>
                          <a:latin typeface="EYInterstate Light"/>
                          <a:ea typeface="EYInterstate Light"/>
                          <a:cs typeface="EYInterstate Light"/>
                        </a:defRPr>
                      </a:lvl9pPr>
                    </a:lstStyle>
                    <a:p>
                      <a:pPr marL="0" marR="0" lvl="0" indent="0" algn="l" defTabSz="452602"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100" b="0" kern="1200" noProof="0">
                          <a:solidFill>
                            <a:schemeClr val="tx1">
                              <a:lumMod val="75000"/>
                              <a:lumOff val="25000"/>
                            </a:schemeClr>
                          </a:solidFill>
                          <a:latin typeface="Calibri Light" panose="020F0302020204030204" pitchFamily="34" charset="0"/>
                          <a:cs typeface="Calibri Light" panose="020F0302020204030204" pitchFamily="34" charset="0"/>
                        </a:rPr>
                        <a:t>FSDMoç supported SolarWorks in providing access to energy and financial services </a:t>
                      </a:r>
                    </a:p>
                    <a:p>
                      <a:pPr marL="0" marR="0" lvl="0" indent="0" algn="l" defTabSz="452602"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100" b="0" kern="1200" noProof="0">
                          <a:solidFill>
                            <a:schemeClr val="tx1">
                              <a:lumMod val="75000"/>
                              <a:lumOff val="25000"/>
                            </a:schemeClr>
                          </a:solidFill>
                          <a:latin typeface="Calibri Light" panose="020F0302020204030204" pitchFamily="34" charset="0"/>
                          <a:cs typeface="Calibri Light" panose="020F0302020204030204" pitchFamily="34" charset="0"/>
                        </a:rPr>
                        <a:t>to underserved households and small businesses in Mozambique, by further developing and rolling-out a system that combines credit data, system data and user data in underserved regions (Inhambane - Beira area)</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646482" rtl="0" eaLnBrk="1" latinLnBrk="0" hangingPunct="1">
                        <a:defRPr sz="1273" kern="1200">
                          <a:solidFill>
                            <a:schemeClr val="tx1"/>
                          </a:solidFill>
                          <a:latin typeface="EYInterstate Light"/>
                          <a:ea typeface="EYInterstate Light"/>
                          <a:cs typeface="EYInterstate Light"/>
                        </a:defRPr>
                      </a:lvl1pPr>
                      <a:lvl2pPr marL="323241" algn="l" defTabSz="646482" rtl="0" eaLnBrk="1" latinLnBrk="0" hangingPunct="1">
                        <a:defRPr sz="1273" kern="1200">
                          <a:solidFill>
                            <a:schemeClr val="tx1"/>
                          </a:solidFill>
                          <a:latin typeface="EYInterstate Light"/>
                          <a:ea typeface="EYInterstate Light"/>
                          <a:cs typeface="EYInterstate Light"/>
                        </a:defRPr>
                      </a:lvl2pPr>
                      <a:lvl3pPr marL="646482" algn="l" defTabSz="646482" rtl="0" eaLnBrk="1" latinLnBrk="0" hangingPunct="1">
                        <a:defRPr sz="1273" kern="1200">
                          <a:solidFill>
                            <a:schemeClr val="tx1"/>
                          </a:solidFill>
                          <a:latin typeface="EYInterstate Light"/>
                          <a:ea typeface="EYInterstate Light"/>
                          <a:cs typeface="EYInterstate Light"/>
                        </a:defRPr>
                      </a:lvl3pPr>
                      <a:lvl4pPr marL="969722" algn="l" defTabSz="646482" rtl="0" eaLnBrk="1" latinLnBrk="0" hangingPunct="1">
                        <a:defRPr sz="1273" kern="1200">
                          <a:solidFill>
                            <a:schemeClr val="tx1"/>
                          </a:solidFill>
                          <a:latin typeface="EYInterstate Light"/>
                          <a:ea typeface="EYInterstate Light"/>
                          <a:cs typeface="EYInterstate Light"/>
                        </a:defRPr>
                      </a:lvl4pPr>
                      <a:lvl5pPr marL="1292963" algn="l" defTabSz="646482" rtl="0" eaLnBrk="1" latinLnBrk="0" hangingPunct="1">
                        <a:defRPr sz="1273" kern="1200">
                          <a:solidFill>
                            <a:schemeClr val="tx1"/>
                          </a:solidFill>
                          <a:latin typeface="EYInterstate Light"/>
                          <a:ea typeface="EYInterstate Light"/>
                          <a:cs typeface="EYInterstate Light"/>
                        </a:defRPr>
                      </a:lvl5pPr>
                      <a:lvl6pPr marL="1616204" algn="l" defTabSz="646482" rtl="0" eaLnBrk="1" latinLnBrk="0" hangingPunct="1">
                        <a:defRPr sz="1273" kern="1200">
                          <a:solidFill>
                            <a:schemeClr val="tx1"/>
                          </a:solidFill>
                          <a:latin typeface="EYInterstate Light"/>
                          <a:ea typeface="EYInterstate Light"/>
                          <a:cs typeface="EYInterstate Light"/>
                        </a:defRPr>
                      </a:lvl6pPr>
                      <a:lvl7pPr marL="1939445" algn="l" defTabSz="646482" rtl="0" eaLnBrk="1" latinLnBrk="0" hangingPunct="1">
                        <a:defRPr sz="1273" kern="1200">
                          <a:solidFill>
                            <a:schemeClr val="tx1"/>
                          </a:solidFill>
                          <a:latin typeface="EYInterstate Light"/>
                          <a:ea typeface="EYInterstate Light"/>
                          <a:cs typeface="EYInterstate Light"/>
                        </a:defRPr>
                      </a:lvl7pPr>
                      <a:lvl8pPr marL="2262685" algn="l" defTabSz="646482" rtl="0" eaLnBrk="1" latinLnBrk="0" hangingPunct="1">
                        <a:defRPr sz="1273" kern="1200">
                          <a:solidFill>
                            <a:schemeClr val="tx1"/>
                          </a:solidFill>
                          <a:latin typeface="EYInterstate Light"/>
                          <a:ea typeface="EYInterstate Light"/>
                          <a:cs typeface="EYInterstate Light"/>
                        </a:defRPr>
                      </a:lvl8pPr>
                      <a:lvl9pPr marL="2585927" algn="l" defTabSz="646482" rtl="0" eaLnBrk="1" latinLnBrk="0" hangingPunct="1">
                        <a:defRPr sz="1273" kern="1200">
                          <a:solidFill>
                            <a:schemeClr val="tx1"/>
                          </a:solidFill>
                          <a:latin typeface="EYInterstate Light"/>
                          <a:ea typeface="EYInterstate Light"/>
                          <a:cs typeface="EYInterstate Light"/>
                        </a:defRPr>
                      </a:lvl9pPr>
                    </a:lstStyle>
                    <a:p>
                      <a:pPr marL="0" marR="0" lvl="0" indent="0" algn="l" defTabSz="452602"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100" b="0" noProof="0" dirty="0">
                          <a:solidFill>
                            <a:schemeClr val="tx1">
                              <a:lumMod val="75000"/>
                              <a:lumOff val="25000"/>
                            </a:schemeClr>
                          </a:solidFill>
                          <a:latin typeface="Calibri Light" panose="020F0302020204030204" pitchFamily="34" charset="0"/>
                          <a:cs typeface="Calibri Light" panose="020F0302020204030204" pitchFamily="34" charset="0"/>
                        </a:rPr>
                        <a:t>Increased access to Digital Financial Services (DFS) through the case of M-</a:t>
                      </a:r>
                      <a:r>
                        <a:rPr lang="en-GB" sz="1100" b="0" noProof="0" dirty="0" err="1">
                          <a:solidFill>
                            <a:schemeClr val="tx1">
                              <a:lumMod val="75000"/>
                              <a:lumOff val="25000"/>
                            </a:schemeClr>
                          </a:solidFill>
                          <a:latin typeface="Calibri Light" panose="020F0302020204030204" pitchFamily="34" charset="0"/>
                          <a:cs typeface="Calibri Light" panose="020F0302020204030204" pitchFamily="34" charset="0"/>
                        </a:rPr>
                        <a:t>Pesa</a:t>
                      </a:r>
                      <a:r>
                        <a:rPr lang="en-GB" sz="1100" b="0" noProof="0" dirty="0">
                          <a:solidFill>
                            <a:schemeClr val="tx1">
                              <a:lumMod val="75000"/>
                              <a:lumOff val="25000"/>
                            </a:schemeClr>
                          </a:solidFill>
                          <a:latin typeface="Calibri Light" panose="020F0302020204030204" pitchFamily="34" charset="0"/>
                          <a:cs typeface="Calibri Light" panose="020F0302020204030204" pitchFamily="34" charset="0"/>
                        </a:rPr>
                        <a:t> with the loan marketplace as a channel and M4A interventions, and increased the usage of DFS through the Pay-as-you-go intervention through Solar Works and Epsilon </a:t>
                      </a:r>
                      <a:r>
                        <a:rPr lang="en-GB" sz="1100" b="0" noProof="0" dirty="0" err="1">
                          <a:solidFill>
                            <a:schemeClr val="tx1">
                              <a:lumMod val="75000"/>
                              <a:lumOff val="25000"/>
                            </a:schemeClr>
                          </a:solidFill>
                          <a:latin typeface="Calibri Light" panose="020F0302020204030204" pitchFamily="34" charset="0"/>
                          <a:cs typeface="Calibri Light" panose="020F0302020204030204" pitchFamily="34" charset="0"/>
                        </a:rPr>
                        <a:t>Energia</a:t>
                      </a:r>
                      <a:r>
                        <a:rPr lang="en-GB" sz="1100" b="0" noProof="0" dirty="0">
                          <a:solidFill>
                            <a:schemeClr val="tx1">
                              <a:lumMod val="75000"/>
                              <a:lumOff val="25000"/>
                            </a:schemeClr>
                          </a:solidFill>
                          <a:latin typeface="Calibri Light" panose="020F0302020204030204" pitchFamily="34" charset="0"/>
                          <a:cs typeface="Calibri Light" panose="020F0302020204030204" pitchFamily="34" charset="0"/>
                        </a:rPr>
                        <a:t> Solar</a:t>
                      </a:r>
                    </a:p>
                  </a:txBody>
                  <a:tcPr anchor="ctr">
                    <a:lnL w="9525" cap="flat" cmpd="sng" algn="ctr">
                      <a:solidFill>
                        <a:schemeClr val="bg1"/>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56340117"/>
                  </a:ext>
                </a:extLst>
              </a:tr>
            </a:tbl>
          </a:graphicData>
        </a:graphic>
      </p:graphicFrame>
      <p:sp>
        <p:nvSpPr>
          <p:cNvPr id="5" name="TextBox 4">
            <a:extLst>
              <a:ext uri="{FF2B5EF4-FFF2-40B4-BE49-F238E27FC236}">
                <a16:creationId xmlns:a16="http://schemas.microsoft.com/office/drawing/2014/main" id="{35D8CE8C-F696-4BF3-9E91-BE32B8B49069}"/>
              </a:ext>
            </a:extLst>
          </p:cNvPr>
          <p:cNvSpPr txBox="1"/>
          <p:nvPr/>
        </p:nvSpPr>
        <p:spPr>
          <a:xfrm>
            <a:off x="457200" y="4633350"/>
            <a:ext cx="6858000" cy="4396350"/>
          </a:xfrm>
          <a:prstGeom prst="rect">
            <a:avLst/>
          </a:prstGeom>
        </p:spPr>
        <p:txBody>
          <a:bodyPr wrap="square" lIns="0" tIns="0" rIns="0" bIns="0" numCol="2" spcCol="180000" rtlCol="0" anchor="t">
            <a:noAutofit/>
          </a:bodyPr>
          <a:lstStyle>
            <a:defPPr>
              <a:defRPr lang="en-US"/>
            </a:defPPr>
            <a:lvl1pPr>
              <a:spcAft>
                <a:spcPts val="600"/>
              </a:spcAft>
              <a:defRPr sz="1200" kern="0">
                <a:solidFill>
                  <a:schemeClr val="tx1">
                    <a:lumMod val="75000"/>
                    <a:lumOff val="25000"/>
                  </a:schemeClr>
                </a:solidFill>
                <a:latin typeface="Calibri Light" panose="020F0302020204030204" pitchFamily="34" charset="0"/>
                <a:cs typeface="Calibri Light" panose="020F0302020204030204" pitchFamily="34" charset="0"/>
              </a:defRPr>
            </a:lvl1pPr>
          </a:lstStyle>
          <a:p>
            <a:r>
              <a:rPr lang="en-US" dirty="0"/>
              <a:t>Other interventions resulted in:</a:t>
            </a:r>
          </a:p>
          <a:p>
            <a:pPr marL="180000" indent="-90000">
              <a:buFont typeface="Arial" panose="020B0604020202020204" pitchFamily="34" charset="0"/>
              <a:buChar char="•"/>
            </a:pPr>
            <a:r>
              <a:rPr lang="en-US" dirty="0"/>
              <a:t>Supported the development of a comprehensive 10-years Capital Market Development Master Plan (CMDMP) through a signed MoU between the Ministry of Economy and Finance (MEF), Financial Sector Deepening Africa (FSDA) and FSDMoç;</a:t>
            </a:r>
          </a:p>
          <a:p>
            <a:pPr marL="180000" indent="-90000">
              <a:buFont typeface="Arial" panose="020B0604020202020204" pitchFamily="34" charset="0"/>
              <a:buChar char="•"/>
            </a:pPr>
            <a:r>
              <a:rPr lang="en-US" dirty="0"/>
              <a:t>Supported a geo-mapping intervention, through the launch of a data collection platform for access points, representing a milestone for the financial inclusion agenda for the country;</a:t>
            </a:r>
          </a:p>
          <a:p>
            <a:pPr marL="180000" indent="-90000">
              <a:buFont typeface="Arial" panose="020B0604020202020204" pitchFamily="34" charset="0"/>
              <a:buChar char="•"/>
            </a:pPr>
            <a:r>
              <a:rPr lang="en-US" dirty="0"/>
              <a:t>Conducted, in partnership with Deloitte, four studies on investment opportunities for SMEs for the Agribusiness, Manufacturing, Tourism, and Energy sectors;</a:t>
            </a:r>
          </a:p>
          <a:p>
            <a:pPr marL="180000" indent="-90000">
              <a:buFont typeface="Arial" panose="020B0604020202020204" pitchFamily="34" charset="0"/>
              <a:buChar char="•"/>
            </a:pPr>
            <a:r>
              <a:rPr lang="en-US" dirty="0"/>
              <a:t>Supported the evaluation of the Central Bank’s Financial Education Program to inform the next program design;</a:t>
            </a:r>
          </a:p>
          <a:p>
            <a:pPr marL="180000" indent="-90000">
              <a:buFont typeface="Arial" panose="020B0604020202020204" pitchFamily="34" charset="0"/>
              <a:buChar char="•"/>
            </a:pPr>
            <a:r>
              <a:rPr lang="en-US" dirty="0"/>
              <a:t>Developed initiatives on alternative sources of finance through a MoU with Confederation of Economic Associations (CTA) to be signed for the creation of local content fund;</a:t>
            </a:r>
          </a:p>
          <a:p>
            <a:pPr marL="180000" indent="-90000">
              <a:buFont typeface="Arial" panose="020B0604020202020204" pitchFamily="34" charset="0"/>
              <a:buChar char="•"/>
            </a:pPr>
            <a:r>
              <a:rPr lang="en-US" dirty="0"/>
              <a:t>Conducted a study on blended finance investment vehicles;</a:t>
            </a:r>
          </a:p>
          <a:p>
            <a:pPr marL="180000" indent="-90000">
              <a:buFont typeface="Arial" panose="020B0604020202020204" pitchFamily="34" charset="0"/>
              <a:buChar char="•"/>
            </a:pPr>
            <a:r>
              <a:rPr lang="en-US" dirty="0"/>
              <a:t>Developed a feasibility study on poultry value chain to showcase its opportunities to Banks, for the development of new products such as supply chain finance and invoice discount;</a:t>
            </a:r>
          </a:p>
          <a:p>
            <a:pPr marL="180000" indent="-90000">
              <a:buFont typeface="Arial" panose="020B0604020202020204" pitchFamily="34" charset="0"/>
              <a:buChar char="•"/>
            </a:pPr>
            <a:r>
              <a:rPr lang="en-US" dirty="0"/>
              <a:t>Piloted a trade credit insurance product in partnership with an insurance company in relevant banks;</a:t>
            </a:r>
          </a:p>
          <a:p>
            <a:pPr marL="180000" indent="-90000">
              <a:buFont typeface="Arial" panose="020B0604020202020204" pitchFamily="34" charset="0"/>
              <a:buChar char="•"/>
            </a:pPr>
            <a:r>
              <a:rPr lang="en-US" dirty="0"/>
              <a:t>Contributed to the creation of a demand for stock exchange products via a gap analysis study with Bank BIG;</a:t>
            </a:r>
          </a:p>
          <a:p>
            <a:pPr marL="180000" indent="-90000">
              <a:buFont typeface="Arial" panose="020B0604020202020204" pitchFamily="34" charset="0"/>
              <a:buChar char="•"/>
            </a:pPr>
            <a:r>
              <a:rPr lang="en-US" dirty="0"/>
              <a:t>Ongoing partnership with the Central Bank which has led to the establishment of the Regulatory Sandbox.</a:t>
            </a:r>
          </a:p>
          <a:p>
            <a:r>
              <a:rPr lang="en-US" dirty="0"/>
              <a:t>Through this activities and others, FSDMoç has contributed towards providing sustainable developments in markets by engaging with key stakeholders to enhance financial literacy and boost economic resilience among Mozambique’s communities.</a:t>
            </a:r>
            <a:endParaRPr lang="en-GB" dirty="0"/>
          </a:p>
        </p:txBody>
      </p:sp>
    </p:spTree>
    <p:extLst>
      <p:ext uri="{BB962C8B-B14F-4D97-AF65-F5344CB8AC3E}">
        <p14:creationId xmlns:p14="http://schemas.microsoft.com/office/powerpoint/2010/main" val="3222068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909999A-AD08-4FCE-998B-D3C78A47FED2}"/>
              </a:ext>
            </a:extLst>
          </p:cNvPr>
          <p:cNvGraphicFramePr>
            <a:graphicFrameLocks noChangeAspect="1"/>
          </p:cNvGraphicFramePr>
          <p:nvPr>
            <p:custDataLst>
              <p:tags r:id="rId2"/>
            </p:custDataLst>
            <p:extLst>
              <p:ext uri="{D42A27DB-BD31-4B8C-83A1-F6EECF244321}">
                <p14:modId xmlns:p14="http://schemas.microsoft.com/office/powerpoint/2010/main" val="9333469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4254" name="think-cell Slide" r:id="rId5" imgW="592" imgH="595" progId="TCLayout.ActiveDocument.1">
                  <p:embed/>
                </p:oleObj>
              </mc:Choice>
              <mc:Fallback>
                <p:oleObj name="think-cell Slide" r:id="rId5" imgW="592" imgH="595" progId="TCLayout.ActiveDocument.1">
                  <p:embed/>
                  <p:pic>
                    <p:nvPicPr>
                      <p:cNvPr id="7" name="Object 6" hidden="1">
                        <a:extLst>
                          <a:ext uri="{FF2B5EF4-FFF2-40B4-BE49-F238E27FC236}">
                            <a16:creationId xmlns:a16="http://schemas.microsoft.com/office/drawing/2014/main" id="{5909999A-AD08-4FCE-998B-D3C78A47FED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30" name="TextBox 929">
            <a:extLst>
              <a:ext uri="{FF2B5EF4-FFF2-40B4-BE49-F238E27FC236}">
                <a16:creationId xmlns:a16="http://schemas.microsoft.com/office/drawing/2014/main" id="{BED482A3-1977-4746-A8E5-E5E28638A396}"/>
              </a:ext>
            </a:extLst>
          </p:cNvPr>
          <p:cNvSpPr txBox="1"/>
          <p:nvPr/>
        </p:nvSpPr>
        <p:spPr>
          <a:xfrm>
            <a:off x="454024" y="508009"/>
            <a:ext cx="6859589" cy="346075"/>
          </a:xfrm>
          <a:prstGeom prst="rect">
            <a:avLst/>
          </a:prstGeom>
        </p:spPr>
        <p:txBody>
          <a:bodyPr wrap="square" lIns="0" tIns="0" rIns="0" bIns="0" numCol="1" rtlCol="0" anchor="t">
            <a:noAutofit/>
          </a:bodyPr>
          <a:lstStyle/>
          <a:p>
            <a:pPr lvl="0">
              <a:spcAft>
                <a:spcPts val="600"/>
              </a:spcAft>
              <a:buClr>
                <a:schemeClr val="tx1"/>
              </a:buClr>
            </a:pPr>
            <a:r>
              <a:rPr lang="en-GB" sz="1800" kern="0" dirty="0">
                <a:solidFill>
                  <a:srgbClr val="377169"/>
                </a:solidFill>
                <a:latin typeface="Calibri Light" panose="020F0302020204030204" pitchFamily="34" charset="0"/>
                <a:cs typeface="Calibri Light" panose="020F0302020204030204" pitchFamily="34" charset="0"/>
                <a:sym typeface="Calibri Light" panose="020F0302020204030204" pitchFamily="34" charset="0"/>
              </a:rPr>
              <a:t>KEY MARKET DEVELOPMENT OUTCOMES</a:t>
            </a:r>
          </a:p>
        </p:txBody>
      </p:sp>
      <p:grpSp>
        <p:nvGrpSpPr>
          <p:cNvPr id="8" name="Group 7">
            <a:extLst>
              <a:ext uri="{FF2B5EF4-FFF2-40B4-BE49-F238E27FC236}">
                <a16:creationId xmlns:a16="http://schemas.microsoft.com/office/drawing/2014/main" id="{09A218AF-EE5C-4F5E-B7DD-87DBCF715D4C}"/>
              </a:ext>
            </a:extLst>
          </p:cNvPr>
          <p:cNvGrpSpPr/>
          <p:nvPr/>
        </p:nvGrpSpPr>
        <p:grpSpPr>
          <a:xfrm>
            <a:off x="454024" y="961302"/>
            <a:ext cx="6828886" cy="7277999"/>
            <a:chOff x="454024" y="961302"/>
            <a:chExt cx="6828886" cy="7277999"/>
          </a:xfrm>
        </p:grpSpPr>
        <p:grpSp>
          <p:nvGrpSpPr>
            <p:cNvPr id="23937" name="Group 23936">
              <a:extLst>
                <a:ext uri="{FF2B5EF4-FFF2-40B4-BE49-F238E27FC236}">
                  <a16:creationId xmlns:a16="http://schemas.microsoft.com/office/drawing/2014/main" id="{14DE7869-04D5-42BF-99DA-93DCB5DC00A8}"/>
                </a:ext>
              </a:extLst>
            </p:cNvPr>
            <p:cNvGrpSpPr/>
            <p:nvPr/>
          </p:nvGrpSpPr>
          <p:grpSpPr>
            <a:xfrm>
              <a:off x="2704306" y="1165899"/>
              <a:ext cx="622300" cy="497805"/>
              <a:chOff x="2704306" y="2972470"/>
              <a:chExt cx="622300" cy="497805"/>
            </a:xfrm>
          </p:grpSpPr>
          <p:pic>
            <p:nvPicPr>
              <p:cNvPr id="741" name="Picture 3440">
                <a:extLst>
                  <a:ext uri="{FF2B5EF4-FFF2-40B4-BE49-F238E27FC236}">
                    <a16:creationId xmlns:a16="http://schemas.microsoft.com/office/drawing/2014/main" id="{7287A453-9390-49C3-B635-23B68E2DFDDA}"/>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a:xfrm>
                <a:off x="2704306" y="3215676"/>
                <a:ext cx="622300" cy="254599"/>
              </a:xfrm>
              <a:prstGeom prst="rect">
                <a:avLst/>
              </a:prstGeom>
              <a:noFill/>
            </p:spPr>
          </p:pic>
          <p:pic>
            <p:nvPicPr>
              <p:cNvPr id="742" name="Picture 3441">
                <a:extLst>
                  <a:ext uri="{FF2B5EF4-FFF2-40B4-BE49-F238E27FC236}">
                    <a16:creationId xmlns:a16="http://schemas.microsoft.com/office/drawing/2014/main" id="{3C8A5448-D9A4-4CD9-A48B-DAC8BFF985D6}"/>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a:xfrm>
                <a:off x="2907506" y="2972470"/>
                <a:ext cx="215900" cy="256505"/>
              </a:xfrm>
              <a:prstGeom prst="rect">
                <a:avLst/>
              </a:prstGeom>
              <a:noFill/>
            </p:spPr>
          </p:pic>
        </p:grpSp>
        <p:grpSp>
          <p:nvGrpSpPr>
            <p:cNvPr id="23936" name="Group 23935">
              <a:extLst>
                <a:ext uri="{FF2B5EF4-FFF2-40B4-BE49-F238E27FC236}">
                  <a16:creationId xmlns:a16="http://schemas.microsoft.com/office/drawing/2014/main" id="{331D73C4-341D-4DDD-BD17-3C681AC29DA6}"/>
                </a:ext>
              </a:extLst>
            </p:cNvPr>
            <p:cNvGrpSpPr/>
            <p:nvPr/>
          </p:nvGrpSpPr>
          <p:grpSpPr>
            <a:xfrm>
              <a:off x="4550269" y="1148786"/>
              <a:ext cx="400258" cy="532030"/>
              <a:chOff x="4550269" y="2983746"/>
              <a:chExt cx="400258" cy="532030"/>
            </a:xfrm>
          </p:grpSpPr>
          <p:sp>
            <p:nvSpPr>
              <p:cNvPr id="743" name="Freeform 3442">
                <a:extLst>
                  <a:ext uri="{FF2B5EF4-FFF2-40B4-BE49-F238E27FC236}">
                    <a16:creationId xmlns:a16="http://schemas.microsoft.com/office/drawing/2014/main" id="{D05086F3-29A3-491B-B37F-A2FCD8A99D06}"/>
                  </a:ext>
                </a:extLst>
              </p:cNvPr>
              <p:cNvSpPr/>
              <p:nvPr/>
            </p:nvSpPr>
            <p:spPr>
              <a:xfrm>
                <a:off x="4684549" y="2983746"/>
                <a:ext cx="131698" cy="75260"/>
              </a:xfrm>
              <a:custGeom>
                <a:avLst/>
                <a:gdLst/>
                <a:ahLst/>
                <a:cxnLst/>
                <a:rect l="0" t="0" r="0" b="0"/>
                <a:pathLst>
                  <a:path w="131698" h="75260">
                    <a:moveTo>
                      <a:pt x="65849" y="75260"/>
                    </a:moveTo>
                    <a:cubicBezTo>
                      <a:pt x="29985" y="75260"/>
                      <a:pt x="0" y="45860"/>
                      <a:pt x="0" y="9411"/>
                    </a:cubicBezTo>
                    <a:cubicBezTo>
                      <a:pt x="0" y="4115"/>
                      <a:pt x="4115" y="0"/>
                      <a:pt x="9398" y="0"/>
                    </a:cubicBezTo>
                    <a:cubicBezTo>
                      <a:pt x="14694" y="0"/>
                      <a:pt x="18809" y="4115"/>
                      <a:pt x="18809" y="9411"/>
                    </a:cubicBezTo>
                    <a:cubicBezTo>
                      <a:pt x="18809" y="35281"/>
                      <a:pt x="39980" y="55855"/>
                      <a:pt x="65265" y="55855"/>
                    </a:cubicBezTo>
                    <a:cubicBezTo>
                      <a:pt x="91134" y="55855"/>
                      <a:pt x="111708" y="34684"/>
                      <a:pt x="111708" y="9411"/>
                    </a:cubicBezTo>
                    <a:cubicBezTo>
                      <a:pt x="111708" y="4115"/>
                      <a:pt x="115823" y="0"/>
                      <a:pt x="121119" y="0"/>
                    </a:cubicBezTo>
                    <a:cubicBezTo>
                      <a:pt x="126415" y="0"/>
                      <a:pt x="130530" y="4115"/>
                      <a:pt x="130530" y="9411"/>
                    </a:cubicBezTo>
                    <a:cubicBezTo>
                      <a:pt x="131698" y="45860"/>
                      <a:pt x="102297" y="75260"/>
                      <a:pt x="65849" y="75260"/>
                    </a:cubicBezTo>
                  </a:path>
                </a:pathLst>
              </a:custGeom>
              <a:solidFill>
                <a:srgbClr val="8FC740">
                  <a:alpha val="100000"/>
                </a:srgbClr>
              </a:solidFill>
              <a:ln w="11811">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744" name="Freeform 3443">
                <a:extLst>
                  <a:ext uri="{FF2B5EF4-FFF2-40B4-BE49-F238E27FC236}">
                    <a16:creationId xmlns:a16="http://schemas.microsoft.com/office/drawing/2014/main" id="{CE361FA1-EAE9-4278-97E2-47DBBB093A29}"/>
                  </a:ext>
                </a:extLst>
              </p:cNvPr>
              <p:cNvSpPr/>
              <p:nvPr/>
            </p:nvSpPr>
            <p:spPr>
              <a:xfrm>
                <a:off x="4740988" y="3087821"/>
                <a:ext cx="18820" cy="61734"/>
              </a:xfrm>
              <a:custGeom>
                <a:avLst/>
                <a:gdLst/>
                <a:ahLst/>
                <a:cxnLst/>
                <a:rect l="0" t="0" r="0" b="0"/>
                <a:pathLst>
                  <a:path w="18820" h="61734">
                    <a:moveTo>
                      <a:pt x="9410" y="61734"/>
                    </a:moveTo>
                    <a:cubicBezTo>
                      <a:pt x="4115" y="61734"/>
                      <a:pt x="0" y="57620"/>
                      <a:pt x="0" y="52324"/>
                    </a:cubicBezTo>
                    <a:lnTo>
                      <a:pt x="0" y="9411"/>
                    </a:lnTo>
                    <a:cubicBezTo>
                      <a:pt x="0" y="4115"/>
                      <a:pt x="4115" y="0"/>
                      <a:pt x="9410" y="0"/>
                    </a:cubicBezTo>
                    <a:cubicBezTo>
                      <a:pt x="14705" y="0"/>
                      <a:pt x="18820" y="4115"/>
                      <a:pt x="18820" y="9411"/>
                    </a:cubicBezTo>
                    <a:lnTo>
                      <a:pt x="18820" y="52324"/>
                    </a:lnTo>
                    <a:cubicBezTo>
                      <a:pt x="18820" y="57620"/>
                      <a:pt x="14705" y="61734"/>
                      <a:pt x="9410" y="61734"/>
                    </a:cubicBezTo>
                  </a:path>
                </a:pathLst>
              </a:custGeom>
              <a:solidFill>
                <a:srgbClr val="8FC740">
                  <a:alpha val="100000"/>
                </a:srgbClr>
              </a:solidFill>
              <a:ln w="11811">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745" name="Freeform 3444">
                <a:extLst>
                  <a:ext uri="{FF2B5EF4-FFF2-40B4-BE49-F238E27FC236}">
                    <a16:creationId xmlns:a16="http://schemas.microsoft.com/office/drawing/2014/main" id="{F6380E06-53C6-4E7C-8DE4-F66961765E38}"/>
                  </a:ext>
                </a:extLst>
              </p:cNvPr>
              <p:cNvSpPr/>
              <p:nvPr/>
            </p:nvSpPr>
            <p:spPr>
              <a:xfrm>
                <a:off x="4719532" y="2985504"/>
                <a:ext cx="61733" cy="18821"/>
              </a:xfrm>
              <a:custGeom>
                <a:avLst/>
                <a:gdLst/>
                <a:ahLst/>
                <a:cxnLst/>
                <a:rect l="0" t="0" r="0" b="0"/>
                <a:pathLst>
                  <a:path w="61733" h="18821">
                    <a:moveTo>
                      <a:pt x="52323" y="18821"/>
                    </a:moveTo>
                    <a:lnTo>
                      <a:pt x="9397" y="18821"/>
                    </a:lnTo>
                    <a:cubicBezTo>
                      <a:pt x="4114" y="18821"/>
                      <a:pt x="0" y="14707"/>
                      <a:pt x="0" y="9411"/>
                    </a:cubicBezTo>
                    <a:cubicBezTo>
                      <a:pt x="0" y="4128"/>
                      <a:pt x="4114" y="0"/>
                      <a:pt x="9397" y="0"/>
                    </a:cubicBezTo>
                    <a:lnTo>
                      <a:pt x="52323" y="0"/>
                    </a:lnTo>
                    <a:cubicBezTo>
                      <a:pt x="57618" y="0"/>
                      <a:pt x="61733" y="4128"/>
                      <a:pt x="61733" y="9411"/>
                    </a:cubicBezTo>
                    <a:cubicBezTo>
                      <a:pt x="61733" y="14707"/>
                      <a:pt x="57618" y="18821"/>
                      <a:pt x="52323" y="18821"/>
                    </a:cubicBezTo>
                  </a:path>
                </a:pathLst>
              </a:custGeom>
              <a:solidFill>
                <a:srgbClr val="8FC740">
                  <a:alpha val="100000"/>
                </a:srgbClr>
              </a:solidFill>
              <a:ln w="11811">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746" name="Freeform 3445">
                <a:extLst>
                  <a:ext uri="{FF2B5EF4-FFF2-40B4-BE49-F238E27FC236}">
                    <a16:creationId xmlns:a16="http://schemas.microsoft.com/office/drawing/2014/main" id="{88CD975E-A87D-4738-8B26-F40E6AADF87B}"/>
                  </a:ext>
                </a:extLst>
              </p:cNvPr>
              <p:cNvSpPr/>
              <p:nvPr/>
            </p:nvSpPr>
            <p:spPr>
              <a:xfrm>
                <a:off x="4719532" y="2985504"/>
                <a:ext cx="61733" cy="18821"/>
              </a:xfrm>
              <a:custGeom>
                <a:avLst/>
                <a:gdLst/>
                <a:ahLst/>
                <a:cxnLst/>
                <a:rect l="0" t="0" r="0" b="0"/>
                <a:pathLst>
                  <a:path w="61733" h="18821">
                    <a:moveTo>
                      <a:pt x="52323" y="18821"/>
                    </a:moveTo>
                    <a:lnTo>
                      <a:pt x="9397" y="18821"/>
                    </a:lnTo>
                    <a:cubicBezTo>
                      <a:pt x="4114" y="18821"/>
                      <a:pt x="0" y="14707"/>
                      <a:pt x="0" y="9411"/>
                    </a:cubicBezTo>
                    <a:cubicBezTo>
                      <a:pt x="0" y="4128"/>
                      <a:pt x="4114" y="0"/>
                      <a:pt x="9397" y="0"/>
                    </a:cubicBezTo>
                    <a:lnTo>
                      <a:pt x="52323" y="0"/>
                    </a:lnTo>
                    <a:cubicBezTo>
                      <a:pt x="57618" y="0"/>
                      <a:pt x="61733" y="4128"/>
                      <a:pt x="61733" y="9411"/>
                    </a:cubicBezTo>
                    <a:cubicBezTo>
                      <a:pt x="61733" y="14707"/>
                      <a:pt x="57618" y="18821"/>
                      <a:pt x="52323" y="18821"/>
                    </a:cubicBezTo>
                  </a:path>
                </a:pathLst>
              </a:custGeom>
              <a:solidFill>
                <a:srgbClr val="8FC740">
                  <a:alpha val="100000"/>
                </a:srgbClr>
              </a:solidFill>
              <a:ln w="11811">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747" name="Freeform 3446">
                <a:extLst>
                  <a:ext uri="{FF2B5EF4-FFF2-40B4-BE49-F238E27FC236}">
                    <a16:creationId xmlns:a16="http://schemas.microsoft.com/office/drawing/2014/main" id="{4727DD77-E671-4F0F-BEFF-767BAF528103}"/>
                  </a:ext>
                </a:extLst>
              </p:cNvPr>
              <p:cNvSpPr/>
              <p:nvPr/>
            </p:nvSpPr>
            <p:spPr>
              <a:xfrm>
                <a:off x="4725119" y="3057246"/>
                <a:ext cx="50558" cy="49974"/>
              </a:xfrm>
              <a:custGeom>
                <a:avLst/>
                <a:gdLst/>
                <a:ahLst/>
                <a:cxnLst/>
                <a:rect l="0" t="0" r="0" b="0"/>
                <a:pathLst>
                  <a:path w="50558" h="49974">
                    <a:moveTo>
                      <a:pt x="39979" y="49974"/>
                    </a:moveTo>
                    <a:cubicBezTo>
                      <a:pt x="37630" y="49974"/>
                      <a:pt x="35280" y="48793"/>
                      <a:pt x="33515" y="47041"/>
                    </a:cubicBezTo>
                    <a:lnTo>
                      <a:pt x="3531" y="17043"/>
                    </a:lnTo>
                    <a:cubicBezTo>
                      <a:pt x="0" y="13526"/>
                      <a:pt x="0" y="7048"/>
                      <a:pt x="3531" y="3518"/>
                    </a:cubicBezTo>
                    <a:cubicBezTo>
                      <a:pt x="7048" y="0"/>
                      <a:pt x="13525" y="0"/>
                      <a:pt x="17043" y="3518"/>
                    </a:cubicBezTo>
                    <a:lnTo>
                      <a:pt x="47040" y="33515"/>
                    </a:lnTo>
                    <a:cubicBezTo>
                      <a:pt x="50558" y="37033"/>
                      <a:pt x="50558" y="43510"/>
                      <a:pt x="47040" y="47041"/>
                    </a:cubicBezTo>
                    <a:cubicBezTo>
                      <a:pt x="44678" y="48793"/>
                      <a:pt x="42328" y="49974"/>
                      <a:pt x="39979" y="49974"/>
                    </a:cubicBezTo>
                  </a:path>
                </a:pathLst>
              </a:custGeom>
              <a:solidFill>
                <a:srgbClr val="8FC740">
                  <a:alpha val="100000"/>
                </a:srgbClr>
              </a:solidFill>
              <a:ln w="11811">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748" name="Freeform 3447">
                <a:extLst>
                  <a:ext uri="{FF2B5EF4-FFF2-40B4-BE49-F238E27FC236}">
                    <a16:creationId xmlns:a16="http://schemas.microsoft.com/office/drawing/2014/main" id="{87600465-5ECD-4CE8-9028-3662A75B42AB}"/>
                  </a:ext>
                </a:extLst>
              </p:cNvPr>
              <p:cNvSpPr/>
              <p:nvPr/>
            </p:nvSpPr>
            <p:spPr>
              <a:xfrm>
                <a:off x="4725113" y="3057246"/>
                <a:ext cx="50570" cy="49974"/>
              </a:xfrm>
              <a:custGeom>
                <a:avLst/>
                <a:gdLst/>
                <a:ahLst/>
                <a:cxnLst/>
                <a:rect l="0" t="0" r="0" b="0"/>
                <a:pathLst>
                  <a:path w="50570" h="49974">
                    <a:moveTo>
                      <a:pt x="9994" y="49974"/>
                    </a:moveTo>
                    <a:cubicBezTo>
                      <a:pt x="7645" y="49974"/>
                      <a:pt x="5295" y="48793"/>
                      <a:pt x="3530" y="47041"/>
                    </a:cubicBezTo>
                    <a:cubicBezTo>
                      <a:pt x="0" y="43510"/>
                      <a:pt x="0" y="37033"/>
                      <a:pt x="3530" y="33515"/>
                    </a:cubicBezTo>
                    <a:lnTo>
                      <a:pt x="33514" y="3518"/>
                    </a:lnTo>
                    <a:cubicBezTo>
                      <a:pt x="37045" y="0"/>
                      <a:pt x="43509" y="0"/>
                      <a:pt x="47039" y="3518"/>
                    </a:cubicBezTo>
                    <a:cubicBezTo>
                      <a:pt x="50570" y="7048"/>
                      <a:pt x="50570" y="13526"/>
                      <a:pt x="47039" y="17043"/>
                    </a:cubicBezTo>
                    <a:lnTo>
                      <a:pt x="17055" y="47041"/>
                    </a:lnTo>
                    <a:cubicBezTo>
                      <a:pt x="14693" y="48793"/>
                      <a:pt x="12343" y="49974"/>
                      <a:pt x="9994" y="49974"/>
                    </a:cubicBezTo>
                  </a:path>
                </a:pathLst>
              </a:custGeom>
              <a:solidFill>
                <a:srgbClr val="8FC740">
                  <a:alpha val="100000"/>
                </a:srgbClr>
              </a:solidFill>
              <a:ln w="11811">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pic>
            <p:nvPicPr>
              <p:cNvPr id="749" name="Picture 3448">
                <a:extLst>
                  <a:ext uri="{FF2B5EF4-FFF2-40B4-BE49-F238E27FC236}">
                    <a16:creationId xmlns:a16="http://schemas.microsoft.com/office/drawing/2014/main" id="{B0A5236B-C76F-4FF6-95EF-F553F92AD797}"/>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a:xfrm>
                <a:off x="4550269" y="3165744"/>
                <a:ext cx="400258" cy="117119"/>
              </a:xfrm>
              <a:prstGeom prst="rect">
                <a:avLst/>
              </a:prstGeom>
              <a:noFill/>
            </p:spPr>
          </p:pic>
          <p:sp>
            <p:nvSpPr>
              <p:cNvPr id="750" name="Freeform 3449">
                <a:extLst>
                  <a:ext uri="{FF2B5EF4-FFF2-40B4-BE49-F238E27FC236}">
                    <a16:creationId xmlns:a16="http://schemas.microsoft.com/office/drawing/2014/main" id="{EC548F2A-751F-46C3-94F9-E6616590A3D6}"/>
                  </a:ext>
                </a:extLst>
              </p:cNvPr>
              <p:cNvSpPr/>
              <p:nvPr/>
            </p:nvSpPr>
            <p:spPr>
              <a:xfrm>
                <a:off x="4692226" y="3177264"/>
                <a:ext cx="116344" cy="92900"/>
              </a:xfrm>
              <a:custGeom>
                <a:avLst/>
                <a:gdLst/>
                <a:ahLst/>
                <a:cxnLst/>
                <a:rect l="0" t="0" r="0" b="0"/>
                <a:pathLst>
                  <a:path w="116344" h="92900">
                    <a:moveTo>
                      <a:pt x="10579" y="92900"/>
                    </a:moveTo>
                    <a:cubicBezTo>
                      <a:pt x="7646" y="92900"/>
                      <a:pt x="4699" y="91719"/>
                      <a:pt x="2934" y="89370"/>
                    </a:cubicBezTo>
                    <a:cubicBezTo>
                      <a:pt x="0" y="85255"/>
                      <a:pt x="585" y="79375"/>
                      <a:pt x="4699" y="75844"/>
                    </a:cubicBezTo>
                    <a:lnTo>
                      <a:pt x="99898" y="2934"/>
                    </a:lnTo>
                    <a:cubicBezTo>
                      <a:pt x="104012" y="0"/>
                      <a:pt x="109880" y="584"/>
                      <a:pt x="113410" y="4699"/>
                    </a:cubicBezTo>
                    <a:cubicBezTo>
                      <a:pt x="116344" y="8814"/>
                      <a:pt x="115760" y="14694"/>
                      <a:pt x="111645" y="18224"/>
                    </a:cubicBezTo>
                    <a:lnTo>
                      <a:pt x="16459" y="90551"/>
                    </a:lnTo>
                    <a:cubicBezTo>
                      <a:pt x="14693" y="92316"/>
                      <a:pt x="12928" y="92900"/>
                      <a:pt x="10579" y="92900"/>
                    </a:cubicBezTo>
                  </a:path>
                </a:pathLst>
              </a:custGeom>
              <a:solidFill>
                <a:srgbClr val="8FC740">
                  <a:alpha val="100000"/>
                </a:srgbClr>
              </a:solidFill>
              <a:ln w="11811">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751" name="Freeform 3450">
                <a:extLst>
                  <a:ext uri="{FF2B5EF4-FFF2-40B4-BE49-F238E27FC236}">
                    <a16:creationId xmlns:a16="http://schemas.microsoft.com/office/drawing/2014/main" id="{304ACCA5-519B-41B6-BE1C-A55D5CB83F80}"/>
                  </a:ext>
                </a:extLst>
              </p:cNvPr>
              <p:cNvSpPr/>
              <p:nvPr/>
            </p:nvSpPr>
            <p:spPr>
              <a:xfrm>
                <a:off x="4692188" y="3177264"/>
                <a:ext cx="116420" cy="92900"/>
              </a:xfrm>
              <a:custGeom>
                <a:avLst/>
                <a:gdLst/>
                <a:ahLst/>
                <a:cxnLst/>
                <a:rect l="0" t="0" r="0" b="0"/>
                <a:pathLst>
                  <a:path w="116420" h="92900">
                    <a:moveTo>
                      <a:pt x="10579" y="92900"/>
                    </a:moveTo>
                    <a:cubicBezTo>
                      <a:pt x="7646" y="92900"/>
                      <a:pt x="4699" y="91719"/>
                      <a:pt x="2934" y="89370"/>
                    </a:cubicBezTo>
                    <a:cubicBezTo>
                      <a:pt x="0" y="85255"/>
                      <a:pt x="585" y="79375"/>
                      <a:pt x="4699" y="75844"/>
                    </a:cubicBezTo>
                    <a:lnTo>
                      <a:pt x="99948" y="2934"/>
                    </a:lnTo>
                    <a:cubicBezTo>
                      <a:pt x="104063" y="0"/>
                      <a:pt x="109943" y="584"/>
                      <a:pt x="113474" y="4699"/>
                    </a:cubicBezTo>
                    <a:cubicBezTo>
                      <a:pt x="116420" y="8814"/>
                      <a:pt x="115823" y="14694"/>
                      <a:pt x="111709" y="18224"/>
                    </a:cubicBezTo>
                    <a:lnTo>
                      <a:pt x="16459" y="90551"/>
                    </a:lnTo>
                    <a:cubicBezTo>
                      <a:pt x="14693" y="92316"/>
                      <a:pt x="12344" y="92900"/>
                      <a:pt x="10579" y="92900"/>
                    </a:cubicBezTo>
                  </a:path>
                </a:pathLst>
              </a:custGeom>
              <a:solidFill>
                <a:srgbClr val="8FC740">
                  <a:alpha val="100000"/>
                </a:srgbClr>
              </a:solidFill>
              <a:ln w="11811">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pic>
            <p:nvPicPr>
              <p:cNvPr id="752" name="Picture 3451">
                <a:extLst>
                  <a:ext uri="{FF2B5EF4-FFF2-40B4-BE49-F238E27FC236}">
                    <a16:creationId xmlns:a16="http://schemas.microsoft.com/office/drawing/2014/main" id="{216A71D3-B402-41AC-8B1D-7083ABE11D9C}"/>
                  </a:ext>
                </a:extLst>
              </p:cNvPr>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a:xfrm>
                <a:off x="4554603" y="3130471"/>
                <a:ext cx="391591" cy="385305"/>
              </a:xfrm>
              <a:prstGeom prst="rect">
                <a:avLst/>
              </a:prstGeom>
              <a:noFill/>
            </p:spPr>
          </p:pic>
        </p:grpSp>
        <p:grpSp>
          <p:nvGrpSpPr>
            <p:cNvPr id="23938" name="Group 23937">
              <a:extLst>
                <a:ext uri="{FF2B5EF4-FFF2-40B4-BE49-F238E27FC236}">
                  <a16:creationId xmlns:a16="http://schemas.microsoft.com/office/drawing/2014/main" id="{7F29F901-8D93-428F-9F64-1E83CDCC1527}"/>
                </a:ext>
              </a:extLst>
            </p:cNvPr>
            <p:cNvGrpSpPr/>
            <p:nvPr/>
          </p:nvGrpSpPr>
          <p:grpSpPr>
            <a:xfrm>
              <a:off x="6255296" y="1191249"/>
              <a:ext cx="408990" cy="447105"/>
              <a:chOff x="6255296" y="2875465"/>
              <a:chExt cx="408990" cy="447105"/>
            </a:xfrm>
          </p:grpSpPr>
          <p:sp>
            <p:nvSpPr>
              <p:cNvPr id="755" name="Freeform 3454">
                <a:extLst>
                  <a:ext uri="{FF2B5EF4-FFF2-40B4-BE49-F238E27FC236}">
                    <a16:creationId xmlns:a16="http://schemas.microsoft.com/office/drawing/2014/main" id="{B6B5E5BB-874F-415A-94C8-B392A3AF485A}"/>
                  </a:ext>
                </a:extLst>
              </p:cNvPr>
              <p:cNvSpPr/>
              <p:nvPr/>
            </p:nvSpPr>
            <p:spPr>
              <a:xfrm>
                <a:off x="6255296" y="3117885"/>
                <a:ext cx="408990" cy="204685"/>
              </a:xfrm>
              <a:custGeom>
                <a:avLst/>
                <a:gdLst/>
                <a:ahLst/>
                <a:cxnLst/>
                <a:rect l="0" t="0" r="0" b="0"/>
                <a:pathLst>
                  <a:path w="408990" h="204685">
                    <a:moveTo>
                      <a:pt x="87871" y="204685"/>
                    </a:moveTo>
                    <a:lnTo>
                      <a:pt x="0" y="119037"/>
                    </a:lnTo>
                    <a:lnTo>
                      <a:pt x="62941" y="56502"/>
                    </a:lnTo>
                    <a:cubicBezTo>
                      <a:pt x="89014" y="30594"/>
                      <a:pt x="127609" y="21869"/>
                      <a:pt x="162305" y="34036"/>
                    </a:cubicBezTo>
                    <a:lnTo>
                      <a:pt x="175970" y="38862"/>
                    </a:lnTo>
                    <a:lnTo>
                      <a:pt x="261162" y="38862"/>
                    </a:lnTo>
                    <a:cubicBezTo>
                      <a:pt x="275970" y="38862"/>
                      <a:pt x="287972" y="50850"/>
                      <a:pt x="287972" y="65659"/>
                    </a:cubicBezTo>
                    <a:cubicBezTo>
                      <a:pt x="287972" y="65938"/>
                      <a:pt x="287972" y="66205"/>
                      <a:pt x="287959" y="66484"/>
                    </a:cubicBezTo>
                    <a:cubicBezTo>
                      <a:pt x="287222" y="81267"/>
                      <a:pt x="274865" y="92786"/>
                      <a:pt x="260070" y="92468"/>
                    </a:cubicBezTo>
                    <a:lnTo>
                      <a:pt x="208978" y="92468"/>
                    </a:lnTo>
                    <a:cubicBezTo>
                      <a:pt x="203225" y="92468"/>
                      <a:pt x="198564" y="97129"/>
                      <a:pt x="198564" y="102882"/>
                    </a:cubicBezTo>
                    <a:cubicBezTo>
                      <a:pt x="198564" y="108635"/>
                      <a:pt x="203225" y="113296"/>
                      <a:pt x="208978" y="113296"/>
                    </a:cubicBezTo>
                    <a:lnTo>
                      <a:pt x="260019" y="113296"/>
                    </a:lnTo>
                    <a:cubicBezTo>
                      <a:pt x="286029" y="113449"/>
                      <a:pt x="307530" y="93091"/>
                      <a:pt x="308800" y="67132"/>
                    </a:cubicBezTo>
                    <a:lnTo>
                      <a:pt x="308800" y="66484"/>
                    </a:lnTo>
                    <a:lnTo>
                      <a:pt x="356018" y="13246"/>
                    </a:lnTo>
                    <a:cubicBezTo>
                      <a:pt x="365988" y="1676"/>
                      <a:pt x="383285" y="0"/>
                      <a:pt x="395299" y="9423"/>
                    </a:cubicBezTo>
                    <a:cubicBezTo>
                      <a:pt x="407212" y="19126"/>
                      <a:pt x="408990" y="36639"/>
                      <a:pt x="399287" y="48539"/>
                    </a:cubicBezTo>
                    <a:cubicBezTo>
                      <a:pt x="399084" y="48780"/>
                      <a:pt x="398881" y="49022"/>
                      <a:pt x="398678" y="49263"/>
                    </a:cubicBezTo>
                    <a:lnTo>
                      <a:pt x="304190" y="157378"/>
                    </a:lnTo>
                    <a:cubicBezTo>
                      <a:pt x="291642" y="171818"/>
                      <a:pt x="273456" y="180136"/>
                      <a:pt x="254329" y="180162"/>
                    </a:cubicBezTo>
                    <a:lnTo>
                      <a:pt x="112483" y="180162"/>
                    </a:lnTo>
                    <a:close/>
                  </a:path>
                </a:pathLst>
              </a:custGeom>
              <a:solidFill>
                <a:srgbClr val="203D43">
                  <a:alpha val="10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756" name="Freeform 3455">
                <a:extLst>
                  <a:ext uri="{FF2B5EF4-FFF2-40B4-BE49-F238E27FC236}">
                    <a16:creationId xmlns:a16="http://schemas.microsoft.com/office/drawing/2014/main" id="{621FDF68-CE01-4252-B961-BCE5D62D9060}"/>
                  </a:ext>
                </a:extLst>
              </p:cNvPr>
              <p:cNvSpPr/>
              <p:nvPr/>
            </p:nvSpPr>
            <p:spPr>
              <a:xfrm>
                <a:off x="6299797" y="2875465"/>
                <a:ext cx="319988" cy="260095"/>
              </a:xfrm>
              <a:custGeom>
                <a:avLst/>
                <a:gdLst/>
                <a:ahLst/>
                <a:cxnLst/>
                <a:rect l="0" t="0" r="0" b="0"/>
                <a:pathLst>
                  <a:path w="319988" h="260095">
                    <a:moveTo>
                      <a:pt x="31089" y="194640"/>
                    </a:moveTo>
                    <a:cubicBezTo>
                      <a:pt x="40207" y="187440"/>
                      <a:pt x="61175" y="178092"/>
                      <a:pt x="95401" y="196875"/>
                    </a:cubicBezTo>
                    <a:cubicBezTo>
                      <a:pt x="98195" y="198411"/>
                      <a:pt x="101332" y="199224"/>
                      <a:pt x="104520" y="199237"/>
                    </a:cubicBezTo>
                    <a:cubicBezTo>
                      <a:pt x="108038" y="199250"/>
                      <a:pt x="111505" y="198272"/>
                      <a:pt x="114502" y="196418"/>
                    </a:cubicBezTo>
                    <a:cubicBezTo>
                      <a:pt x="123811" y="190856"/>
                      <a:pt x="134022" y="186957"/>
                      <a:pt x="144677" y="184887"/>
                    </a:cubicBezTo>
                    <a:lnTo>
                      <a:pt x="144677" y="258546"/>
                    </a:lnTo>
                    <a:cubicBezTo>
                      <a:pt x="144677" y="259397"/>
                      <a:pt x="145363" y="260095"/>
                      <a:pt x="146227" y="260095"/>
                    </a:cubicBezTo>
                    <a:lnTo>
                      <a:pt x="174294" y="260095"/>
                    </a:lnTo>
                    <a:cubicBezTo>
                      <a:pt x="175157" y="260095"/>
                      <a:pt x="175843" y="259397"/>
                      <a:pt x="175843" y="258546"/>
                    </a:cubicBezTo>
                    <a:lnTo>
                      <a:pt x="175843" y="184798"/>
                    </a:lnTo>
                    <a:cubicBezTo>
                      <a:pt x="186321" y="186893"/>
                      <a:pt x="196328" y="190830"/>
                      <a:pt x="205434" y="196418"/>
                    </a:cubicBezTo>
                    <a:cubicBezTo>
                      <a:pt x="211263" y="200075"/>
                      <a:pt x="218629" y="200291"/>
                      <a:pt x="224662" y="196964"/>
                    </a:cubicBezTo>
                    <a:cubicBezTo>
                      <a:pt x="258622" y="178181"/>
                      <a:pt x="279589" y="187300"/>
                      <a:pt x="288886" y="194552"/>
                    </a:cubicBezTo>
                    <a:cubicBezTo>
                      <a:pt x="297141" y="200990"/>
                      <a:pt x="309053" y="199529"/>
                      <a:pt x="315505" y="191275"/>
                    </a:cubicBezTo>
                    <a:cubicBezTo>
                      <a:pt x="318591" y="187325"/>
                      <a:pt x="319988" y="182296"/>
                      <a:pt x="319379" y="177318"/>
                    </a:cubicBezTo>
                    <a:cubicBezTo>
                      <a:pt x="312863" y="122619"/>
                      <a:pt x="289838" y="81280"/>
                      <a:pt x="251014" y="54255"/>
                    </a:cubicBezTo>
                    <a:cubicBezTo>
                      <a:pt x="228954" y="39256"/>
                      <a:pt x="203427" y="30137"/>
                      <a:pt x="176846" y="27775"/>
                    </a:cubicBezTo>
                    <a:lnTo>
                      <a:pt x="176846" y="17971"/>
                    </a:lnTo>
                    <a:cubicBezTo>
                      <a:pt x="177024" y="9119"/>
                      <a:pt x="170496" y="1562"/>
                      <a:pt x="161721" y="419"/>
                    </a:cubicBezTo>
                    <a:cubicBezTo>
                      <a:pt x="156933" y="0"/>
                      <a:pt x="152196" y="1664"/>
                      <a:pt x="148729" y="4979"/>
                    </a:cubicBezTo>
                    <a:cubicBezTo>
                      <a:pt x="145249" y="8128"/>
                      <a:pt x="143229" y="12599"/>
                      <a:pt x="143166" y="17285"/>
                    </a:cubicBezTo>
                    <a:lnTo>
                      <a:pt x="143166" y="27775"/>
                    </a:lnTo>
                    <a:cubicBezTo>
                      <a:pt x="116648" y="30150"/>
                      <a:pt x="91172" y="39243"/>
                      <a:pt x="69150" y="54204"/>
                    </a:cubicBezTo>
                    <a:cubicBezTo>
                      <a:pt x="30315" y="81153"/>
                      <a:pt x="7302" y="122581"/>
                      <a:pt x="775" y="176949"/>
                    </a:cubicBezTo>
                    <a:cubicBezTo>
                      <a:pt x="0" y="182969"/>
                      <a:pt x="2070" y="189014"/>
                      <a:pt x="6388" y="193269"/>
                    </a:cubicBezTo>
                    <a:cubicBezTo>
                      <a:pt x="13132" y="199821"/>
                      <a:pt x="23660" y="200405"/>
                      <a:pt x="31089" y="194640"/>
                    </a:cubicBezTo>
                  </a:path>
                </a:pathLst>
              </a:custGeom>
              <a:solidFill>
                <a:srgbClr val="8FC740">
                  <a:alpha val="10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grpSp>
        <p:sp>
          <p:nvSpPr>
            <p:cNvPr id="802" name="Rectangle 4353">
              <a:extLst>
                <a:ext uri="{FF2B5EF4-FFF2-40B4-BE49-F238E27FC236}">
                  <a16:creationId xmlns:a16="http://schemas.microsoft.com/office/drawing/2014/main" id="{21AC5335-BE2D-4F39-BB4E-610ECBE93370}"/>
                </a:ext>
              </a:extLst>
            </p:cNvPr>
            <p:cNvSpPr/>
            <p:nvPr/>
          </p:nvSpPr>
          <p:spPr>
            <a:xfrm>
              <a:off x="5951707" y="1551629"/>
              <a:ext cx="1016169" cy="674420"/>
            </a:xfrm>
            <a:prstGeom prst="rect">
              <a:avLst/>
            </a:prstGeom>
          </p:spPr>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727" name="Freeform 3423">
              <a:extLst>
                <a:ext uri="{FF2B5EF4-FFF2-40B4-BE49-F238E27FC236}">
                  <a16:creationId xmlns:a16="http://schemas.microsoft.com/office/drawing/2014/main" id="{10D481DB-39D5-409D-B7CE-9CB717AA08C0}"/>
                </a:ext>
              </a:extLst>
            </p:cNvPr>
            <p:cNvSpPr/>
            <p:nvPr/>
          </p:nvSpPr>
          <p:spPr>
            <a:xfrm>
              <a:off x="904195" y="2235664"/>
              <a:ext cx="745896" cy="0"/>
            </a:xfrm>
            <a:custGeom>
              <a:avLst/>
              <a:gdLst/>
              <a:ahLst/>
              <a:cxnLst/>
              <a:rect l="0" t="0" r="0" b="0"/>
              <a:pathLst>
                <a:path w="745896">
                  <a:moveTo>
                    <a:pt x="0" y="0"/>
                  </a:moveTo>
                  <a:lnTo>
                    <a:pt x="745896" y="0"/>
                  </a:lnTo>
                </a:path>
              </a:pathLst>
            </a:custGeom>
            <a:noFill/>
            <a:ln w="8851" cap="flat" cmpd="sng">
              <a:solidFill>
                <a:srgbClr val="8FC740">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728" name="Freeform 3427">
              <a:extLst>
                <a:ext uri="{FF2B5EF4-FFF2-40B4-BE49-F238E27FC236}">
                  <a16:creationId xmlns:a16="http://schemas.microsoft.com/office/drawing/2014/main" id="{C653E78A-C630-4CAC-902D-101D908B7778}"/>
                </a:ext>
              </a:extLst>
            </p:cNvPr>
            <p:cNvSpPr/>
            <p:nvPr/>
          </p:nvSpPr>
          <p:spPr>
            <a:xfrm>
              <a:off x="2146299" y="1045430"/>
              <a:ext cx="0" cy="2160000"/>
            </a:xfrm>
            <a:custGeom>
              <a:avLst/>
              <a:gdLst/>
              <a:ahLst/>
              <a:cxnLst/>
              <a:rect l="0" t="0" r="0" b="0"/>
              <a:pathLst>
                <a:path h="2090559">
                  <a:moveTo>
                    <a:pt x="0" y="0"/>
                  </a:moveTo>
                  <a:lnTo>
                    <a:pt x="0" y="2090559"/>
                  </a:lnTo>
                </a:path>
              </a:pathLst>
            </a:custGeom>
            <a:noFill/>
            <a:ln w="11811" cap="flat" cmpd="sng">
              <a:solidFill>
                <a:srgbClr val="D2D3D3">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824" name="TextBox 823">
              <a:extLst>
                <a:ext uri="{FF2B5EF4-FFF2-40B4-BE49-F238E27FC236}">
                  <a16:creationId xmlns:a16="http://schemas.microsoft.com/office/drawing/2014/main" id="{99523F03-030A-42BC-8DD4-881A32D50785}"/>
                </a:ext>
              </a:extLst>
            </p:cNvPr>
            <p:cNvSpPr txBox="1"/>
            <p:nvPr/>
          </p:nvSpPr>
          <p:spPr>
            <a:xfrm>
              <a:off x="587945" y="1775733"/>
              <a:ext cx="1378397" cy="369771"/>
            </a:xfrm>
            <a:prstGeom prst="rect">
              <a:avLst/>
            </a:prstGeom>
            <a:noFill/>
          </p:spPr>
          <p:txBody>
            <a:bodyPr wrap="square" lIns="0" tIns="0" rIns="0" bIns="0" rtlCol="0" anchor="ctr">
              <a:noAutofit/>
            </a:bodyPr>
            <a:lstStyle/>
            <a:p>
              <a:pPr algn="ctr">
                <a:spcAft>
                  <a:spcPts val="200"/>
                </a:spcAft>
              </a:pPr>
              <a:r>
                <a:rPr lang="en-GB" sz="2000" dirty="0">
                  <a:solidFill>
                    <a:srgbClr val="8FC740"/>
                  </a:solidFill>
                  <a:latin typeface="Calibri Light" panose="020F0302020204030204" pitchFamily="34" charset="0"/>
                  <a:cs typeface="Calibri Light" panose="020F0302020204030204" pitchFamily="34" charset="0"/>
                  <a:sym typeface="Calibri Light" panose="020F0302020204030204" pitchFamily="34" charset="0"/>
                </a:rPr>
                <a:t>1.2 MILLION</a:t>
              </a:r>
              <a:endParaRPr lang="en-GB" sz="800" dirty="0">
                <a:solidFill>
                  <a:srgbClr val="8FC740"/>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825" name="TextBox 824">
              <a:extLst>
                <a:ext uri="{FF2B5EF4-FFF2-40B4-BE49-F238E27FC236}">
                  <a16:creationId xmlns:a16="http://schemas.microsoft.com/office/drawing/2014/main" id="{D1819229-1D54-4E32-874E-1C8A25860ED5}"/>
                </a:ext>
              </a:extLst>
            </p:cNvPr>
            <p:cNvSpPr txBox="1"/>
            <p:nvPr/>
          </p:nvSpPr>
          <p:spPr>
            <a:xfrm>
              <a:off x="863143" y="2279976"/>
              <a:ext cx="828000" cy="972000"/>
            </a:xfrm>
            <a:prstGeom prst="rect">
              <a:avLst/>
            </a:prstGeom>
            <a:noFill/>
          </p:spPr>
          <p:txBody>
            <a:bodyPr wrap="square" lIns="0" tIns="0" rIns="0" bIns="0" rtlCol="0" anchor="t">
              <a:noAutofit/>
            </a:bodyPr>
            <a:lstStyle/>
            <a:p>
              <a:pPr algn="ctr">
                <a:spcAft>
                  <a:spcPts val="200"/>
                </a:spcAft>
              </a:pPr>
              <a:r>
                <a:rPr lang="en-GB" sz="1000" b="1"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ARE FSDMoç CONTRIBUTION</a:t>
              </a:r>
              <a:endParaRPr lang="en-GB" sz="10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826" name="TextBox 825">
              <a:extLst>
                <a:ext uri="{FF2B5EF4-FFF2-40B4-BE49-F238E27FC236}">
                  <a16:creationId xmlns:a16="http://schemas.microsoft.com/office/drawing/2014/main" id="{657E7660-99DD-441C-AEBD-023021FB944B}"/>
                </a:ext>
              </a:extLst>
            </p:cNvPr>
            <p:cNvSpPr txBox="1"/>
            <p:nvPr/>
          </p:nvSpPr>
          <p:spPr>
            <a:xfrm>
              <a:off x="566163" y="1185005"/>
              <a:ext cx="1421960" cy="514965"/>
            </a:xfrm>
            <a:prstGeom prst="rect">
              <a:avLst/>
            </a:prstGeom>
            <a:noFill/>
          </p:spPr>
          <p:txBody>
            <a:bodyPr wrap="square" lIns="0" tIns="0" rIns="0" bIns="0" rtlCol="0" anchor="ctr">
              <a:noAutofit/>
            </a:bodyPr>
            <a:lstStyle/>
            <a:p>
              <a:pPr algn="ctr">
                <a:spcAft>
                  <a:spcPts val="200"/>
                </a:spcAft>
              </a:pPr>
              <a:r>
                <a:rPr lang="en-GB" sz="105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Increase in the number of mobile Money users, </a:t>
              </a:r>
              <a:r>
                <a:rPr lang="en-GB" sz="1050" b="1"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FROM THE TOTAL 3 MILLION CUSTOMERS</a:t>
              </a:r>
            </a:p>
          </p:txBody>
        </p:sp>
        <p:sp>
          <p:nvSpPr>
            <p:cNvPr id="827" name="TextBox 826">
              <a:extLst>
                <a:ext uri="{FF2B5EF4-FFF2-40B4-BE49-F238E27FC236}">
                  <a16:creationId xmlns:a16="http://schemas.microsoft.com/office/drawing/2014/main" id="{23998AFF-1943-49BC-B6B5-E94DC29027AD}"/>
                </a:ext>
              </a:extLst>
            </p:cNvPr>
            <p:cNvSpPr txBox="1"/>
            <p:nvPr/>
          </p:nvSpPr>
          <p:spPr>
            <a:xfrm>
              <a:off x="2304476" y="961302"/>
              <a:ext cx="1421960" cy="141413"/>
            </a:xfrm>
            <a:prstGeom prst="rect">
              <a:avLst/>
            </a:prstGeom>
            <a:noFill/>
          </p:spPr>
          <p:txBody>
            <a:bodyPr wrap="square" lIns="0" tIns="0" rIns="0" bIns="0" rtlCol="0" anchor="ctr">
              <a:noAutofit/>
            </a:bodyPr>
            <a:lstStyle/>
            <a:p>
              <a:pPr algn="ctr">
                <a:spcAft>
                  <a:spcPts val="200"/>
                </a:spcAft>
              </a:pPr>
              <a:r>
                <a:rPr lang="en-GB" sz="105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Nearly</a:t>
              </a:r>
            </a:p>
          </p:txBody>
        </p:sp>
        <p:sp>
          <p:nvSpPr>
            <p:cNvPr id="828" name="TextBox 827">
              <a:extLst>
                <a:ext uri="{FF2B5EF4-FFF2-40B4-BE49-F238E27FC236}">
                  <a16:creationId xmlns:a16="http://schemas.microsoft.com/office/drawing/2014/main" id="{36EF780B-2807-4D82-9D52-B6E1277B10BA}"/>
                </a:ext>
              </a:extLst>
            </p:cNvPr>
            <p:cNvSpPr txBox="1"/>
            <p:nvPr/>
          </p:nvSpPr>
          <p:spPr>
            <a:xfrm>
              <a:off x="4039418" y="961302"/>
              <a:ext cx="1421960" cy="141413"/>
            </a:xfrm>
            <a:prstGeom prst="rect">
              <a:avLst/>
            </a:prstGeom>
            <a:noFill/>
          </p:spPr>
          <p:txBody>
            <a:bodyPr wrap="square" lIns="0" tIns="0" rIns="0" bIns="0" rtlCol="0" anchor="ctr">
              <a:noAutofit/>
            </a:bodyPr>
            <a:lstStyle/>
            <a:p>
              <a:pPr algn="ctr">
                <a:spcAft>
                  <a:spcPts val="200"/>
                </a:spcAft>
              </a:pPr>
              <a:r>
                <a:rPr lang="en-GB" sz="105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Over</a:t>
              </a:r>
            </a:p>
          </p:txBody>
        </p:sp>
        <p:sp>
          <p:nvSpPr>
            <p:cNvPr id="830" name="TextBox 829">
              <a:extLst>
                <a:ext uri="{FF2B5EF4-FFF2-40B4-BE49-F238E27FC236}">
                  <a16:creationId xmlns:a16="http://schemas.microsoft.com/office/drawing/2014/main" id="{AED84404-C753-4B68-BEB4-E9FE821CE59D}"/>
                </a:ext>
              </a:extLst>
            </p:cNvPr>
            <p:cNvSpPr txBox="1"/>
            <p:nvPr/>
          </p:nvSpPr>
          <p:spPr>
            <a:xfrm>
              <a:off x="2326258" y="1721586"/>
              <a:ext cx="1378397" cy="478064"/>
            </a:xfrm>
            <a:prstGeom prst="rect">
              <a:avLst/>
            </a:prstGeom>
            <a:noFill/>
          </p:spPr>
          <p:txBody>
            <a:bodyPr wrap="square" lIns="0" tIns="0" rIns="0" bIns="0" rtlCol="0" anchor="ctr">
              <a:noAutofit/>
            </a:bodyPr>
            <a:lstStyle/>
            <a:p>
              <a:pPr algn="ctr">
                <a:spcAft>
                  <a:spcPts val="200"/>
                </a:spcAft>
              </a:pPr>
              <a:r>
                <a:rPr lang="en-GB" sz="2000" dirty="0">
                  <a:solidFill>
                    <a:srgbClr val="8FC740"/>
                  </a:solidFill>
                  <a:latin typeface="Calibri Light" panose="020F0302020204030204" pitchFamily="34" charset="0"/>
                  <a:cs typeface="Calibri Light" panose="020F0302020204030204" pitchFamily="34" charset="0"/>
                  <a:sym typeface="Calibri Light" panose="020F0302020204030204" pitchFamily="34" charset="0"/>
                </a:rPr>
                <a:t>60,000</a:t>
              </a:r>
            </a:p>
            <a:p>
              <a:pPr algn="ctr">
                <a:spcAft>
                  <a:spcPts val="200"/>
                </a:spcAft>
              </a:pPr>
              <a:r>
                <a:rPr lang="en-GB" sz="900" b="1" dirty="0">
                  <a:solidFill>
                    <a:srgbClr val="8FC740"/>
                  </a:solidFill>
                  <a:latin typeface="Calibri Light" panose="020F0302020204030204" pitchFamily="34" charset="0"/>
                  <a:cs typeface="Calibri Light" panose="020F0302020204030204" pitchFamily="34" charset="0"/>
                  <a:sym typeface="Calibri Light" panose="020F0302020204030204" pitchFamily="34" charset="0"/>
                </a:rPr>
                <a:t>INDIVIDUALS</a:t>
              </a:r>
            </a:p>
          </p:txBody>
        </p:sp>
        <p:sp>
          <p:nvSpPr>
            <p:cNvPr id="831" name="TextBox 830">
              <a:extLst>
                <a:ext uri="{FF2B5EF4-FFF2-40B4-BE49-F238E27FC236}">
                  <a16:creationId xmlns:a16="http://schemas.microsoft.com/office/drawing/2014/main" id="{C63F5FC4-CA16-46FD-8165-AE31E285F4FE}"/>
                </a:ext>
              </a:extLst>
            </p:cNvPr>
            <p:cNvSpPr txBox="1"/>
            <p:nvPr/>
          </p:nvSpPr>
          <p:spPr>
            <a:xfrm>
              <a:off x="4061200" y="1721586"/>
              <a:ext cx="1378397" cy="478064"/>
            </a:xfrm>
            <a:prstGeom prst="rect">
              <a:avLst/>
            </a:prstGeom>
            <a:noFill/>
          </p:spPr>
          <p:txBody>
            <a:bodyPr wrap="square" lIns="0" tIns="0" rIns="0" bIns="0" rtlCol="0" anchor="ctr">
              <a:noAutofit/>
            </a:bodyPr>
            <a:lstStyle/>
            <a:p>
              <a:pPr algn="ctr">
                <a:spcAft>
                  <a:spcPts val="200"/>
                </a:spcAft>
              </a:pPr>
              <a:r>
                <a:rPr lang="en-GB" sz="2000" dirty="0">
                  <a:solidFill>
                    <a:srgbClr val="8FC740"/>
                  </a:solidFill>
                  <a:latin typeface="Calibri Light" panose="020F0302020204030204" pitchFamily="34" charset="0"/>
                  <a:cs typeface="Calibri Light" panose="020F0302020204030204" pitchFamily="34" charset="0"/>
                  <a:sym typeface="Calibri Light" panose="020F0302020204030204" pitchFamily="34" charset="0"/>
                </a:rPr>
                <a:t>13,000</a:t>
              </a:r>
            </a:p>
            <a:p>
              <a:pPr algn="ctr">
                <a:spcAft>
                  <a:spcPts val="200"/>
                </a:spcAft>
              </a:pPr>
              <a:r>
                <a:rPr lang="en-GB" sz="900" b="1" dirty="0">
                  <a:solidFill>
                    <a:srgbClr val="8FC740"/>
                  </a:solidFill>
                  <a:latin typeface="Calibri Light" panose="020F0302020204030204" pitchFamily="34" charset="0"/>
                  <a:cs typeface="Calibri Light" panose="020F0302020204030204" pitchFamily="34" charset="0"/>
                  <a:sym typeface="Calibri Light" panose="020F0302020204030204" pitchFamily="34" charset="0"/>
                </a:rPr>
                <a:t>BENEFICIARIES</a:t>
              </a:r>
            </a:p>
          </p:txBody>
        </p:sp>
        <p:sp>
          <p:nvSpPr>
            <p:cNvPr id="832" name="TextBox 831">
              <a:extLst>
                <a:ext uri="{FF2B5EF4-FFF2-40B4-BE49-F238E27FC236}">
                  <a16:creationId xmlns:a16="http://schemas.microsoft.com/office/drawing/2014/main" id="{56F523F7-FDA2-455B-821E-B5981EF5FDD6}"/>
                </a:ext>
              </a:extLst>
            </p:cNvPr>
            <p:cNvSpPr txBox="1"/>
            <p:nvPr/>
          </p:nvSpPr>
          <p:spPr>
            <a:xfrm>
              <a:off x="3923910" y="2327601"/>
              <a:ext cx="1652977" cy="972000"/>
            </a:xfrm>
            <a:prstGeom prst="rect">
              <a:avLst/>
            </a:prstGeom>
            <a:noFill/>
          </p:spPr>
          <p:txBody>
            <a:bodyPr wrap="square" lIns="0" tIns="0" rIns="0" bIns="0" rtlCol="0" anchor="t">
              <a:noAutofit/>
            </a:bodyPr>
            <a:lstStyle/>
            <a:p>
              <a:pPr algn="ctr">
                <a:lnSpc>
                  <a:spcPts val="1100"/>
                </a:lnSpc>
              </a:pPr>
              <a:r>
                <a:rPr lang="en-GB" sz="1050" b="1"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ARE NOW INCLUDED THAT WERE PREVOUSLY LIVING WITHOUT ELECTRICITY </a:t>
              </a:r>
              <a:r>
                <a:rPr lang="en-GB" sz="9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and financially excluded via </a:t>
              </a:r>
              <a:r>
                <a:rPr lang="en-GB" sz="900" b="1"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2 delivery channels </a:t>
              </a:r>
              <a:r>
                <a:rPr lang="en-GB" sz="9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brought to the market through PayGo partners Epsilon Energia and Solar Works</a:t>
              </a:r>
              <a:endParaRPr lang="en-GB" sz="1050" b="1"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833" name="TextBox 832">
              <a:extLst>
                <a:ext uri="{FF2B5EF4-FFF2-40B4-BE49-F238E27FC236}">
                  <a16:creationId xmlns:a16="http://schemas.microsoft.com/office/drawing/2014/main" id="{D256A22C-A867-42B6-8483-775B6963CDAA}"/>
                </a:ext>
              </a:extLst>
            </p:cNvPr>
            <p:cNvSpPr txBox="1"/>
            <p:nvPr/>
          </p:nvSpPr>
          <p:spPr>
            <a:xfrm>
              <a:off x="5703791" y="2327601"/>
              <a:ext cx="1512000" cy="972000"/>
            </a:xfrm>
            <a:prstGeom prst="rect">
              <a:avLst/>
            </a:prstGeom>
            <a:noFill/>
          </p:spPr>
          <p:txBody>
            <a:bodyPr wrap="square" lIns="0" tIns="0" rIns="0" bIns="0" rtlCol="0" anchor="t">
              <a:noAutofit/>
            </a:bodyPr>
            <a:lstStyle/>
            <a:p>
              <a:pPr algn="ctr">
                <a:lnSpc>
                  <a:spcPts val="1100"/>
                </a:lnSpc>
              </a:pPr>
              <a:r>
                <a:rPr lang="en-GB" sz="1050" b="1"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DEVELOPMENT OF A MICRO INSURANCE ROADMAP, PARTNERING WITH THE REGULATOR, TO BRING NEW SOLUTIONS TO THE MARKET</a:t>
              </a:r>
            </a:p>
          </p:txBody>
        </p:sp>
        <p:sp>
          <p:nvSpPr>
            <p:cNvPr id="836" name="TextBox 835">
              <a:extLst>
                <a:ext uri="{FF2B5EF4-FFF2-40B4-BE49-F238E27FC236}">
                  <a16:creationId xmlns:a16="http://schemas.microsoft.com/office/drawing/2014/main" id="{150950B1-E856-4F95-AED5-48F7725A87EE}"/>
                </a:ext>
              </a:extLst>
            </p:cNvPr>
            <p:cNvSpPr txBox="1"/>
            <p:nvPr/>
          </p:nvSpPr>
          <p:spPr>
            <a:xfrm>
              <a:off x="5770593" y="1721586"/>
              <a:ext cx="1378397" cy="478064"/>
            </a:xfrm>
            <a:prstGeom prst="rect">
              <a:avLst/>
            </a:prstGeom>
            <a:noFill/>
          </p:spPr>
          <p:txBody>
            <a:bodyPr wrap="square" lIns="0" tIns="0" rIns="0" bIns="0" rtlCol="0" anchor="ctr">
              <a:noAutofit/>
            </a:bodyPr>
            <a:lstStyle/>
            <a:p>
              <a:pPr algn="ctr">
                <a:spcAft>
                  <a:spcPts val="200"/>
                </a:spcAft>
              </a:pPr>
              <a:r>
                <a:rPr lang="en-GB" sz="1600" dirty="0">
                  <a:solidFill>
                    <a:srgbClr val="8FC740"/>
                  </a:solidFill>
                  <a:latin typeface="Calibri Light" panose="020F0302020204030204" pitchFamily="34" charset="0"/>
                  <a:cs typeface="Calibri Light" panose="020F0302020204030204" pitchFamily="34" charset="0"/>
                  <a:sym typeface="Calibri Light" panose="020F0302020204030204" pitchFamily="34" charset="0"/>
                </a:rPr>
                <a:t>MICRO INSURANCE</a:t>
              </a:r>
              <a:endParaRPr lang="en-GB" sz="700" dirty="0">
                <a:solidFill>
                  <a:srgbClr val="8FC740"/>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850" name="Freeform 3423">
              <a:extLst>
                <a:ext uri="{FF2B5EF4-FFF2-40B4-BE49-F238E27FC236}">
                  <a16:creationId xmlns:a16="http://schemas.microsoft.com/office/drawing/2014/main" id="{244180CF-0D1A-49B1-815C-50340EBC53A2}"/>
                </a:ext>
              </a:extLst>
            </p:cNvPr>
            <p:cNvSpPr/>
            <p:nvPr/>
          </p:nvSpPr>
          <p:spPr>
            <a:xfrm>
              <a:off x="2642508" y="2235664"/>
              <a:ext cx="745896" cy="0"/>
            </a:xfrm>
            <a:custGeom>
              <a:avLst/>
              <a:gdLst/>
              <a:ahLst/>
              <a:cxnLst/>
              <a:rect l="0" t="0" r="0" b="0"/>
              <a:pathLst>
                <a:path w="745896">
                  <a:moveTo>
                    <a:pt x="0" y="0"/>
                  </a:moveTo>
                  <a:lnTo>
                    <a:pt x="745896" y="0"/>
                  </a:lnTo>
                </a:path>
              </a:pathLst>
            </a:custGeom>
            <a:noFill/>
            <a:ln w="8851" cap="flat" cmpd="sng">
              <a:solidFill>
                <a:srgbClr val="8FC740">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851" name="Freeform 3423">
              <a:extLst>
                <a:ext uri="{FF2B5EF4-FFF2-40B4-BE49-F238E27FC236}">
                  <a16:creationId xmlns:a16="http://schemas.microsoft.com/office/drawing/2014/main" id="{2EBB0724-DC07-407D-A7C6-D71B417A3688}"/>
                </a:ext>
              </a:extLst>
            </p:cNvPr>
            <p:cNvSpPr/>
            <p:nvPr/>
          </p:nvSpPr>
          <p:spPr>
            <a:xfrm>
              <a:off x="4377450" y="2235664"/>
              <a:ext cx="745896" cy="0"/>
            </a:xfrm>
            <a:custGeom>
              <a:avLst/>
              <a:gdLst/>
              <a:ahLst/>
              <a:cxnLst/>
              <a:rect l="0" t="0" r="0" b="0"/>
              <a:pathLst>
                <a:path w="745896">
                  <a:moveTo>
                    <a:pt x="0" y="0"/>
                  </a:moveTo>
                  <a:lnTo>
                    <a:pt x="745896" y="0"/>
                  </a:lnTo>
                </a:path>
              </a:pathLst>
            </a:custGeom>
            <a:noFill/>
            <a:ln w="8851" cap="flat" cmpd="sng">
              <a:solidFill>
                <a:srgbClr val="8FC740">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852" name="TextBox 851">
              <a:extLst>
                <a:ext uri="{FF2B5EF4-FFF2-40B4-BE49-F238E27FC236}">
                  <a16:creationId xmlns:a16="http://schemas.microsoft.com/office/drawing/2014/main" id="{AF116439-7616-463F-91E4-FD673B033F84}"/>
                </a:ext>
              </a:extLst>
            </p:cNvPr>
            <p:cNvSpPr txBox="1"/>
            <p:nvPr/>
          </p:nvSpPr>
          <p:spPr>
            <a:xfrm>
              <a:off x="2304476" y="2327601"/>
              <a:ext cx="1421960" cy="972000"/>
            </a:xfrm>
            <a:prstGeom prst="rect">
              <a:avLst/>
            </a:prstGeom>
            <a:noFill/>
          </p:spPr>
          <p:txBody>
            <a:bodyPr wrap="square" lIns="0" tIns="0" rIns="0" bIns="0" rtlCol="0" anchor="t">
              <a:noAutofit/>
            </a:bodyPr>
            <a:lstStyle/>
            <a:p>
              <a:pPr algn="ctr">
                <a:lnSpc>
                  <a:spcPts val="1100"/>
                </a:lnSpc>
              </a:pPr>
              <a:r>
                <a:rPr lang="en-GB" sz="1050" b="1"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THROUGH TWO NEW DIGITAL CHANNELS IN THE MARKET IMPROVED ACCESS TO DFS </a:t>
              </a:r>
              <a:r>
                <a:rPr lang="en-GB" sz="105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under the agent models with BancABC and Letshego</a:t>
              </a:r>
              <a:endParaRPr lang="en-GB" sz="1050" b="1"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853" name="Freeform 3427">
              <a:extLst>
                <a:ext uri="{FF2B5EF4-FFF2-40B4-BE49-F238E27FC236}">
                  <a16:creationId xmlns:a16="http://schemas.microsoft.com/office/drawing/2014/main" id="{8A8CD2C8-C0C1-4C56-82B9-558ADD808314}"/>
                </a:ext>
              </a:extLst>
            </p:cNvPr>
            <p:cNvSpPr/>
            <p:nvPr/>
          </p:nvSpPr>
          <p:spPr>
            <a:xfrm>
              <a:off x="3882927" y="1045430"/>
              <a:ext cx="0" cy="2160000"/>
            </a:xfrm>
            <a:custGeom>
              <a:avLst/>
              <a:gdLst/>
              <a:ahLst/>
              <a:cxnLst/>
              <a:rect l="0" t="0" r="0" b="0"/>
              <a:pathLst>
                <a:path h="2090559">
                  <a:moveTo>
                    <a:pt x="0" y="0"/>
                  </a:moveTo>
                  <a:lnTo>
                    <a:pt x="0" y="2090559"/>
                  </a:lnTo>
                </a:path>
              </a:pathLst>
            </a:custGeom>
            <a:noFill/>
            <a:ln w="11811" cap="flat" cmpd="sng">
              <a:solidFill>
                <a:srgbClr val="D2D3D3">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854" name="Freeform 3427">
              <a:extLst>
                <a:ext uri="{FF2B5EF4-FFF2-40B4-BE49-F238E27FC236}">
                  <a16:creationId xmlns:a16="http://schemas.microsoft.com/office/drawing/2014/main" id="{B1E4E311-FA01-4DD3-84E0-E6B19BFFF7ED}"/>
                </a:ext>
              </a:extLst>
            </p:cNvPr>
            <p:cNvSpPr/>
            <p:nvPr/>
          </p:nvSpPr>
          <p:spPr>
            <a:xfrm>
              <a:off x="5605095" y="1045430"/>
              <a:ext cx="0" cy="2160000"/>
            </a:xfrm>
            <a:custGeom>
              <a:avLst/>
              <a:gdLst/>
              <a:ahLst/>
              <a:cxnLst/>
              <a:rect l="0" t="0" r="0" b="0"/>
              <a:pathLst>
                <a:path h="2090559">
                  <a:moveTo>
                    <a:pt x="0" y="0"/>
                  </a:moveTo>
                  <a:lnTo>
                    <a:pt x="0" y="2090559"/>
                  </a:lnTo>
                </a:path>
              </a:pathLst>
            </a:custGeom>
            <a:noFill/>
            <a:ln w="11811" cap="flat" cmpd="sng">
              <a:solidFill>
                <a:srgbClr val="D2D3D3">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738" name="Freeform 3437">
              <a:extLst>
                <a:ext uri="{FF2B5EF4-FFF2-40B4-BE49-F238E27FC236}">
                  <a16:creationId xmlns:a16="http://schemas.microsoft.com/office/drawing/2014/main" id="{9F11ABE1-17E7-433C-B4F9-36ED6549E40C}"/>
                </a:ext>
              </a:extLst>
            </p:cNvPr>
            <p:cNvSpPr/>
            <p:nvPr/>
          </p:nvSpPr>
          <p:spPr>
            <a:xfrm>
              <a:off x="454024" y="3371053"/>
              <a:ext cx="1638000" cy="0"/>
            </a:xfrm>
            <a:custGeom>
              <a:avLst/>
              <a:gdLst/>
              <a:ahLst/>
              <a:cxnLst/>
              <a:rect l="0" t="0" r="0" b="0"/>
              <a:pathLst>
                <a:path w="1524000">
                  <a:moveTo>
                    <a:pt x="1524000" y="0"/>
                  </a:moveTo>
                  <a:lnTo>
                    <a:pt x="0" y="0"/>
                  </a:lnTo>
                </a:path>
              </a:pathLst>
            </a:custGeom>
            <a:noFill/>
            <a:ln w="11811" cap="flat" cmpd="sng">
              <a:solidFill>
                <a:srgbClr val="D2D3D3">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869" name="Freeform 3437">
              <a:extLst>
                <a:ext uri="{FF2B5EF4-FFF2-40B4-BE49-F238E27FC236}">
                  <a16:creationId xmlns:a16="http://schemas.microsoft.com/office/drawing/2014/main" id="{43D3EF9B-C405-4503-B647-075CF9DB63D0}"/>
                </a:ext>
              </a:extLst>
            </p:cNvPr>
            <p:cNvSpPr/>
            <p:nvPr/>
          </p:nvSpPr>
          <p:spPr>
            <a:xfrm>
              <a:off x="5644910" y="3371053"/>
              <a:ext cx="1638000" cy="0"/>
            </a:xfrm>
            <a:custGeom>
              <a:avLst/>
              <a:gdLst/>
              <a:ahLst/>
              <a:cxnLst/>
              <a:rect l="0" t="0" r="0" b="0"/>
              <a:pathLst>
                <a:path w="1524000">
                  <a:moveTo>
                    <a:pt x="1524000" y="0"/>
                  </a:moveTo>
                  <a:lnTo>
                    <a:pt x="0" y="0"/>
                  </a:lnTo>
                </a:path>
              </a:pathLst>
            </a:custGeom>
            <a:noFill/>
            <a:ln w="11811" cap="flat" cmpd="sng">
              <a:solidFill>
                <a:srgbClr val="D2D3D3">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870" name="Freeform 3437">
              <a:extLst>
                <a:ext uri="{FF2B5EF4-FFF2-40B4-BE49-F238E27FC236}">
                  <a16:creationId xmlns:a16="http://schemas.microsoft.com/office/drawing/2014/main" id="{B8970703-43E0-4B1B-A7E8-2000C6055D79}"/>
                </a:ext>
              </a:extLst>
            </p:cNvPr>
            <p:cNvSpPr/>
            <p:nvPr/>
          </p:nvSpPr>
          <p:spPr>
            <a:xfrm>
              <a:off x="2184319" y="3371053"/>
              <a:ext cx="1638000" cy="0"/>
            </a:xfrm>
            <a:custGeom>
              <a:avLst/>
              <a:gdLst/>
              <a:ahLst/>
              <a:cxnLst/>
              <a:rect l="0" t="0" r="0" b="0"/>
              <a:pathLst>
                <a:path w="1524000">
                  <a:moveTo>
                    <a:pt x="1524000" y="0"/>
                  </a:moveTo>
                  <a:lnTo>
                    <a:pt x="0" y="0"/>
                  </a:lnTo>
                </a:path>
              </a:pathLst>
            </a:custGeom>
            <a:noFill/>
            <a:ln w="11811" cap="flat" cmpd="sng">
              <a:solidFill>
                <a:srgbClr val="D2D3D3">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871" name="Freeform 3437">
              <a:extLst>
                <a:ext uri="{FF2B5EF4-FFF2-40B4-BE49-F238E27FC236}">
                  <a16:creationId xmlns:a16="http://schemas.microsoft.com/office/drawing/2014/main" id="{83CB2053-8554-4A41-851D-613D499DEB2B}"/>
                </a:ext>
              </a:extLst>
            </p:cNvPr>
            <p:cNvSpPr/>
            <p:nvPr/>
          </p:nvSpPr>
          <p:spPr>
            <a:xfrm>
              <a:off x="3914614" y="3371053"/>
              <a:ext cx="1638000" cy="0"/>
            </a:xfrm>
            <a:custGeom>
              <a:avLst/>
              <a:gdLst/>
              <a:ahLst/>
              <a:cxnLst/>
              <a:rect l="0" t="0" r="0" b="0"/>
              <a:pathLst>
                <a:path w="1524000">
                  <a:moveTo>
                    <a:pt x="1524000" y="0"/>
                  </a:moveTo>
                  <a:lnTo>
                    <a:pt x="0" y="0"/>
                  </a:lnTo>
                </a:path>
              </a:pathLst>
            </a:custGeom>
            <a:noFill/>
            <a:ln w="11811" cap="flat" cmpd="sng">
              <a:solidFill>
                <a:srgbClr val="D2D3D3">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pic>
          <p:nvPicPr>
            <p:cNvPr id="757" name="Picture 3456">
              <a:extLst>
                <a:ext uri="{FF2B5EF4-FFF2-40B4-BE49-F238E27FC236}">
                  <a16:creationId xmlns:a16="http://schemas.microsoft.com/office/drawing/2014/main" id="{CFBE21E8-F06F-4EC7-BEFC-BE6DE1F6DA80}"/>
                </a:ext>
              </a:extLst>
            </p:cNvPr>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a:xfrm>
              <a:off x="2900048" y="7516070"/>
              <a:ext cx="389876" cy="713701"/>
            </a:xfrm>
            <a:prstGeom prst="rect">
              <a:avLst/>
            </a:prstGeom>
            <a:noFill/>
          </p:spPr>
        </p:pic>
        <p:pic>
          <p:nvPicPr>
            <p:cNvPr id="795" name="Picture 3494">
              <a:extLst>
                <a:ext uri="{FF2B5EF4-FFF2-40B4-BE49-F238E27FC236}">
                  <a16:creationId xmlns:a16="http://schemas.microsoft.com/office/drawing/2014/main" id="{9BD05047-A138-4F66-B33A-DE9C8D877D34}"/>
                </a:ext>
              </a:extLst>
            </p:cNvPr>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a:xfrm>
              <a:off x="4516075" y="6138303"/>
              <a:ext cx="447802" cy="396568"/>
            </a:xfrm>
            <a:prstGeom prst="rect">
              <a:avLst/>
            </a:prstGeom>
            <a:noFill/>
          </p:spPr>
        </p:pic>
        <p:sp>
          <p:nvSpPr>
            <p:cNvPr id="834" name="TextBox 833">
              <a:extLst>
                <a:ext uri="{FF2B5EF4-FFF2-40B4-BE49-F238E27FC236}">
                  <a16:creationId xmlns:a16="http://schemas.microsoft.com/office/drawing/2014/main" id="{4A9AF2E5-8836-4E0C-89FB-8BE32A6427A2}"/>
                </a:ext>
              </a:extLst>
            </p:cNvPr>
            <p:cNvSpPr txBox="1"/>
            <p:nvPr/>
          </p:nvSpPr>
          <p:spPr>
            <a:xfrm>
              <a:off x="2290567" y="6174278"/>
              <a:ext cx="1421960" cy="705578"/>
            </a:xfrm>
            <a:prstGeom prst="rect">
              <a:avLst/>
            </a:prstGeom>
            <a:noFill/>
          </p:spPr>
          <p:txBody>
            <a:bodyPr wrap="square" lIns="0" tIns="0" rIns="0" bIns="0" rtlCol="0" anchor="t">
              <a:spAutoFit/>
            </a:bodyPr>
            <a:lstStyle/>
            <a:p>
              <a:pPr algn="ctr">
                <a:lnSpc>
                  <a:spcPts val="1100"/>
                </a:lnSpc>
              </a:pPr>
              <a:r>
                <a:rPr lang="en-GB" sz="1050" b="1"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ONE IMPROVED PRODUCT INFORMED BY THE DESIGN PROCESS APPROACH/ NEW SERVICE OFFERING WITH BCI FOR</a:t>
              </a:r>
            </a:p>
          </p:txBody>
        </p:sp>
        <p:sp>
          <p:nvSpPr>
            <p:cNvPr id="837" name="TextBox 836">
              <a:extLst>
                <a:ext uri="{FF2B5EF4-FFF2-40B4-BE49-F238E27FC236}">
                  <a16:creationId xmlns:a16="http://schemas.microsoft.com/office/drawing/2014/main" id="{FB72F6C9-90C0-4868-9E87-4354776FB14F}"/>
                </a:ext>
              </a:extLst>
            </p:cNvPr>
            <p:cNvSpPr txBox="1"/>
            <p:nvPr/>
          </p:nvSpPr>
          <p:spPr>
            <a:xfrm>
              <a:off x="4046883" y="6610226"/>
              <a:ext cx="1378397" cy="394981"/>
            </a:xfrm>
            <a:prstGeom prst="rect">
              <a:avLst/>
            </a:prstGeom>
            <a:noFill/>
          </p:spPr>
          <p:txBody>
            <a:bodyPr wrap="square" lIns="0" tIns="0" rIns="0" bIns="0" rtlCol="0" anchor="ctr">
              <a:noAutofit/>
            </a:bodyPr>
            <a:lstStyle/>
            <a:p>
              <a:pPr algn="ctr">
                <a:spcAft>
                  <a:spcPts val="200"/>
                </a:spcAft>
              </a:pPr>
              <a:r>
                <a:rPr lang="en-GB" sz="1100" b="1"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TWO DIGITAL SOLUTIONS FOR</a:t>
              </a:r>
            </a:p>
          </p:txBody>
        </p:sp>
        <p:sp>
          <p:nvSpPr>
            <p:cNvPr id="838" name="TextBox 837">
              <a:extLst>
                <a:ext uri="{FF2B5EF4-FFF2-40B4-BE49-F238E27FC236}">
                  <a16:creationId xmlns:a16="http://schemas.microsoft.com/office/drawing/2014/main" id="{9CD5EA00-02C0-45A8-8A53-125E0231E968}"/>
                </a:ext>
              </a:extLst>
            </p:cNvPr>
            <p:cNvSpPr txBox="1"/>
            <p:nvPr/>
          </p:nvSpPr>
          <p:spPr>
            <a:xfrm>
              <a:off x="3961090" y="7079697"/>
              <a:ext cx="1549982" cy="252000"/>
            </a:xfrm>
            <a:prstGeom prst="rect">
              <a:avLst/>
            </a:prstGeom>
            <a:noFill/>
          </p:spPr>
          <p:txBody>
            <a:bodyPr wrap="square" lIns="0" tIns="0" rIns="0" bIns="0" rtlCol="0" anchor="ctr">
              <a:noAutofit/>
            </a:bodyPr>
            <a:lstStyle/>
            <a:p>
              <a:pPr algn="ctr">
                <a:spcAft>
                  <a:spcPts val="200"/>
                </a:spcAft>
              </a:pPr>
              <a:r>
                <a:rPr lang="en-GB" sz="1600" dirty="0">
                  <a:solidFill>
                    <a:srgbClr val="8FC740"/>
                  </a:solidFill>
                  <a:latin typeface="Calibri Light" panose="020F0302020204030204" pitchFamily="34" charset="0"/>
                  <a:cs typeface="Calibri Light" panose="020F0302020204030204" pitchFamily="34" charset="0"/>
                  <a:sym typeface="Calibri Light" panose="020F0302020204030204" pitchFamily="34" charset="0"/>
                </a:rPr>
                <a:t>SAVINGS GROUPS</a:t>
              </a:r>
            </a:p>
          </p:txBody>
        </p:sp>
        <p:sp>
          <p:nvSpPr>
            <p:cNvPr id="900" name="Rectangle 4368">
              <a:extLst>
                <a:ext uri="{FF2B5EF4-FFF2-40B4-BE49-F238E27FC236}">
                  <a16:creationId xmlns:a16="http://schemas.microsoft.com/office/drawing/2014/main" id="{1EA1A850-8E89-401F-A75E-C3379532C51B}"/>
                </a:ext>
              </a:extLst>
            </p:cNvPr>
            <p:cNvSpPr/>
            <p:nvPr/>
          </p:nvSpPr>
          <p:spPr>
            <a:xfrm>
              <a:off x="2911090" y="6635688"/>
              <a:ext cx="224477" cy="394981"/>
            </a:xfrm>
            <a:prstGeom prst="rect">
              <a:avLst/>
            </a:prstGeom>
          </p:spPr>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902" name="Rectangle 4490">
              <a:extLst>
                <a:ext uri="{FF2B5EF4-FFF2-40B4-BE49-F238E27FC236}">
                  <a16:creationId xmlns:a16="http://schemas.microsoft.com/office/drawing/2014/main" id="{5EE3A4DC-E182-4F47-AD80-DA59D570B637}"/>
                </a:ext>
              </a:extLst>
            </p:cNvPr>
            <p:cNvSpPr/>
            <p:nvPr/>
          </p:nvSpPr>
          <p:spPr>
            <a:xfrm>
              <a:off x="4300440" y="6530151"/>
              <a:ext cx="864563" cy="394981"/>
            </a:xfrm>
            <a:prstGeom prst="rect">
              <a:avLst/>
            </a:prstGeom>
          </p:spPr>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904" name="TextBox 903">
              <a:extLst>
                <a:ext uri="{FF2B5EF4-FFF2-40B4-BE49-F238E27FC236}">
                  <a16:creationId xmlns:a16="http://schemas.microsoft.com/office/drawing/2014/main" id="{25B2410D-A3F7-4E1D-8059-76B5088B01C5}"/>
                </a:ext>
              </a:extLst>
            </p:cNvPr>
            <p:cNvSpPr txBox="1"/>
            <p:nvPr/>
          </p:nvSpPr>
          <p:spPr>
            <a:xfrm>
              <a:off x="3980081" y="7506083"/>
              <a:ext cx="1512000" cy="411322"/>
            </a:xfrm>
            <a:prstGeom prst="rect">
              <a:avLst/>
            </a:prstGeom>
            <a:noFill/>
          </p:spPr>
          <p:txBody>
            <a:bodyPr wrap="square" lIns="0" tIns="0" rIns="0" bIns="0" rtlCol="0" anchor="ctr">
              <a:noAutofit/>
            </a:bodyPr>
            <a:lstStyle/>
            <a:p>
              <a:pPr algn="ctr">
                <a:spcAft>
                  <a:spcPts val="200"/>
                </a:spcAft>
              </a:pPr>
              <a:r>
                <a:rPr lang="en-GB" sz="9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We have digitalized 484 groups and financially included 4,199 members</a:t>
              </a:r>
            </a:p>
          </p:txBody>
        </p:sp>
        <p:sp>
          <p:nvSpPr>
            <p:cNvPr id="905" name="TextBox 904">
              <a:extLst>
                <a:ext uri="{FF2B5EF4-FFF2-40B4-BE49-F238E27FC236}">
                  <a16:creationId xmlns:a16="http://schemas.microsoft.com/office/drawing/2014/main" id="{B71F7047-1F2B-4D6C-92BE-725258AE128B}"/>
                </a:ext>
              </a:extLst>
            </p:cNvPr>
            <p:cNvSpPr txBox="1"/>
            <p:nvPr/>
          </p:nvSpPr>
          <p:spPr>
            <a:xfrm>
              <a:off x="2334130" y="7024458"/>
              <a:ext cx="1378397" cy="362478"/>
            </a:xfrm>
            <a:prstGeom prst="rect">
              <a:avLst/>
            </a:prstGeom>
            <a:noFill/>
          </p:spPr>
          <p:txBody>
            <a:bodyPr wrap="square" lIns="0" tIns="0" rIns="0" bIns="0" rtlCol="0" anchor="ctr">
              <a:noAutofit/>
            </a:bodyPr>
            <a:lstStyle/>
            <a:p>
              <a:pPr algn="ctr">
                <a:spcAft>
                  <a:spcPts val="200"/>
                </a:spcAft>
              </a:pPr>
              <a:r>
                <a:rPr lang="en-GB" sz="1600" dirty="0">
                  <a:solidFill>
                    <a:srgbClr val="8FC740"/>
                  </a:solidFill>
                  <a:latin typeface="Calibri Light" panose="020F0302020204030204" pitchFamily="34" charset="0"/>
                  <a:cs typeface="Calibri Light" panose="020F0302020204030204" pitchFamily="34" charset="0"/>
                  <a:sym typeface="Calibri Light" panose="020F0302020204030204" pitchFamily="34" charset="0"/>
                </a:rPr>
                <a:t>RURAL BANKING</a:t>
              </a:r>
            </a:p>
          </p:txBody>
        </p:sp>
        <p:sp>
          <p:nvSpPr>
            <p:cNvPr id="908" name="Freeform 3427">
              <a:extLst>
                <a:ext uri="{FF2B5EF4-FFF2-40B4-BE49-F238E27FC236}">
                  <a16:creationId xmlns:a16="http://schemas.microsoft.com/office/drawing/2014/main" id="{686E5B05-9D53-49C7-BB30-AF4634007966}"/>
                </a:ext>
              </a:extLst>
            </p:cNvPr>
            <p:cNvSpPr/>
            <p:nvPr/>
          </p:nvSpPr>
          <p:spPr>
            <a:xfrm>
              <a:off x="3878025" y="6079301"/>
              <a:ext cx="0" cy="2160000"/>
            </a:xfrm>
            <a:custGeom>
              <a:avLst/>
              <a:gdLst/>
              <a:ahLst/>
              <a:cxnLst/>
              <a:rect l="0" t="0" r="0" b="0"/>
              <a:pathLst>
                <a:path h="2090559">
                  <a:moveTo>
                    <a:pt x="0" y="0"/>
                  </a:moveTo>
                  <a:lnTo>
                    <a:pt x="0" y="2090559"/>
                  </a:lnTo>
                </a:path>
              </a:pathLst>
            </a:custGeom>
            <a:noFill/>
            <a:ln w="11811" cap="flat" cmpd="sng">
              <a:solidFill>
                <a:srgbClr val="D2D3D3">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grpSp>
          <p:nvGrpSpPr>
            <p:cNvPr id="3" name="Group 2">
              <a:extLst>
                <a:ext uri="{FF2B5EF4-FFF2-40B4-BE49-F238E27FC236}">
                  <a16:creationId xmlns:a16="http://schemas.microsoft.com/office/drawing/2014/main" id="{8A472012-9457-464A-AC03-7A8CD67B7297}"/>
                </a:ext>
              </a:extLst>
            </p:cNvPr>
            <p:cNvGrpSpPr/>
            <p:nvPr/>
          </p:nvGrpSpPr>
          <p:grpSpPr>
            <a:xfrm>
              <a:off x="587945" y="3523376"/>
              <a:ext cx="1378397" cy="2029924"/>
              <a:chOff x="587945" y="3523376"/>
              <a:chExt cx="1378397" cy="2029924"/>
            </a:xfrm>
          </p:grpSpPr>
          <p:sp>
            <p:nvSpPr>
              <p:cNvPr id="764" name="Freeform 3463">
                <a:extLst>
                  <a:ext uri="{FF2B5EF4-FFF2-40B4-BE49-F238E27FC236}">
                    <a16:creationId xmlns:a16="http://schemas.microsoft.com/office/drawing/2014/main" id="{326A3FDF-6C8E-4554-A679-139736A62499}"/>
                  </a:ext>
                </a:extLst>
              </p:cNvPr>
              <p:cNvSpPr/>
              <p:nvPr/>
            </p:nvSpPr>
            <p:spPr>
              <a:xfrm>
                <a:off x="904195" y="4784314"/>
                <a:ext cx="745896" cy="0"/>
              </a:xfrm>
              <a:custGeom>
                <a:avLst/>
                <a:gdLst/>
                <a:ahLst/>
                <a:cxnLst/>
                <a:rect l="0" t="0" r="0" b="0"/>
                <a:pathLst>
                  <a:path w="745896">
                    <a:moveTo>
                      <a:pt x="0" y="0"/>
                    </a:moveTo>
                    <a:lnTo>
                      <a:pt x="745896" y="0"/>
                    </a:lnTo>
                  </a:path>
                </a:pathLst>
              </a:custGeom>
              <a:noFill/>
              <a:ln w="8851" cap="flat" cmpd="sng">
                <a:solidFill>
                  <a:srgbClr val="8FC740">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pic>
            <p:nvPicPr>
              <p:cNvPr id="765" name="Picture 3464">
                <a:extLst>
                  <a:ext uri="{FF2B5EF4-FFF2-40B4-BE49-F238E27FC236}">
                    <a16:creationId xmlns:a16="http://schemas.microsoft.com/office/drawing/2014/main" id="{B033A6A6-51E7-48FF-885B-D262DA2A4FE2}"/>
                  </a:ext>
                </a:extLst>
              </p:cNvPr>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a:xfrm>
                <a:off x="953973" y="4995275"/>
                <a:ext cx="646341" cy="558025"/>
              </a:xfrm>
              <a:prstGeom prst="rect">
                <a:avLst/>
              </a:prstGeom>
              <a:noFill/>
            </p:spPr>
          </p:pic>
          <p:sp>
            <p:nvSpPr>
              <p:cNvPr id="821" name="TextBox 820">
                <a:extLst>
                  <a:ext uri="{FF2B5EF4-FFF2-40B4-BE49-F238E27FC236}">
                    <a16:creationId xmlns:a16="http://schemas.microsoft.com/office/drawing/2014/main" id="{0CC10859-DABC-412B-BEA0-DE886E35A8FF}"/>
                  </a:ext>
                </a:extLst>
              </p:cNvPr>
              <p:cNvSpPr txBox="1"/>
              <p:nvPr/>
            </p:nvSpPr>
            <p:spPr>
              <a:xfrm>
                <a:off x="587945" y="3523376"/>
                <a:ext cx="1378397" cy="701040"/>
              </a:xfrm>
              <a:prstGeom prst="rect">
                <a:avLst/>
              </a:prstGeom>
              <a:noFill/>
            </p:spPr>
            <p:txBody>
              <a:bodyPr wrap="square" lIns="0" tIns="0" rIns="0" bIns="0" rtlCol="0" anchor="ctr">
                <a:noAutofit/>
              </a:bodyPr>
              <a:lstStyle/>
              <a:p>
                <a:pPr algn="ctr">
                  <a:spcAft>
                    <a:spcPts val="200"/>
                  </a:spcAft>
                </a:pPr>
                <a:r>
                  <a:rPr lang="en-GB" sz="900" b="1"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A NEW DIGITAL PRODUCT FOR SMALLHOLDER FARMERS WORKING UNDER A COTTON </a:t>
                </a:r>
                <a:r>
                  <a:rPr lang="en-GB" sz="9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value chain was delivered to nearly</a:t>
                </a:r>
              </a:p>
            </p:txBody>
          </p:sp>
          <p:sp>
            <p:nvSpPr>
              <p:cNvPr id="822" name="TextBox 821">
                <a:extLst>
                  <a:ext uri="{FF2B5EF4-FFF2-40B4-BE49-F238E27FC236}">
                    <a16:creationId xmlns:a16="http://schemas.microsoft.com/office/drawing/2014/main" id="{C767D9F0-E91E-45E5-B8F2-43D23026076F}"/>
                  </a:ext>
                </a:extLst>
              </p:cNvPr>
              <p:cNvSpPr txBox="1"/>
              <p:nvPr/>
            </p:nvSpPr>
            <p:spPr>
              <a:xfrm>
                <a:off x="587945" y="4193642"/>
                <a:ext cx="1378397" cy="533479"/>
              </a:xfrm>
              <a:prstGeom prst="rect">
                <a:avLst/>
              </a:prstGeom>
              <a:noFill/>
            </p:spPr>
            <p:txBody>
              <a:bodyPr wrap="square" lIns="0" tIns="0" rIns="0" bIns="0" rtlCol="0" anchor="ctr">
                <a:spAutoFit/>
              </a:bodyPr>
              <a:lstStyle/>
              <a:p>
                <a:pPr algn="ctr">
                  <a:spcAft>
                    <a:spcPts val="200"/>
                  </a:spcAft>
                </a:pPr>
                <a:r>
                  <a:rPr lang="en-GB" sz="2400" b="1" dirty="0">
                    <a:solidFill>
                      <a:srgbClr val="8FC740"/>
                    </a:solidFill>
                    <a:latin typeface="Calibri Light" panose="020F0302020204030204" pitchFamily="34" charset="0"/>
                    <a:cs typeface="Calibri Light" panose="020F0302020204030204" pitchFamily="34" charset="0"/>
                    <a:sym typeface="Calibri Light" panose="020F0302020204030204" pitchFamily="34" charset="0"/>
                  </a:rPr>
                  <a:t>35,000</a:t>
                </a:r>
              </a:p>
              <a:p>
                <a:pPr algn="ctr">
                  <a:spcAft>
                    <a:spcPts val="200"/>
                  </a:spcAft>
                </a:pPr>
                <a:r>
                  <a:rPr lang="en-GB" sz="900" b="1" dirty="0">
                    <a:solidFill>
                      <a:srgbClr val="8FC740"/>
                    </a:solidFill>
                    <a:latin typeface="Calibri Light" panose="020F0302020204030204" pitchFamily="34" charset="0"/>
                    <a:cs typeface="Calibri Light" panose="020F0302020204030204" pitchFamily="34" charset="0"/>
                    <a:sym typeface="Calibri Light" panose="020F0302020204030204" pitchFamily="34" charset="0"/>
                  </a:rPr>
                  <a:t>FARMERS</a:t>
                </a:r>
              </a:p>
            </p:txBody>
          </p:sp>
        </p:grpSp>
        <p:sp>
          <p:nvSpPr>
            <p:cNvPr id="855" name="Freeform 3427">
              <a:extLst>
                <a:ext uri="{FF2B5EF4-FFF2-40B4-BE49-F238E27FC236}">
                  <a16:creationId xmlns:a16="http://schemas.microsoft.com/office/drawing/2014/main" id="{1F93E516-3A6E-438E-BB6D-8153E0BCE131}"/>
                </a:ext>
              </a:extLst>
            </p:cNvPr>
            <p:cNvSpPr/>
            <p:nvPr/>
          </p:nvSpPr>
          <p:spPr>
            <a:xfrm>
              <a:off x="2152648" y="3557217"/>
              <a:ext cx="0" cy="2160000"/>
            </a:xfrm>
            <a:custGeom>
              <a:avLst/>
              <a:gdLst/>
              <a:ahLst/>
              <a:cxnLst/>
              <a:rect l="0" t="0" r="0" b="0"/>
              <a:pathLst>
                <a:path h="2090559">
                  <a:moveTo>
                    <a:pt x="0" y="0"/>
                  </a:moveTo>
                  <a:lnTo>
                    <a:pt x="0" y="2090559"/>
                  </a:lnTo>
                </a:path>
              </a:pathLst>
            </a:custGeom>
            <a:noFill/>
            <a:ln w="11811" cap="flat" cmpd="sng">
              <a:solidFill>
                <a:srgbClr val="D2D3D3">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grpSp>
          <p:nvGrpSpPr>
            <p:cNvPr id="4" name="Group 3">
              <a:extLst>
                <a:ext uri="{FF2B5EF4-FFF2-40B4-BE49-F238E27FC236}">
                  <a16:creationId xmlns:a16="http://schemas.microsoft.com/office/drawing/2014/main" id="{EAC3A61D-DC3B-43C3-8D1E-F604E01905D0}"/>
                </a:ext>
              </a:extLst>
            </p:cNvPr>
            <p:cNvGrpSpPr/>
            <p:nvPr/>
          </p:nvGrpSpPr>
          <p:grpSpPr>
            <a:xfrm>
              <a:off x="2240655" y="3523376"/>
              <a:ext cx="1548000" cy="2346840"/>
              <a:chOff x="2240655" y="3523376"/>
              <a:chExt cx="1548000" cy="2346840"/>
            </a:xfrm>
          </p:grpSpPr>
          <p:sp>
            <p:nvSpPr>
              <p:cNvPr id="758" name="Freeform 3457">
                <a:extLst>
                  <a:ext uri="{FF2B5EF4-FFF2-40B4-BE49-F238E27FC236}">
                    <a16:creationId xmlns:a16="http://schemas.microsoft.com/office/drawing/2014/main" id="{B8D174C0-5711-4C54-BDDA-CF1F75C42E7B}"/>
                  </a:ext>
                </a:extLst>
              </p:cNvPr>
              <p:cNvSpPr/>
              <p:nvPr/>
            </p:nvSpPr>
            <p:spPr>
              <a:xfrm>
                <a:off x="2618629" y="4784314"/>
                <a:ext cx="745896" cy="0"/>
              </a:xfrm>
              <a:custGeom>
                <a:avLst/>
                <a:gdLst/>
                <a:ahLst/>
                <a:cxnLst/>
                <a:rect l="0" t="0" r="0" b="0"/>
                <a:pathLst>
                  <a:path w="745896">
                    <a:moveTo>
                      <a:pt x="0" y="0"/>
                    </a:moveTo>
                    <a:lnTo>
                      <a:pt x="745896" y="0"/>
                    </a:lnTo>
                  </a:path>
                </a:pathLst>
              </a:custGeom>
              <a:noFill/>
              <a:ln w="8851" cap="flat" cmpd="sng">
                <a:solidFill>
                  <a:srgbClr val="8FC740">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814" name="Rectangle 4498">
                <a:extLst>
                  <a:ext uri="{FF2B5EF4-FFF2-40B4-BE49-F238E27FC236}">
                    <a16:creationId xmlns:a16="http://schemas.microsoft.com/office/drawing/2014/main" id="{81AE8CB6-BFE8-4F7D-BD05-B1DE4D28709F}"/>
                  </a:ext>
                </a:extLst>
              </p:cNvPr>
              <p:cNvSpPr/>
              <p:nvPr/>
            </p:nvSpPr>
            <p:spPr>
              <a:xfrm>
                <a:off x="2305507" y="4793823"/>
                <a:ext cx="1430720" cy="680328"/>
              </a:xfrm>
              <a:prstGeom prst="rect">
                <a:avLst/>
              </a:prstGeom>
            </p:spPr>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816" name="Rectangle 4605">
                <a:extLst>
                  <a:ext uri="{FF2B5EF4-FFF2-40B4-BE49-F238E27FC236}">
                    <a16:creationId xmlns:a16="http://schemas.microsoft.com/office/drawing/2014/main" id="{95A09CB5-9FF2-4C2E-8CC4-0ACEE17A61C5}"/>
                  </a:ext>
                </a:extLst>
              </p:cNvPr>
              <p:cNvSpPr/>
              <p:nvPr/>
            </p:nvSpPr>
            <p:spPr>
              <a:xfrm>
                <a:off x="2740239" y="4228051"/>
                <a:ext cx="502681" cy="394981"/>
              </a:xfrm>
              <a:prstGeom prst="rect">
                <a:avLst/>
              </a:prstGeom>
            </p:spPr>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817" name="Rectangle 4618">
                <a:extLst>
                  <a:ext uri="{FF2B5EF4-FFF2-40B4-BE49-F238E27FC236}">
                    <a16:creationId xmlns:a16="http://schemas.microsoft.com/office/drawing/2014/main" id="{DBFCC9CE-E27B-4DBD-9878-A8427FE98731}"/>
                  </a:ext>
                </a:extLst>
              </p:cNvPr>
              <p:cNvSpPr/>
              <p:nvPr/>
            </p:nvSpPr>
            <p:spPr>
              <a:xfrm>
                <a:off x="2876827" y="4576683"/>
                <a:ext cx="253695" cy="157642"/>
              </a:xfrm>
              <a:prstGeom prst="rect">
                <a:avLst/>
              </a:prstGeom>
            </p:spPr>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818" name="TextBox 817">
                <a:extLst>
                  <a:ext uri="{FF2B5EF4-FFF2-40B4-BE49-F238E27FC236}">
                    <a16:creationId xmlns:a16="http://schemas.microsoft.com/office/drawing/2014/main" id="{79CCAB45-7F69-4975-B74A-8D5D7C0D34E7}"/>
                  </a:ext>
                </a:extLst>
              </p:cNvPr>
              <p:cNvSpPr txBox="1"/>
              <p:nvPr/>
            </p:nvSpPr>
            <p:spPr>
              <a:xfrm>
                <a:off x="2240655" y="4875072"/>
                <a:ext cx="1548000" cy="995144"/>
              </a:xfrm>
              <a:prstGeom prst="rect">
                <a:avLst/>
              </a:prstGeom>
              <a:noFill/>
            </p:spPr>
            <p:txBody>
              <a:bodyPr wrap="square" lIns="0" tIns="0" rIns="0" bIns="0" rtlCol="0" anchor="t">
                <a:spAutoFit/>
              </a:bodyPr>
              <a:lstStyle/>
              <a:p>
                <a:pPr algn="ctr">
                  <a:spcAft>
                    <a:spcPts val="200"/>
                  </a:spcAft>
                </a:pPr>
                <a:r>
                  <a:rPr lang="en-GB" sz="1050" b="1"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BENEFITED BY A BANK PRODUCT IN PARTERSHIP WITH BANCO UNICO AS A RESULT OF PME ACADEMY</a:t>
                </a:r>
              </a:p>
              <a:p>
                <a:pPr algn="ctr">
                  <a:spcAft>
                    <a:spcPts val="200"/>
                  </a:spcAft>
                </a:pPr>
                <a:r>
                  <a:rPr lang="en-GB" sz="105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(platform for capacity of SMEs)</a:t>
                </a:r>
              </a:p>
            </p:txBody>
          </p:sp>
          <p:sp>
            <p:nvSpPr>
              <p:cNvPr id="839" name="TextBox 838">
                <a:extLst>
                  <a:ext uri="{FF2B5EF4-FFF2-40B4-BE49-F238E27FC236}">
                    <a16:creationId xmlns:a16="http://schemas.microsoft.com/office/drawing/2014/main" id="{883B98FE-D453-4A45-B9A1-368AAB8473E3}"/>
                  </a:ext>
                </a:extLst>
              </p:cNvPr>
              <p:cNvSpPr txBox="1"/>
              <p:nvPr/>
            </p:nvSpPr>
            <p:spPr>
              <a:xfrm>
                <a:off x="2325457" y="4209872"/>
                <a:ext cx="1378397" cy="501019"/>
              </a:xfrm>
              <a:prstGeom prst="rect">
                <a:avLst/>
              </a:prstGeom>
              <a:noFill/>
            </p:spPr>
            <p:txBody>
              <a:bodyPr wrap="square" lIns="0" tIns="0" rIns="0" bIns="0" rtlCol="0" anchor="ctr">
                <a:noAutofit/>
              </a:bodyPr>
              <a:lstStyle/>
              <a:p>
                <a:pPr algn="ctr"/>
                <a:r>
                  <a:rPr lang="en-GB" sz="2400" dirty="0">
                    <a:solidFill>
                      <a:srgbClr val="8FC740"/>
                    </a:solidFill>
                    <a:latin typeface="Calibri Light" panose="020F0302020204030204" pitchFamily="34" charset="0"/>
                    <a:cs typeface="Calibri Light" panose="020F0302020204030204" pitchFamily="34" charset="0"/>
                    <a:sym typeface="Calibri Light" panose="020F0302020204030204" pitchFamily="34" charset="0"/>
                  </a:rPr>
                  <a:t>1,148</a:t>
                </a:r>
              </a:p>
              <a:p>
                <a:pPr algn="ctr"/>
                <a:r>
                  <a:rPr lang="en-GB" sz="1100" dirty="0">
                    <a:solidFill>
                      <a:srgbClr val="8FC740"/>
                    </a:solidFill>
                    <a:latin typeface="Calibri Light" panose="020F0302020204030204" pitchFamily="34" charset="0"/>
                    <a:cs typeface="Calibri Light" panose="020F0302020204030204" pitchFamily="34" charset="0"/>
                    <a:sym typeface="Calibri Light" panose="020F0302020204030204" pitchFamily="34" charset="0"/>
                  </a:rPr>
                  <a:t>SMEs</a:t>
                </a:r>
                <a:endParaRPr lang="en-GB" sz="300" dirty="0">
                  <a:solidFill>
                    <a:srgbClr val="8FC740"/>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840" name="TextBox 839">
                <a:extLst>
                  <a:ext uri="{FF2B5EF4-FFF2-40B4-BE49-F238E27FC236}">
                    <a16:creationId xmlns:a16="http://schemas.microsoft.com/office/drawing/2014/main" id="{2A69BBE6-1784-4016-8AB0-7267712338B4}"/>
                  </a:ext>
                </a:extLst>
              </p:cNvPr>
              <p:cNvSpPr txBox="1"/>
              <p:nvPr/>
            </p:nvSpPr>
            <p:spPr>
              <a:xfrm>
                <a:off x="2276145" y="3523376"/>
                <a:ext cx="1421960" cy="141413"/>
              </a:xfrm>
              <a:prstGeom prst="rect">
                <a:avLst/>
              </a:prstGeom>
              <a:noFill/>
            </p:spPr>
            <p:txBody>
              <a:bodyPr wrap="square" lIns="0" tIns="0" rIns="0" bIns="0" rtlCol="0" anchor="ctr">
                <a:noAutofit/>
              </a:bodyPr>
              <a:lstStyle/>
              <a:p>
                <a:pPr algn="ctr">
                  <a:spcAft>
                    <a:spcPts val="200"/>
                  </a:spcAft>
                </a:pPr>
                <a:r>
                  <a:rPr lang="en-GB" sz="105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Nearly</a:t>
                </a:r>
              </a:p>
            </p:txBody>
          </p:sp>
          <p:grpSp>
            <p:nvGrpSpPr>
              <p:cNvPr id="858" name="Group 857">
                <a:extLst>
                  <a:ext uri="{FF2B5EF4-FFF2-40B4-BE49-F238E27FC236}">
                    <a16:creationId xmlns:a16="http://schemas.microsoft.com/office/drawing/2014/main" id="{DFBC4741-4AFA-41F3-82F6-E26F892754FC}"/>
                  </a:ext>
                </a:extLst>
              </p:cNvPr>
              <p:cNvGrpSpPr/>
              <p:nvPr/>
            </p:nvGrpSpPr>
            <p:grpSpPr>
              <a:xfrm>
                <a:off x="2811572" y="3837509"/>
                <a:ext cx="400122" cy="403318"/>
                <a:chOff x="2811572" y="4980509"/>
                <a:chExt cx="400122" cy="403318"/>
              </a:xfrm>
            </p:grpSpPr>
            <p:sp>
              <p:nvSpPr>
                <p:cNvPr id="859" name="Freeform 3465">
                  <a:extLst>
                    <a:ext uri="{FF2B5EF4-FFF2-40B4-BE49-F238E27FC236}">
                      <a16:creationId xmlns:a16="http://schemas.microsoft.com/office/drawing/2014/main" id="{8EC3C9AD-A205-4376-89E9-564BD274FBBD}"/>
                    </a:ext>
                  </a:extLst>
                </p:cNvPr>
                <p:cNvSpPr/>
                <p:nvPr/>
              </p:nvSpPr>
              <p:spPr>
                <a:xfrm>
                  <a:off x="3031576" y="5042344"/>
                  <a:ext cx="63410" cy="71601"/>
                </a:xfrm>
                <a:custGeom>
                  <a:avLst/>
                  <a:gdLst/>
                  <a:ahLst/>
                  <a:cxnLst/>
                  <a:rect l="0" t="0" r="0" b="0"/>
                  <a:pathLst>
                    <a:path w="63410" h="71601">
                      <a:moveTo>
                        <a:pt x="31699" y="71462"/>
                      </a:moveTo>
                      <a:cubicBezTo>
                        <a:pt x="44906" y="71588"/>
                        <a:pt x="57111" y="64401"/>
                        <a:pt x="63410" y="52793"/>
                      </a:cubicBezTo>
                      <a:lnTo>
                        <a:pt x="63410" y="0"/>
                      </a:lnTo>
                      <a:lnTo>
                        <a:pt x="0" y="0"/>
                      </a:lnTo>
                      <a:lnTo>
                        <a:pt x="0" y="52832"/>
                      </a:lnTo>
                      <a:cubicBezTo>
                        <a:pt x="6312" y="64427"/>
                        <a:pt x="18504" y="71601"/>
                        <a:pt x="31699" y="71462"/>
                      </a:cubicBezTo>
                    </a:path>
                  </a:pathLst>
                </a:custGeom>
                <a:solidFill>
                  <a:srgbClr val="203D43">
                    <a:alpha val="100000"/>
                  </a:srgbClr>
                </a:solidFill>
                <a:ln w="8851">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860" name="Freeform 3466">
                  <a:extLst>
                    <a:ext uri="{FF2B5EF4-FFF2-40B4-BE49-F238E27FC236}">
                      <a16:creationId xmlns:a16="http://schemas.microsoft.com/office/drawing/2014/main" id="{F89CF06A-36B8-4625-B0E6-2B6D508E623A}"/>
                    </a:ext>
                  </a:extLst>
                </p:cNvPr>
                <p:cNvSpPr/>
                <p:nvPr/>
              </p:nvSpPr>
              <p:spPr>
                <a:xfrm>
                  <a:off x="2884906" y="5042344"/>
                  <a:ext cx="63398" cy="71576"/>
                </a:xfrm>
                <a:custGeom>
                  <a:avLst/>
                  <a:gdLst/>
                  <a:ahLst/>
                  <a:cxnLst/>
                  <a:rect l="0" t="0" r="0" b="0"/>
                  <a:pathLst>
                    <a:path w="63398" h="71576">
                      <a:moveTo>
                        <a:pt x="31699" y="71450"/>
                      </a:moveTo>
                      <a:cubicBezTo>
                        <a:pt x="44906" y="71576"/>
                        <a:pt x="57099" y="64402"/>
                        <a:pt x="63398" y="52807"/>
                      </a:cubicBezTo>
                      <a:lnTo>
                        <a:pt x="63398" y="0"/>
                      </a:lnTo>
                      <a:lnTo>
                        <a:pt x="0" y="0"/>
                      </a:lnTo>
                      <a:lnTo>
                        <a:pt x="0" y="52807"/>
                      </a:lnTo>
                      <a:cubicBezTo>
                        <a:pt x="6299" y="64402"/>
                        <a:pt x="18492" y="71576"/>
                        <a:pt x="31699" y="71450"/>
                      </a:cubicBezTo>
                    </a:path>
                  </a:pathLst>
                </a:custGeom>
                <a:solidFill>
                  <a:srgbClr val="203D43">
                    <a:alpha val="100000"/>
                  </a:srgbClr>
                </a:solidFill>
                <a:ln w="8851">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861" name="Freeform 3467">
                  <a:extLst>
                    <a:ext uri="{FF2B5EF4-FFF2-40B4-BE49-F238E27FC236}">
                      <a16:creationId xmlns:a16="http://schemas.microsoft.com/office/drawing/2014/main" id="{069512CE-31F1-4BF4-90B3-3E05C665C31B}"/>
                    </a:ext>
                  </a:extLst>
                </p:cNvPr>
                <p:cNvSpPr/>
                <p:nvPr/>
              </p:nvSpPr>
              <p:spPr>
                <a:xfrm>
                  <a:off x="2958236" y="5042341"/>
                  <a:ext cx="63410" cy="71588"/>
                </a:xfrm>
                <a:custGeom>
                  <a:avLst/>
                  <a:gdLst/>
                  <a:ahLst/>
                  <a:cxnLst/>
                  <a:rect l="0" t="0" r="0" b="0"/>
                  <a:pathLst>
                    <a:path w="63410" h="71588">
                      <a:moveTo>
                        <a:pt x="31699" y="71462"/>
                      </a:moveTo>
                      <a:cubicBezTo>
                        <a:pt x="44906" y="71588"/>
                        <a:pt x="57111" y="64414"/>
                        <a:pt x="63410" y="52806"/>
                      </a:cubicBezTo>
                      <a:lnTo>
                        <a:pt x="63410" y="0"/>
                      </a:lnTo>
                      <a:lnTo>
                        <a:pt x="0" y="0"/>
                      </a:lnTo>
                      <a:lnTo>
                        <a:pt x="0" y="52832"/>
                      </a:lnTo>
                      <a:cubicBezTo>
                        <a:pt x="6312" y="64427"/>
                        <a:pt x="18504" y="71588"/>
                        <a:pt x="31699" y="71462"/>
                      </a:cubicBezTo>
                    </a:path>
                  </a:pathLst>
                </a:custGeom>
                <a:solidFill>
                  <a:srgbClr val="203D43">
                    <a:alpha val="100000"/>
                  </a:srgbClr>
                </a:solidFill>
                <a:ln w="8851">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862" name="Freeform 3468">
                  <a:extLst>
                    <a:ext uri="{FF2B5EF4-FFF2-40B4-BE49-F238E27FC236}">
                      <a16:creationId xmlns:a16="http://schemas.microsoft.com/office/drawing/2014/main" id="{5E370B9B-7BCC-43AE-9BBD-970A241B768E}"/>
                    </a:ext>
                  </a:extLst>
                </p:cNvPr>
                <p:cNvSpPr/>
                <p:nvPr/>
              </p:nvSpPr>
              <p:spPr>
                <a:xfrm>
                  <a:off x="3104920" y="5042349"/>
                  <a:ext cx="63398" cy="71601"/>
                </a:xfrm>
                <a:custGeom>
                  <a:avLst/>
                  <a:gdLst/>
                  <a:ahLst/>
                  <a:cxnLst/>
                  <a:rect l="0" t="0" r="0" b="0"/>
                  <a:pathLst>
                    <a:path w="63398" h="71601">
                      <a:moveTo>
                        <a:pt x="31699" y="71462"/>
                      </a:moveTo>
                      <a:cubicBezTo>
                        <a:pt x="44894" y="71601"/>
                        <a:pt x="57086" y="64439"/>
                        <a:pt x="63398" y="52844"/>
                      </a:cubicBezTo>
                      <a:lnTo>
                        <a:pt x="63398" y="0"/>
                      </a:lnTo>
                      <a:lnTo>
                        <a:pt x="0" y="0"/>
                      </a:lnTo>
                      <a:lnTo>
                        <a:pt x="0" y="52832"/>
                      </a:lnTo>
                      <a:cubicBezTo>
                        <a:pt x="6312" y="64427"/>
                        <a:pt x="18504" y="71588"/>
                        <a:pt x="31699" y="71462"/>
                      </a:cubicBezTo>
                    </a:path>
                  </a:pathLst>
                </a:custGeom>
                <a:solidFill>
                  <a:srgbClr val="203D43">
                    <a:alpha val="100000"/>
                  </a:srgbClr>
                </a:solidFill>
                <a:ln w="8851">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863" name="Freeform 3469">
                  <a:extLst>
                    <a:ext uri="{FF2B5EF4-FFF2-40B4-BE49-F238E27FC236}">
                      <a16:creationId xmlns:a16="http://schemas.microsoft.com/office/drawing/2014/main" id="{128B568C-6028-4658-A3F1-3190781D6F2F}"/>
                    </a:ext>
                  </a:extLst>
                </p:cNvPr>
                <p:cNvSpPr/>
                <p:nvPr/>
              </p:nvSpPr>
              <p:spPr>
                <a:xfrm>
                  <a:off x="2818376" y="4980509"/>
                  <a:ext cx="343433" cy="51904"/>
                </a:xfrm>
                <a:custGeom>
                  <a:avLst/>
                  <a:gdLst/>
                  <a:ahLst/>
                  <a:cxnLst/>
                  <a:rect l="0" t="0" r="0" b="0"/>
                  <a:pathLst>
                    <a:path w="343433" h="51904">
                      <a:moveTo>
                        <a:pt x="343433" y="51904"/>
                      </a:moveTo>
                      <a:lnTo>
                        <a:pt x="298412" y="3987"/>
                      </a:lnTo>
                      <a:cubicBezTo>
                        <a:pt x="296012" y="1447"/>
                        <a:pt x="292659" y="0"/>
                        <a:pt x="289154" y="0"/>
                      </a:cubicBezTo>
                      <a:lnTo>
                        <a:pt x="55931" y="0"/>
                      </a:lnTo>
                      <a:cubicBezTo>
                        <a:pt x="52502" y="0"/>
                        <a:pt x="49225" y="1384"/>
                        <a:pt x="46838" y="3822"/>
                      </a:cubicBezTo>
                      <a:lnTo>
                        <a:pt x="0" y="51904"/>
                      </a:lnTo>
                      <a:close/>
                    </a:path>
                  </a:pathLst>
                </a:custGeom>
                <a:solidFill>
                  <a:srgbClr val="203D43">
                    <a:alpha val="100000"/>
                  </a:srgbClr>
                </a:solidFill>
                <a:ln w="8851">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864" name="Freeform 3470">
                  <a:extLst>
                    <a:ext uri="{FF2B5EF4-FFF2-40B4-BE49-F238E27FC236}">
                      <a16:creationId xmlns:a16="http://schemas.microsoft.com/office/drawing/2014/main" id="{EFCAC536-7B09-4DD5-9925-E3C4E5903185}"/>
                    </a:ext>
                  </a:extLst>
                </p:cNvPr>
                <p:cNvSpPr/>
                <p:nvPr/>
              </p:nvSpPr>
              <p:spPr>
                <a:xfrm>
                  <a:off x="2919909" y="5230711"/>
                  <a:ext cx="56731" cy="113056"/>
                </a:xfrm>
                <a:custGeom>
                  <a:avLst/>
                  <a:gdLst/>
                  <a:ahLst/>
                  <a:cxnLst/>
                  <a:rect l="0" t="0" r="0" b="0"/>
                  <a:pathLst>
                    <a:path w="56731" h="113056">
                      <a:moveTo>
                        <a:pt x="0" y="0"/>
                      </a:moveTo>
                      <a:lnTo>
                        <a:pt x="56731" y="0"/>
                      </a:lnTo>
                      <a:lnTo>
                        <a:pt x="56731" y="113056"/>
                      </a:lnTo>
                      <a:lnTo>
                        <a:pt x="0" y="113056"/>
                      </a:lnTo>
                      <a:lnTo>
                        <a:pt x="0" y="0"/>
                      </a:lnTo>
                      <a:close/>
                    </a:path>
                  </a:pathLst>
                </a:custGeom>
                <a:solidFill>
                  <a:srgbClr val="203D43">
                    <a:alpha val="100000"/>
                  </a:srgbClr>
                </a:solidFill>
                <a:ln w="8851">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pic>
              <p:nvPicPr>
                <p:cNvPr id="865" name="Picture 3471">
                  <a:extLst>
                    <a:ext uri="{FF2B5EF4-FFF2-40B4-BE49-F238E27FC236}">
                      <a16:creationId xmlns:a16="http://schemas.microsoft.com/office/drawing/2014/main" id="{6B8D2D6A-5ADA-4577-8726-81F31C45C637}"/>
                    </a:ext>
                  </a:extLst>
                </p:cNvPr>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a:xfrm>
                  <a:off x="3019734" y="5191854"/>
                  <a:ext cx="191960" cy="191973"/>
                </a:xfrm>
                <a:prstGeom prst="rect">
                  <a:avLst/>
                </a:prstGeom>
                <a:noFill/>
              </p:spPr>
            </p:pic>
            <p:sp>
              <p:nvSpPr>
                <p:cNvPr id="866" name="Freeform 3472">
                  <a:extLst>
                    <a:ext uri="{FF2B5EF4-FFF2-40B4-BE49-F238E27FC236}">
                      <a16:creationId xmlns:a16="http://schemas.microsoft.com/office/drawing/2014/main" id="{19454A99-F057-47F2-985D-809DB3BFF215}"/>
                    </a:ext>
                  </a:extLst>
                </p:cNvPr>
                <p:cNvSpPr/>
                <p:nvPr/>
              </p:nvSpPr>
              <p:spPr>
                <a:xfrm>
                  <a:off x="2811572" y="5042349"/>
                  <a:ext cx="63398" cy="71589"/>
                </a:xfrm>
                <a:custGeom>
                  <a:avLst/>
                  <a:gdLst/>
                  <a:ahLst/>
                  <a:cxnLst/>
                  <a:rect l="0" t="0" r="0" b="0"/>
                  <a:pathLst>
                    <a:path w="63398" h="71589">
                      <a:moveTo>
                        <a:pt x="63398" y="52819"/>
                      </a:moveTo>
                      <a:lnTo>
                        <a:pt x="63398" y="0"/>
                      </a:lnTo>
                      <a:lnTo>
                        <a:pt x="0" y="0"/>
                      </a:lnTo>
                      <a:lnTo>
                        <a:pt x="0" y="52857"/>
                      </a:lnTo>
                      <a:cubicBezTo>
                        <a:pt x="6312" y="64439"/>
                        <a:pt x="18517" y="71589"/>
                        <a:pt x="31712" y="71449"/>
                      </a:cubicBezTo>
                      <a:cubicBezTo>
                        <a:pt x="44907" y="71576"/>
                        <a:pt x="57099" y="64414"/>
                        <a:pt x="63398" y="52819"/>
                      </a:cubicBezTo>
                    </a:path>
                  </a:pathLst>
                </a:custGeom>
                <a:solidFill>
                  <a:srgbClr val="203D43">
                    <a:alpha val="100000"/>
                  </a:srgbClr>
                </a:solidFill>
                <a:ln w="8851">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867" name="Freeform 3473">
                  <a:extLst>
                    <a:ext uri="{FF2B5EF4-FFF2-40B4-BE49-F238E27FC236}">
                      <a16:creationId xmlns:a16="http://schemas.microsoft.com/office/drawing/2014/main" id="{DBF8DE72-3908-4E7C-95DC-03932A31505E}"/>
                    </a:ext>
                  </a:extLst>
                </p:cNvPr>
                <p:cNvSpPr/>
                <p:nvPr/>
              </p:nvSpPr>
              <p:spPr>
                <a:xfrm>
                  <a:off x="2853233" y="5105729"/>
                  <a:ext cx="273417" cy="238035"/>
                </a:xfrm>
                <a:custGeom>
                  <a:avLst/>
                  <a:gdLst/>
                  <a:ahLst/>
                  <a:cxnLst/>
                  <a:rect l="0" t="0" r="0" b="0"/>
                  <a:pathLst>
                    <a:path w="273417" h="238035">
                      <a:moveTo>
                        <a:pt x="196481" y="116166"/>
                      </a:moveTo>
                      <a:cubicBezTo>
                        <a:pt x="216686" y="95961"/>
                        <a:pt x="245045" y="86144"/>
                        <a:pt x="273417" y="89547"/>
                      </a:cubicBezTo>
                      <a:lnTo>
                        <a:pt x="273417" y="16967"/>
                      </a:lnTo>
                      <a:cubicBezTo>
                        <a:pt x="262762" y="14732"/>
                        <a:pt x="253262" y="8712"/>
                        <a:pt x="246709" y="12"/>
                      </a:cubicBezTo>
                      <a:cubicBezTo>
                        <a:pt x="231063" y="20256"/>
                        <a:pt x="201954" y="23990"/>
                        <a:pt x="181699" y="8344"/>
                      </a:cubicBezTo>
                      <a:cubicBezTo>
                        <a:pt x="178575" y="5930"/>
                        <a:pt x="175781" y="3124"/>
                        <a:pt x="173367" y="12"/>
                      </a:cubicBezTo>
                      <a:cubicBezTo>
                        <a:pt x="164693" y="11480"/>
                        <a:pt x="151079" y="18161"/>
                        <a:pt x="136703" y="18008"/>
                      </a:cubicBezTo>
                      <a:cubicBezTo>
                        <a:pt x="122313" y="18161"/>
                        <a:pt x="108699" y="11480"/>
                        <a:pt x="100025" y="0"/>
                      </a:cubicBezTo>
                      <a:cubicBezTo>
                        <a:pt x="84366" y="20256"/>
                        <a:pt x="55270" y="23977"/>
                        <a:pt x="35014" y="8318"/>
                      </a:cubicBezTo>
                      <a:cubicBezTo>
                        <a:pt x="31902" y="5905"/>
                        <a:pt x="29108" y="3111"/>
                        <a:pt x="26695" y="0"/>
                      </a:cubicBezTo>
                      <a:cubicBezTo>
                        <a:pt x="20142" y="8699"/>
                        <a:pt x="10655" y="14719"/>
                        <a:pt x="0" y="16954"/>
                      </a:cubicBezTo>
                      <a:lnTo>
                        <a:pt x="0" y="225335"/>
                      </a:lnTo>
                      <a:cubicBezTo>
                        <a:pt x="12" y="232345"/>
                        <a:pt x="5689" y="238022"/>
                        <a:pt x="12687" y="238035"/>
                      </a:cubicBezTo>
                      <a:lnTo>
                        <a:pt x="56743" y="238035"/>
                      </a:lnTo>
                      <a:lnTo>
                        <a:pt x="56743" y="120014"/>
                      </a:lnTo>
                      <a:cubicBezTo>
                        <a:pt x="56743" y="117270"/>
                        <a:pt x="58966" y="115049"/>
                        <a:pt x="61709" y="115049"/>
                      </a:cubicBezTo>
                      <a:lnTo>
                        <a:pt x="128384" y="115049"/>
                      </a:lnTo>
                      <a:cubicBezTo>
                        <a:pt x="131127" y="115049"/>
                        <a:pt x="133350" y="117270"/>
                        <a:pt x="133350" y="120014"/>
                      </a:cubicBezTo>
                      <a:lnTo>
                        <a:pt x="133350" y="238035"/>
                      </a:lnTo>
                      <a:lnTo>
                        <a:pt x="187782" y="238035"/>
                      </a:lnTo>
                      <a:cubicBezTo>
                        <a:pt x="159969" y="200900"/>
                        <a:pt x="163677" y="148970"/>
                        <a:pt x="196481" y="116166"/>
                      </a:cubicBezTo>
                    </a:path>
                  </a:pathLst>
                </a:custGeom>
                <a:solidFill>
                  <a:srgbClr val="203D43">
                    <a:alpha val="100000"/>
                  </a:srgbClr>
                </a:solidFill>
                <a:ln w="8851">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grpSp>
        </p:grpSp>
        <p:grpSp>
          <p:nvGrpSpPr>
            <p:cNvPr id="6" name="Group 5">
              <a:extLst>
                <a:ext uri="{FF2B5EF4-FFF2-40B4-BE49-F238E27FC236}">
                  <a16:creationId xmlns:a16="http://schemas.microsoft.com/office/drawing/2014/main" id="{E213C411-FD26-4546-A89B-A9DDAC40728D}"/>
                </a:ext>
              </a:extLst>
            </p:cNvPr>
            <p:cNvGrpSpPr/>
            <p:nvPr/>
          </p:nvGrpSpPr>
          <p:grpSpPr>
            <a:xfrm>
              <a:off x="5707092" y="3523376"/>
              <a:ext cx="1548000" cy="2246776"/>
              <a:chOff x="5707092" y="3523376"/>
              <a:chExt cx="1548000" cy="2246776"/>
            </a:xfrm>
          </p:grpSpPr>
          <p:sp>
            <p:nvSpPr>
              <p:cNvPr id="820" name="TextBox 819">
                <a:extLst>
                  <a:ext uri="{FF2B5EF4-FFF2-40B4-BE49-F238E27FC236}">
                    <a16:creationId xmlns:a16="http://schemas.microsoft.com/office/drawing/2014/main" id="{CABBBA90-0DD7-4AE7-BA14-80090A8F7A13}"/>
                  </a:ext>
                </a:extLst>
              </p:cNvPr>
              <p:cNvSpPr txBox="1"/>
              <p:nvPr/>
            </p:nvSpPr>
            <p:spPr>
              <a:xfrm>
                <a:off x="5707092" y="4540685"/>
                <a:ext cx="1548000" cy="1229467"/>
              </a:xfrm>
              <a:prstGeom prst="rect">
                <a:avLst/>
              </a:prstGeom>
              <a:noFill/>
            </p:spPr>
            <p:txBody>
              <a:bodyPr wrap="square" lIns="0" tIns="0" rIns="0" bIns="0" rtlCol="0" anchor="ctr">
                <a:noAutofit/>
              </a:bodyPr>
              <a:lstStyle/>
              <a:p>
                <a:pPr algn="ctr">
                  <a:spcAft>
                    <a:spcPts val="200"/>
                  </a:spcAft>
                </a:pPr>
                <a:r>
                  <a:rPr lang="en-GB" sz="10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Results include 4 new financial solutions, the creation of a Fintech Association and new players in the financial space (which pushed the regulation on payment provider recently approved)</a:t>
                </a:r>
              </a:p>
            </p:txBody>
          </p:sp>
          <p:sp>
            <p:nvSpPr>
              <p:cNvPr id="842" name="TextBox 841">
                <a:extLst>
                  <a:ext uri="{FF2B5EF4-FFF2-40B4-BE49-F238E27FC236}">
                    <a16:creationId xmlns:a16="http://schemas.microsoft.com/office/drawing/2014/main" id="{C766423A-F086-48A4-A856-56B5E98AE34C}"/>
                  </a:ext>
                </a:extLst>
              </p:cNvPr>
              <p:cNvSpPr txBox="1"/>
              <p:nvPr/>
            </p:nvSpPr>
            <p:spPr>
              <a:xfrm>
                <a:off x="5854637" y="3523376"/>
                <a:ext cx="1252911" cy="394981"/>
              </a:xfrm>
              <a:prstGeom prst="rect">
                <a:avLst/>
              </a:prstGeom>
              <a:noFill/>
            </p:spPr>
            <p:txBody>
              <a:bodyPr wrap="square" lIns="0" tIns="0" rIns="0" bIns="0" rtlCol="0" anchor="t">
                <a:noAutofit/>
              </a:bodyPr>
              <a:lstStyle/>
              <a:p>
                <a:pPr algn="ctr">
                  <a:spcAft>
                    <a:spcPts val="200"/>
                  </a:spcAft>
                </a:pPr>
                <a:r>
                  <a:rPr lang="en-GB" sz="1100" b="1" dirty="0">
                    <a:solidFill>
                      <a:schemeClr val="bg2"/>
                    </a:solidFill>
                    <a:latin typeface="Calibri Light" panose="020F0302020204030204" pitchFamily="34" charset="0"/>
                    <a:cs typeface="Calibri Light" panose="020F0302020204030204" pitchFamily="34" charset="0"/>
                    <a:sym typeface="Calibri Light" panose="020F0302020204030204" pitchFamily="34" charset="0"/>
                  </a:rPr>
                  <a:t>5 FINTECH’S WORKING FROM THE</a:t>
                </a:r>
              </a:p>
            </p:txBody>
          </p:sp>
          <p:sp>
            <p:nvSpPr>
              <p:cNvPr id="868" name="TextBox 867">
                <a:extLst>
                  <a:ext uri="{FF2B5EF4-FFF2-40B4-BE49-F238E27FC236}">
                    <a16:creationId xmlns:a16="http://schemas.microsoft.com/office/drawing/2014/main" id="{6A11E925-0F75-43AC-9BE1-83F6E80C6E6A}"/>
                  </a:ext>
                </a:extLst>
              </p:cNvPr>
              <p:cNvSpPr txBox="1"/>
              <p:nvPr/>
            </p:nvSpPr>
            <p:spPr>
              <a:xfrm>
                <a:off x="5791894" y="4075596"/>
                <a:ext cx="1378397" cy="328014"/>
              </a:xfrm>
              <a:prstGeom prst="rect">
                <a:avLst/>
              </a:prstGeom>
              <a:noFill/>
            </p:spPr>
            <p:txBody>
              <a:bodyPr wrap="square" lIns="0" tIns="0" rIns="0" bIns="0" rtlCol="0" anchor="ctr">
                <a:noAutofit/>
              </a:bodyPr>
              <a:lstStyle/>
              <a:p>
                <a:pPr algn="ctr">
                  <a:spcAft>
                    <a:spcPts val="200"/>
                  </a:spcAft>
                </a:pPr>
                <a:r>
                  <a:rPr lang="en-GB" sz="2400" dirty="0">
                    <a:solidFill>
                      <a:srgbClr val="8FC740"/>
                    </a:solidFill>
                    <a:latin typeface="Calibri Light" panose="020F0302020204030204" pitchFamily="34" charset="0"/>
                    <a:cs typeface="Calibri Light" panose="020F0302020204030204" pitchFamily="34" charset="0"/>
                    <a:sym typeface="Calibri Light" panose="020F0302020204030204" pitchFamily="34" charset="0"/>
                  </a:rPr>
                  <a:t>SANDBOX</a:t>
                </a:r>
                <a:endParaRPr lang="en-GB" sz="900" b="1" dirty="0">
                  <a:solidFill>
                    <a:srgbClr val="8FC740"/>
                  </a:solidFill>
                  <a:latin typeface="Calibri Light" panose="020F0302020204030204" pitchFamily="34" charset="0"/>
                  <a:cs typeface="Calibri Light" panose="020F0302020204030204" pitchFamily="34" charset="0"/>
                  <a:sym typeface="Calibri Light" panose="020F0302020204030204" pitchFamily="34" charset="0"/>
                </a:endParaRPr>
              </a:p>
            </p:txBody>
          </p:sp>
        </p:grpSp>
        <p:sp>
          <p:nvSpPr>
            <p:cNvPr id="872" name="Freeform 3427">
              <a:extLst>
                <a:ext uri="{FF2B5EF4-FFF2-40B4-BE49-F238E27FC236}">
                  <a16:creationId xmlns:a16="http://schemas.microsoft.com/office/drawing/2014/main" id="{E7526996-F01C-47DF-8897-BDD054E0EF2C}"/>
                </a:ext>
              </a:extLst>
            </p:cNvPr>
            <p:cNvSpPr/>
            <p:nvPr/>
          </p:nvSpPr>
          <p:spPr>
            <a:xfrm>
              <a:off x="3882927" y="3557217"/>
              <a:ext cx="0" cy="2160000"/>
            </a:xfrm>
            <a:custGeom>
              <a:avLst/>
              <a:gdLst/>
              <a:ahLst/>
              <a:cxnLst/>
              <a:rect l="0" t="0" r="0" b="0"/>
              <a:pathLst>
                <a:path h="2090559">
                  <a:moveTo>
                    <a:pt x="0" y="0"/>
                  </a:moveTo>
                  <a:lnTo>
                    <a:pt x="0" y="2090559"/>
                  </a:lnTo>
                </a:path>
              </a:pathLst>
            </a:custGeom>
            <a:noFill/>
            <a:ln w="11811" cap="flat" cmpd="sng">
              <a:solidFill>
                <a:srgbClr val="D2D3D3">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873" name="Freeform 3427">
              <a:extLst>
                <a:ext uri="{FF2B5EF4-FFF2-40B4-BE49-F238E27FC236}">
                  <a16:creationId xmlns:a16="http://schemas.microsoft.com/office/drawing/2014/main" id="{85AEF44C-2B17-4E36-B59F-B5982E158BD0}"/>
                </a:ext>
              </a:extLst>
            </p:cNvPr>
            <p:cNvSpPr/>
            <p:nvPr/>
          </p:nvSpPr>
          <p:spPr>
            <a:xfrm>
              <a:off x="5605095" y="3557217"/>
              <a:ext cx="0" cy="2160000"/>
            </a:xfrm>
            <a:custGeom>
              <a:avLst/>
              <a:gdLst/>
              <a:ahLst/>
              <a:cxnLst/>
              <a:rect l="0" t="0" r="0" b="0"/>
              <a:pathLst>
                <a:path h="2090559">
                  <a:moveTo>
                    <a:pt x="0" y="0"/>
                  </a:moveTo>
                  <a:lnTo>
                    <a:pt x="0" y="2090559"/>
                  </a:lnTo>
                </a:path>
              </a:pathLst>
            </a:custGeom>
            <a:noFill/>
            <a:ln w="11811" cap="flat" cmpd="sng">
              <a:solidFill>
                <a:srgbClr val="D2D3D3">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915" name="Freeform 3437">
              <a:extLst>
                <a:ext uri="{FF2B5EF4-FFF2-40B4-BE49-F238E27FC236}">
                  <a16:creationId xmlns:a16="http://schemas.microsoft.com/office/drawing/2014/main" id="{399FA6E4-73C3-4654-AB74-61E3F58A6BD8}"/>
                </a:ext>
              </a:extLst>
            </p:cNvPr>
            <p:cNvSpPr/>
            <p:nvPr/>
          </p:nvSpPr>
          <p:spPr>
            <a:xfrm>
              <a:off x="454024" y="5903380"/>
              <a:ext cx="1638000" cy="0"/>
            </a:xfrm>
            <a:custGeom>
              <a:avLst/>
              <a:gdLst/>
              <a:ahLst/>
              <a:cxnLst/>
              <a:rect l="0" t="0" r="0" b="0"/>
              <a:pathLst>
                <a:path w="1524000">
                  <a:moveTo>
                    <a:pt x="1524000" y="0"/>
                  </a:moveTo>
                  <a:lnTo>
                    <a:pt x="0" y="0"/>
                  </a:lnTo>
                </a:path>
              </a:pathLst>
            </a:custGeom>
            <a:noFill/>
            <a:ln w="11811" cap="flat" cmpd="sng">
              <a:solidFill>
                <a:srgbClr val="D2D3D3">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916" name="Freeform 3437">
              <a:extLst>
                <a:ext uri="{FF2B5EF4-FFF2-40B4-BE49-F238E27FC236}">
                  <a16:creationId xmlns:a16="http://schemas.microsoft.com/office/drawing/2014/main" id="{892F2318-8C4B-4172-92D1-42DFBF9FF8A7}"/>
                </a:ext>
              </a:extLst>
            </p:cNvPr>
            <p:cNvSpPr/>
            <p:nvPr/>
          </p:nvSpPr>
          <p:spPr>
            <a:xfrm>
              <a:off x="5644910" y="5903380"/>
              <a:ext cx="1638000" cy="0"/>
            </a:xfrm>
            <a:custGeom>
              <a:avLst/>
              <a:gdLst/>
              <a:ahLst/>
              <a:cxnLst/>
              <a:rect l="0" t="0" r="0" b="0"/>
              <a:pathLst>
                <a:path w="1524000">
                  <a:moveTo>
                    <a:pt x="1524000" y="0"/>
                  </a:moveTo>
                  <a:lnTo>
                    <a:pt x="0" y="0"/>
                  </a:lnTo>
                </a:path>
              </a:pathLst>
            </a:custGeom>
            <a:noFill/>
            <a:ln w="11811" cap="flat" cmpd="sng">
              <a:solidFill>
                <a:srgbClr val="D2D3D3">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917" name="Freeform 3437">
              <a:extLst>
                <a:ext uri="{FF2B5EF4-FFF2-40B4-BE49-F238E27FC236}">
                  <a16:creationId xmlns:a16="http://schemas.microsoft.com/office/drawing/2014/main" id="{C1BBE9E7-7BD8-4733-ACA9-23179247EB0A}"/>
                </a:ext>
              </a:extLst>
            </p:cNvPr>
            <p:cNvSpPr/>
            <p:nvPr/>
          </p:nvSpPr>
          <p:spPr>
            <a:xfrm>
              <a:off x="2184319" y="5903380"/>
              <a:ext cx="1638000" cy="0"/>
            </a:xfrm>
            <a:custGeom>
              <a:avLst/>
              <a:gdLst/>
              <a:ahLst/>
              <a:cxnLst/>
              <a:rect l="0" t="0" r="0" b="0"/>
              <a:pathLst>
                <a:path w="1524000">
                  <a:moveTo>
                    <a:pt x="1524000" y="0"/>
                  </a:moveTo>
                  <a:lnTo>
                    <a:pt x="0" y="0"/>
                  </a:lnTo>
                </a:path>
              </a:pathLst>
            </a:custGeom>
            <a:noFill/>
            <a:ln w="11811" cap="flat" cmpd="sng">
              <a:solidFill>
                <a:srgbClr val="D2D3D3">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918" name="Freeform 3437">
              <a:extLst>
                <a:ext uri="{FF2B5EF4-FFF2-40B4-BE49-F238E27FC236}">
                  <a16:creationId xmlns:a16="http://schemas.microsoft.com/office/drawing/2014/main" id="{519CA6E5-8EF8-4E48-847B-0A4208B1FCDE}"/>
                </a:ext>
              </a:extLst>
            </p:cNvPr>
            <p:cNvSpPr/>
            <p:nvPr/>
          </p:nvSpPr>
          <p:spPr>
            <a:xfrm>
              <a:off x="3914614" y="5903380"/>
              <a:ext cx="1638000" cy="0"/>
            </a:xfrm>
            <a:custGeom>
              <a:avLst/>
              <a:gdLst/>
              <a:ahLst/>
              <a:cxnLst/>
              <a:rect l="0" t="0" r="0" b="0"/>
              <a:pathLst>
                <a:path w="1524000">
                  <a:moveTo>
                    <a:pt x="1524000" y="0"/>
                  </a:moveTo>
                  <a:lnTo>
                    <a:pt x="0" y="0"/>
                  </a:lnTo>
                </a:path>
              </a:pathLst>
            </a:custGeom>
            <a:noFill/>
            <a:ln w="11811" cap="flat" cmpd="sng">
              <a:solidFill>
                <a:srgbClr val="D2D3D3">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grpSp>
          <p:nvGrpSpPr>
            <p:cNvPr id="5" name="Group 4">
              <a:extLst>
                <a:ext uri="{FF2B5EF4-FFF2-40B4-BE49-F238E27FC236}">
                  <a16:creationId xmlns:a16="http://schemas.microsoft.com/office/drawing/2014/main" id="{2EC7AD5F-7FD7-4639-A54C-7249F63CE08A}"/>
                </a:ext>
              </a:extLst>
            </p:cNvPr>
            <p:cNvGrpSpPr/>
            <p:nvPr/>
          </p:nvGrpSpPr>
          <p:grpSpPr>
            <a:xfrm>
              <a:off x="4061199" y="3523376"/>
              <a:ext cx="1404000" cy="2159609"/>
              <a:chOff x="4061199" y="3523376"/>
              <a:chExt cx="1404000" cy="2159609"/>
            </a:xfrm>
          </p:grpSpPr>
          <p:grpSp>
            <p:nvGrpSpPr>
              <p:cNvPr id="23943" name="Group 23942">
                <a:extLst>
                  <a:ext uri="{FF2B5EF4-FFF2-40B4-BE49-F238E27FC236}">
                    <a16:creationId xmlns:a16="http://schemas.microsoft.com/office/drawing/2014/main" id="{7F9BC887-96E5-429D-9F60-44B723AA32BB}"/>
                  </a:ext>
                </a:extLst>
              </p:cNvPr>
              <p:cNvGrpSpPr/>
              <p:nvPr/>
            </p:nvGrpSpPr>
            <p:grpSpPr>
              <a:xfrm>
                <a:off x="4227994" y="3523376"/>
                <a:ext cx="1044809" cy="473673"/>
                <a:chOff x="4058167" y="4730916"/>
                <a:chExt cx="1278714" cy="579716"/>
              </a:xfrm>
            </p:grpSpPr>
            <p:sp>
              <p:nvSpPr>
                <p:cNvPr id="775" name="Freeform 3474">
                  <a:extLst>
                    <a:ext uri="{FF2B5EF4-FFF2-40B4-BE49-F238E27FC236}">
                      <a16:creationId xmlns:a16="http://schemas.microsoft.com/office/drawing/2014/main" id="{604C7555-EC1C-4323-A311-B9DFE03976EF}"/>
                    </a:ext>
                  </a:extLst>
                </p:cNvPr>
                <p:cNvSpPr/>
                <p:nvPr/>
              </p:nvSpPr>
              <p:spPr>
                <a:xfrm>
                  <a:off x="4137000" y="4730916"/>
                  <a:ext cx="103708" cy="103695"/>
                </a:xfrm>
                <a:custGeom>
                  <a:avLst/>
                  <a:gdLst/>
                  <a:ahLst/>
                  <a:cxnLst/>
                  <a:rect l="0" t="0" r="0" b="0"/>
                  <a:pathLst>
                    <a:path w="103708" h="103695">
                      <a:moveTo>
                        <a:pt x="51854" y="0"/>
                      </a:moveTo>
                      <a:cubicBezTo>
                        <a:pt x="80492" y="0"/>
                        <a:pt x="103708" y="23215"/>
                        <a:pt x="103708" y="51854"/>
                      </a:cubicBezTo>
                      <a:cubicBezTo>
                        <a:pt x="103708" y="80479"/>
                        <a:pt x="80492" y="103695"/>
                        <a:pt x="51854" y="103695"/>
                      </a:cubicBezTo>
                      <a:cubicBezTo>
                        <a:pt x="23216" y="103695"/>
                        <a:pt x="0" y="80479"/>
                        <a:pt x="0" y="51854"/>
                      </a:cubicBezTo>
                      <a:cubicBezTo>
                        <a:pt x="0" y="23215"/>
                        <a:pt x="23216" y="0"/>
                        <a:pt x="51854" y="0"/>
                      </a:cubicBezTo>
                    </a:path>
                  </a:pathLst>
                </a:custGeom>
                <a:solidFill>
                  <a:srgbClr val="203D43">
                    <a:alpha val="100000"/>
                  </a:srgbClr>
                </a:solidFill>
                <a:ln w="8851">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pic>
              <p:nvPicPr>
                <p:cNvPr id="776" name="Picture 3475">
                  <a:extLst>
                    <a:ext uri="{FF2B5EF4-FFF2-40B4-BE49-F238E27FC236}">
                      <a16:creationId xmlns:a16="http://schemas.microsoft.com/office/drawing/2014/main" id="{F490EF75-29F2-4774-A745-534BD24814B8}"/>
                    </a:ext>
                  </a:extLst>
                </p:cNvPr>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a:xfrm>
                  <a:off x="4058167" y="4825618"/>
                  <a:ext cx="261366" cy="185864"/>
                </a:xfrm>
                <a:prstGeom prst="rect">
                  <a:avLst/>
                </a:prstGeom>
                <a:noFill/>
              </p:spPr>
            </p:pic>
            <p:sp>
              <p:nvSpPr>
                <p:cNvPr id="777" name="Freeform 3476">
                  <a:extLst>
                    <a:ext uri="{FF2B5EF4-FFF2-40B4-BE49-F238E27FC236}">
                      <a16:creationId xmlns:a16="http://schemas.microsoft.com/office/drawing/2014/main" id="{686BC36F-4803-44C1-870D-AE3E9475B21D}"/>
                    </a:ext>
                  </a:extLst>
                </p:cNvPr>
                <p:cNvSpPr/>
                <p:nvPr/>
              </p:nvSpPr>
              <p:spPr>
                <a:xfrm>
                  <a:off x="4137000" y="5030064"/>
                  <a:ext cx="103708" cy="103695"/>
                </a:xfrm>
                <a:custGeom>
                  <a:avLst/>
                  <a:gdLst/>
                  <a:ahLst/>
                  <a:cxnLst/>
                  <a:rect l="0" t="0" r="0" b="0"/>
                  <a:pathLst>
                    <a:path w="103708" h="103695">
                      <a:moveTo>
                        <a:pt x="51854" y="0"/>
                      </a:moveTo>
                      <a:cubicBezTo>
                        <a:pt x="80492" y="0"/>
                        <a:pt x="103708" y="23215"/>
                        <a:pt x="103708" y="51854"/>
                      </a:cubicBezTo>
                      <a:cubicBezTo>
                        <a:pt x="103708" y="80479"/>
                        <a:pt x="80492" y="103695"/>
                        <a:pt x="51854" y="103695"/>
                      </a:cubicBezTo>
                      <a:cubicBezTo>
                        <a:pt x="23216" y="103695"/>
                        <a:pt x="0" y="80479"/>
                        <a:pt x="0" y="51854"/>
                      </a:cubicBezTo>
                      <a:cubicBezTo>
                        <a:pt x="0" y="23215"/>
                        <a:pt x="23216" y="0"/>
                        <a:pt x="51854" y="0"/>
                      </a:cubicBezTo>
                    </a:path>
                  </a:pathLst>
                </a:custGeom>
                <a:solidFill>
                  <a:srgbClr val="203D43">
                    <a:alpha val="100000"/>
                  </a:srgbClr>
                </a:solidFill>
                <a:ln w="8851">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pic>
              <p:nvPicPr>
                <p:cNvPr id="778" name="Picture 3477">
                  <a:extLst>
                    <a:ext uri="{FF2B5EF4-FFF2-40B4-BE49-F238E27FC236}">
                      <a16:creationId xmlns:a16="http://schemas.microsoft.com/office/drawing/2014/main" id="{89BA4BA6-F81D-48D8-85AC-FD8BB4F0A6AC}"/>
                    </a:ext>
                  </a:extLst>
                </p:cNvPr>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a:xfrm>
                  <a:off x="4058167" y="5124768"/>
                  <a:ext cx="261366" cy="185864"/>
                </a:xfrm>
                <a:prstGeom prst="rect">
                  <a:avLst/>
                </a:prstGeom>
                <a:noFill/>
              </p:spPr>
            </p:pic>
            <p:sp>
              <p:nvSpPr>
                <p:cNvPr id="779" name="Freeform 3478">
                  <a:extLst>
                    <a:ext uri="{FF2B5EF4-FFF2-40B4-BE49-F238E27FC236}">
                      <a16:creationId xmlns:a16="http://schemas.microsoft.com/office/drawing/2014/main" id="{679CB2EE-D78F-4B62-9E93-E0FDD3193390}"/>
                    </a:ext>
                  </a:extLst>
                </p:cNvPr>
                <p:cNvSpPr/>
                <p:nvPr/>
              </p:nvSpPr>
              <p:spPr>
                <a:xfrm>
                  <a:off x="4391336" y="4730916"/>
                  <a:ext cx="103708" cy="103695"/>
                </a:xfrm>
                <a:custGeom>
                  <a:avLst/>
                  <a:gdLst/>
                  <a:ahLst/>
                  <a:cxnLst/>
                  <a:rect l="0" t="0" r="0" b="0"/>
                  <a:pathLst>
                    <a:path w="103708" h="103695">
                      <a:moveTo>
                        <a:pt x="51854" y="0"/>
                      </a:moveTo>
                      <a:cubicBezTo>
                        <a:pt x="80492" y="0"/>
                        <a:pt x="103708" y="23215"/>
                        <a:pt x="103708" y="51854"/>
                      </a:cubicBezTo>
                      <a:cubicBezTo>
                        <a:pt x="103708" y="80479"/>
                        <a:pt x="80492" y="103695"/>
                        <a:pt x="51854" y="103695"/>
                      </a:cubicBezTo>
                      <a:cubicBezTo>
                        <a:pt x="23216" y="103695"/>
                        <a:pt x="0" y="80479"/>
                        <a:pt x="0" y="51854"/>
                      </a:cubicBezTo>
                      <a:cubicBezTo>
                        <a:pt x="0" y="23215"/>
                        <a:pt x="23216" y="0"/>
                        <a:pt x="51854" y="0"/>
                      </a:cubicBezTo>
                    </a:path>
                  </a:pathLst>
                </a:custGeom>
                <a:solidFill>
                  <a:srgbClr val="203D43">
                    <a:alpha val="100000"/>
                  </a:srgbClr>
                </a:solidFill>
                <a:ln w="8851">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pic>
              <p:nvPicPr>
                <p:cNvPr id="780" name="Picture 3479">
                  <a:extLst>
                    <a:ext uri="{FF2B5EF4-FFF2-40B4-BE49-F238E27FC236}">
                      <a16:creationId xmlns:a16="http://schemas.microsoft.com/office/drawing/2014/main" id="{E9198417-3BC9-49EA-B824-CF39A961C1C7}"/>
                    </a:ext>
                  </a:extLst>
                </p:cNvPr>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a:xfrm>
                  <a:off x="4312504" y="4825618"/>
                  <a:ext cx="261366" cy="185864"/>
                </a:xfrm>
                <a:prstGeom prst="rect">
                  <a:avLst/>
                </a:prstGeom>
                <a:noFill/>
              </p:spPr>
            </p:pic>
            <p:sp>
              <p:nvSpPr>
                <p:cNvPr id="781" name="Freeform 3480">
                  <a:extLst>
                    <a:ext uri="{FF2B5EF4-FFF2-40B4-BE49-F238E27FC236}">
                      <a16:creationId xmlns:a16="http://schemas.microsoft.com/office/drawing/2014/main" id="{A65266C2-93E2-4CE9-A657-A05780563EA0}"/>
                    </a:ext>
                  </a:extLst>
                </p:cNvPr>
                <p:cNvSpPr/>
                <p:nvPr/>
              </p:nvSpPr>
              <p:spPr>
                <a:xfrm>
                  <a:off x="4391336" y="5030064"/>
                  <a:ext cx="103708" cy="103695"/>
                </a:xfrm>
                <a:custGeom>
                  <a:avLst/>
                  <a:gdLst/>
                  <a:ahLst/>
                  <a:cxnLst/>
                  <a:rect l="0" t="0" r="0" b="0"/>
                  <a:pathLst>
                    <a:path w="103708" h="103695">
                      <a:moveTo>
                        <a:pt x="51854" y="0"/>
                      </a:moveTo>
                      <a:cubicBezTo>
                        <a:pt x="80492" y="0"/>
                        <a:pt x="103708" y="23215"/>
                        <a:pt x="103708" y="51854"/>
                      </a:cubicBezTo>
                      <a:cubicBezTo>
                        <a:pt x="103708" y="80479"/>
                        <a:pt x="80492" y="103695"/>
                        <a:pt x="51854" y="103695"/>
                      </a:cubicBezTo>
                      <a:cubicBezTo>
                        <a:pt x="23216" y="103695"/>
                        <a:pt x="0" y="80479"/>
                        <a:pt x="0" y="51854"/>
                      </a:cubicBezTo>
                      <a:cubicBezTo>
                        <a:pt x="0" y="23215"/>
                        <a:pt x="23216" y="0"/>
                        <a:pt x="51854" y="0"/>
                      </a:cubicBezTo>
                    </a:path>
                  </a:pathLst>
                </a:custGeom>
                <a:solidFill>
                  <a:srgbClr val="203D43">
                    <a:alpha val="100000"/>
                  </a:srgbClr>
                </a:solidFill>
                <a:ln w="8851">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pic>
              <p:nvPicPr>
                <p:cNvPr id="782" name="Picture 3481">
                  <a:extLst>
                    <a:ext uri="{FF2B5EF4-FFF2-40B4-BE49-F238E27FC236}">
                      <a16:creationId xmlns:a16="http://schemas.microsoft.com/office/drawing/2014/main" id="{20866A02-65B3-4760-817D-D0B837E76300}"/>
                    </a:ext>
                  </a:extLst>
                </p:cNvPr>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a:xfrm>
                  <a:off x="4312504" y="5124768"/>
                  <a:ext cx="261366" cy="185864"/>
                </a:xfrm>
                <a:prstGeom prst="rect">
                  <a:avLst/>
                </a:prstGeom>
                <a:noFill/>
              </p:spPr>
            </p:pic>
            <p:sp>
              <p:nvSpPr>
                <p:cNvPr id="783" name="Freeform 3482">
                  <a:extLst>
                    <a:ext uri="{FF2B5EF4-FFF2-40B4-BE49-F238E27FC236}">
                      <a16:creationId xmlns:a16="http://schemas.microsoft.com/office/drawing/2014/main" id="{CA9E5A80-1469-457A-92F2-3271B67593B9}"/>
                    </a:ext>
                  </a:extLst>
                </p:cNvPr>
                <p:cNvSpPr/>
                <p:nvPr/>
              </p:nvSpPr>
              <p:spPr>
                <a:xfrm>
                  <a:off x="4645674" y="4730916"/>
                  <a:ext cx="103708" cy="103695"/>
                </a:xfrm>
                <a:custGeom>
                  <a:avLst/>
                  <a:gdLst/>
                  <a:ahLst/>
                  <a:cxnLst/>
                  <a:rect l="0" t="0" r="0" b="0"/>
                  <a:pathLst>
                    <a:path w="103708" h="103695">
                      <a:moveTo>
                        <a:pt x="51854" y="0"/>
                      </a:moveTo>
                      <a:cubicBezTo>
                        <a:pt x="80492" y="0"/>
                        <a:pt x="103708" y="23215"/>
                        <a:pt x="103708" y="51854"/>
                      </a:cubicBezTo>
                      <a:cubicBezTo>
                        <a:pt x="103708" y="80479"/>
                        <a:pt x="80492" y="103695"/>
                        <a:pt x="51854" y="103695"/>
                      </a:cubicBezTo>
                      <a:cubicBezTo>
                        <a:pt x="23216" y="103695"/>
                        <a:pt x="0" y="80479"/>
                        <a:pt x="0" y="51854"/>
                      </a:cubicBezTo>
                      <a:cubicBezTo>
                        <a:pt x="0" y="23215"/>
                        <a:pt x="23216" y="0"/>
                        <a:pt x="51854" y="0"/>
                      </a:cubicBezTo>
                    </a:path>
                  </a:pathLst>
                </a:custGeom>
                <a:solidFill>
                  <a:srgbClr val="203D43">
                    <a:alpha val="100000"/>
                  </a:srgbClr>
                </a:solidFill>
                <a:ln w="8851">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pic>
              <p:nvPicPr>
                <p:cNvPr id="784" name="Picture 3483">
                  <a:extLst>
                    <a:ext uri="{FF2B5EF4-FFF2-40B4-BE49-F238E27FC236}">
                      <a16:creationId xmlns:a16="http://schemas.microsoft.com/office/drawing/2014/main" id="{043A52D2-75AB-4FC8-8045-D1C3F7F3D3DC}"/>
                    </a:ext>
                  </a:extLst>
                </p:cNvPr>
                <p:cNvPicPr>
                  <a:picLocks noChangeArrowheads="1"/>
                </p:cNvPicPr>
                <p:nvPr/>
              </p:nvPicPr>
              <p:blipFill>
                <a:blip r:embed="rId19">
                  <a:extLst>
                    <a:ext uri="{28A0092B-C50C-407E-A947-70E740481C1C}">
                      <a14:useLocalDpi xmlns:a14="http://schemas.microsoft.com/office/drawing/2010/main" val="0"/>
                    </a:ext>
                  </a:extLst>
                </a:blip>
                <a:srcRect/>
                <a:stretch>
                  <a:fillRect/>
                </a:stretch>
              </p:blipFill>
              <p:spPr>
                <a:xfrm>
                  <a:off x="4566841" y="4825618"/>
                  <a:ext cx="261366" cy="185864"/>
                </a:xfrm>
                <a:prstGeom prst="rect">
                  <a:avLst/>
                </a:prstGeom>
                <a:noFill/>
              </p:spPr>
            </p:pic>
            <p:sp>
              <p:nvSpPr>
                <p:cNvPr id="785" name="Freeform 3484">
                  <a:extLst>
                    <a:ext uri="{FF2B5EF4-FFF2-40B4-BE49-F238E27FC236}">
                      <a16:creationId xmlns:a16="http://schemas.microsoft.com/office/drawing/2014/main" id="{FF86C85F-E7F8-4B46-82E6-89224CEB82F3}"/>
                    </a:ext>
                  </a:extLst>
                </p:cNvPr>
                <p:cNvSpPr/>
                <p:nvPr/>
              </p:nvSpPr>
              <p:spPr>
                <a:xfrm>
                  <a:off x="4645674" y="5030064"/>
                  <a:ext cx="103708" cy="103695"/>
                </a:xfrm>
                <a:custGeom>
                  <a:avLst/>
                  <a:gdLst/>
                  <a:ahLst/>
                  <a:cxnLst/>
                  <a:rect l="0" t="0" r="0" b="0"/>
                  <a:pathLst>
                    <a:path w="103708" h="103695">
                      <a:moveTo>
                        <a:pt x="51854" y="0"/>
                      </a:moveTo>
                      <a:cubicBezTo>
                        <a:pt x="80492" y="0"/>
                        <a:pt x="103708" y="23215"/>
                        <a:pt x="103708" y="51854"/>
                      </a:cubicBezTo>
                      <a:cubicBezTo>
                        <a:pt x="103708" y="80479"/>
                        <a:pt x="80492" y="103695"/>
                        <a:pt x="51854" y="103695"/>
                      </a:cubicBezTo>
                      <a:cubicBezTo>
                        <a:pt x="23216" y="103695"/>
                        <a:pt x="0" y="80479"/>
                        <a:pt x="0" y="51854"/>
                      </a:cubicBezTo>
                      <a:cubicBezTo>
                        <a:pt x="0" y="23215"/>
                        <a:pt x="23216" y="0"/>
                        <a:pt x="51854" y="0"/>
                      </a:cubicBezTo>
                    </a:path>
                  </a:pathLst>
                </a:custGeom>
                <a:solidFill>
                  <a:srgbClr val="203D43">
                    <a:alpha val="100000"/>
                  </a:srgbClr>
                </a:solidFill>
                <a:ln w="8851">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pic>
              <p:nvPicPr>
                <p:cNvPr id="786" name="Picture 3485">
                  <a:extLst>
                    <a:ext uri="{FF2B5EF4-FFF2-40B4-BE49-F238E27FC236}">
                      <a16:creationId xmlns:a16="http://schemas.microsoft.com/office/drawing/2014/main" id="{11E0D771-A1F2-429F-B476-C1ACDB42DBFD}"/>
                    </a:ext>
                  </a:extLst>
                </p:cNvPr>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a:xfrm>
                  <a:off x="4566841" y="5124768"/>
                  <a:ext cx="261366" cy="185864"/>
                </a:xfrm>
                <a:prstGeom prst="rect">
                  <a:avLst/>
                </a:prstGeom>
                <a:noFill/>
              </p:spPr>
            </p:pic>
            <p:sp>
              <p:nvSpPr>
                <p:cNvPr id="787" name="Freeform 3486">
                  <a:extLst>
                    <a:ext uri="{FF2B5EF4-FFF2-40B4-BE49-F238E27FC236}">
                      <a16:creationId xmlns:a16="http://schemas.microsoft.com/office/drawing/2014/main" id="{1DD8BEA5-BCA1-49B6-A063-07721EEA67E9}"/>
                    </a:ext>
                  </a:extLst>
                </p:cNvPr>
                <p:cNvSpPr/>
                <p:nvPr/>
              </p:nvSpPr>
              <p:spPr>
                <a:xfrm>
                  <a:off x="4900010" y="4730916"/>
                  <a:ext cx="103708" cy="103695"/>
                </a:xfrm>
                <a:custGeom>
                  <a:avLst/>
                  <a:gdLst/>
                  <a:ahLst/>
                  <a:cxnLst/>
                  <a:rect l="0" t="0" r="0" b="0"/>
                  <a:pathLst>
                    <a:path w="103708" h="103695">
                      <a:moveTo>
                        <a:pt x="51854" y="0"/>
                      </a:moveTo>
                      <a:cubicBezTo>
                        <a:pt x="80492" y="0"/>
                        <a:pt x="103708" y="23215"/>
                        <a:pt x="103708" y="51854"/>
                      </a:cubicBezTo>
                      <a:cubicBezTo>
                        <a:pt x="103708" y="80479"/>
                        <a:pt x="80492" y="103695"/>
                        <a:pt x="51854" y="103695"/>
                      </a:cubicBezTo>
                      <a:cubicBezTo>
                        <a:pt x="23216" y="103695"/>
                        <a:pt x="0" y="80479"/>
                        <a:pt x="0" y="51854"/>
                      </a:cubicBezTo>
                      <a:cubicBezTo>
                        <a:pt x="0" y="23215"/>
                        <a:pt x="23216" y="0"/>
                        <a:pt x="51854" y="0"/>
                      </a:cubicBezTo>
                    </a:path>
                  </a:pathLst>
                </a:custGeom>
                <a:solidFill>
                  <a:srgbClr val="203D43">
                    <a:alpha val="100000"/>
                  </a:srgbClr>
                </a:solidFill>
                <a:ln w="8851">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pic>
              <p:nvPicPr>
                <p:cNvPr id="788" name="Picture 3487">
                  <a:extLst>
                    <a:ext uri="{FF2B5EF4-FFF2-40B4-BE49-F238E27FC236}">
                      <a16:creationId xmlns:a16="http://schemas.microsoft.com/office/drawing/2014/main" id="{8ADCE8C3-4A0E-4F9F-B95C-3B787F3C6511}"/>
                    </a:ext>
                  </a:extLst>
                </p:cNvPr>
                <p:cNvPicPr>
                  <a:picLocks noChangeArrowheads="1"/>
                </p:cNvPicPr>
                <p:nvPr/>
              </p:nvPicPr>
              <p:blipFill>
                <a:blip r:embed="rId21">
                  <a:extLst>
                    <a:ext uri="{28A0092B-C50C-407E-A947-70E740481C1C}">
                      <a14:useLocalDpi xmlns:a14="http://schemas.microsoft.com/office/drawing/2010/main" val="0"/>
                    </a:ext>
                  </a:extLst>
                </a:blip>
                <a:srcRect/>
                <a:stretch>
                  <a:fillRect/>
                </a:stretch>
              </p:blipFill>
              <p:spPr>
                <a:xfrm>
                  <a:off x="4821179" y="4825618"/>
                  <a:ext cx="261366" cy="185864"/>
                </a:xfrm>
                <a:prstGeom prst="rect">
                  <a:avLst/>
                </a:prstGeom>
                <a:noFill/>
              </p:spPr>
            </p:pic>
            <p:sp>
              <p:nvSpPr>
                <p:cNvPr id="789" name="Freeform 3488">
                  <a:extLst>
                    <a:ext uri="{FF2B5EF4-FFF2-40B4-BE49-F238E27FC236}">
                      <a16:creationId xmlns:a16="http://schemas.microsoft.com/office/drawing/2014/main" id="{94FF7B10-48D9-4222-AC2B-BA5C164870A2}"/>
                    </a:ext>
                  </a:extLst>
                </p:cNvPr>
                <p:cNvSpPr/>
                <p:nvPr/>
              </p:nvSpPr>
              <p:spPr>
                <a:xfrm>
                  <a:off x="4900010" y="5030064"/>
                  <a:ext cx="103708" cy="103695"/>
                </a:xfrm>
                <a:custGeom>
                  <a:avLst/>
                  <a:gdLst/>
                  <a:ahLst/>
                  <a:cxnLst/>
                  <a:rect l="0" t="0" r="0" b="0"/>
                  <a:pathLst>
                    <a:path w="103708" h="103695">
                      <a:moveTo>
                        <a:pt x="51854" y="0"/>
                      </a:moveTo>
                      <a:cubicBezTo>
                        <a:pt x="80492" y="0"/>
                        <a:pt x="103708" y="23215"/>
                        <a:pt x="103708" y="51854"/>
                      </a:cubicBezTo>
                      <a:cubicBezTo>
                        <a:pt x="103708" y="80479"/>
                        <a:pt x="80492" y="103695"/>
                        <a:pt x="51854" y="103695"/>
                      </a:cubicBezTo>
                      <a:cubicBezTo>
                        <a:pt x="23216" y="103695"/>
                        <a:pt x="0" y="80479"/>
                        <a:pt x="0" y="51854"/>
                      </a:cubicBezTo>
                      <a:cubicBezTo>
                        <a:pt x="0" y="23215"/>
                        <a:pt x="23216" y="0"/>
                        <a:pt x="51854" y="0"/>
                      </a:cubicBezTo>
                    </a:path>
                  </a:pathLst>
                </a:custGeom>
                <a:solidFill>
                  <a:srgbClr val="203D43">
                    <a:alpha val="100000"/>
                  </a:srgbClr>
                </a:solidFill>
                <a:ln w="8851">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pic>
              <p:nvPicPr>
                <p:cNvPr id="790" name="Picture 3489">
                  <a:extLst>
                    <a:ext uri="{FF2B5EF4-FFF2-40B4-BE49-F238E27FC236}">
                      <a16:creationId xmlns:a16="http://schemas.microsoft.com/office/drawing/2014/main" id="{FD5996A4-8DDD-4824-B31C-33A34B1D333A}"/>
                    </a:ext>
                  </a:extLst>
                </p:cNvPr>
                <p:cNvPicPr>
                  <a:picLocks noChangeArrowheads="1"/>
                </p:cNvPicPr>
                <p:nvPr/>
              </p:nvPicPr>
              <p:blipFill>
                <a:blip r:embed="rId22">
                  <a:extLst>
                    <a:ext uri="{28A0092B-C50C-407E-A947-70E740481C1C}">
                      <a14:useLocalDpi xmlns:a14="http://schemas.microsoft.com/office/drawing/2010/main" val="0"/>
                    </a:ext>
                  </a:extLst>
                </a:blip>
                <a:srcRect/>
                <a:stretch>
                  <a:fillRect/>
                </a:stretch>
              </p:blipFill>
              <p:spPr>
                <a:xfrm>
                  <a:off x="4821179" y="5124768"/>
                  <a:ext cx="261366" cy="185864"/>
                </a:xfrm>
                <a:prstGeom prst="rect">
                  <a:avLst/>
                </a:prstGeom>
                <a:noFill/>
              </p:spPr>
            </p:pic>
            <p:sp>
              <p:nvSpPr>
                <p:cNvPr id="791" name="Freeform 3490">
                  <a:extLst>
                    <a:ext uri="{FF2B5EF4-FFF2-40B4-BE49-F238E27FC236}">
                      <a16:creationId xmlns:a16="http://schemas.microsoft.com/office/drawing/2014/main" id="{619C9EF1-E878-4CEC-A136-5DBDEF588C6B}"/>
                    </a:ext>
                  </a:extLst>
                </p:cNvPr>
                <p:cNvSpPr/>
                <p:nvPr/>
              </p:nvSpPr>
              <p:spPr>
                <a:xfrm>
                  <a:off x="5154348" y="4730916"/>
                  <a:ext cx="103708" cy="103695"/>
                </a:xfrm>
                <a:custGeom>
                  <a:avLst/>
                  <a:gdLst/>
                  <a:ahLst/>
                  <a:cxnLst/>
                  <a:rect l="0" t="0" r="0" b="0"/>
                  <a:pathLst>
                    <a:path w="103708" h="103695">
                      <a:moveTo>
                        <a:pt x="51854" y="0"/>
                      </a:moveTo>
                      <a:cubicBezTo>
                        <a:pt x="80492" y="0"/>
                        <a:pt x="103708" y="23215"/>
                        <a:pt x="103708" y="51854"/>
                      </a:cubicBezTo>
                      <a:cubicBezTo>
                        <a:pt x="103708" y="80479"/>
                        <a:pt x="80492" y="103695"/>
                        <a:pt x="51854" y="103695"/>
                      </a:cubicBezTo>
                      <a:cubicBezTo>
                        <a:pt x="23216" y="103695"/>
                        <a:pt x="0" y="80479"/>
                        <a:pt x="0" y="51854"/>
                      </a:cubicBezTo>
                      <a:cubicBezTo>
                        <a:pt x="0" y="23215"/>
                        <a:pt x="23216" y="0"/>
                        <a:pt x="51854" y="0"/>
                      </a:cubicBezTo>
                    </a:path>
                  </a:pathLst>
                </a:custGeom>
                <a:solidFill>
                  <a:srgbClr val="203D43">
                    <a:alpha val="100000"/>
                  </a:srgbClr>
                </a:solidFill>
                <a:ln w="8851">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pic>
              <p:nvPicPr>
                <p:cNvPr id="792" name="Picture 3491">
                  <a:extLst>
                    <a:ext uri="{FF2B5EF4-FFF2-40B4-BE49-F238E27FC236}">
                      <a16:creationId xmlns:a16="http://schemas.microsoft.com/office/drawing/2014/main" id="{EE340CF9-2897-4B6D-8F67-680456200B7A}"/>
                    </a:ext>
                  </a:extLst>
                </p:cNvPr>
                <p:cNvPicPr>
                  <a:picLocks noChangeArrowheads="1"/>
                </p:cNvPicPr>
                <p:nvPr/>
              </p:nvPicPr>
              <p:blipFill>
                <a:blip r:embed="rId23">
                  <a:extLst>
                    <a:ext uri="{28A0092B-C50C-407E-A947-70E740481C1C}">
                      <a14:useLocalDpi xmlns:a14="http://schemas.microsoft.com/office/drawing/2010/main" val="0"/>
                    </a:ext>
                  </a:extLst>
                </a:blip>
                <a:srcRect/>
                <a:stretch>
                  <a:fillRect/>
                </a:stretch>
              </p:blipFill>
              <p:spPr>
                <a:xfrm>
                  <a:off x="5075515" y="4825618"/>
                  <a:ext cx="261366" cy="185864"/>
                </a:xfrm>
                <a:prstGeom prst="rect">
                  <a:avLst/>
                </a:prstGeom>
                <a:noFill/>
              </p:spPr>
            </p:pic>
            <p:sp>
              <p:nvSpPr>
                <p:cNvPr id="793" name="Freeform 3492">
                  <a:extLst>
                    <a:ext uri="{FF2B5EF4-FFF2-40B4-BE49-F238E27FC236}">
                      <a16:creationId xmlns:a16="http://schemas.microsoft.com/office/drawing/2014/main" id="{222798C1-1DF9-48CC-8688-0EA0472D1FEC}"/>
                    </a:ext>
                  </a:extLst>
                </p:cNvPr>
                <p:cNvSpPr/>
                <p:nvPr/>
              </p:nvSpPr>
              <p:spPr>
                <a:xfrm>
                  <a:off x="5154348" y="5030064"/>
                  <a:ext cx="103708" cy="103695"/>
                </a:xfrm>
                <a:custGeom>
                  <a:avLst/>
                  <a:gdLst/>
                  <a:ahLst/>
                  <a:cxnLst/>
                  <a:rect l="0" t="0" r="0" b="0"/>
                  <a:pathLst>
                    <a:path w="103708" h="103695">
                      <a:moveTo>
                        <a:pt x="51854" y="0"/>
                      </a:moveTo>
                      <a:cubicBezTo>
                        <a:pt x="80492" y="0"/>
                        <a:pt x="103708" y="23215"/>
                        <a:pt x="103708" y="51854"/>
                      </a:cubicBezTo>
                      <a:cubicBezTo>
                        <a:pt x="103708" y="80479"/>
                        <a:pt x="80492" y="103695"/>
                        <a:pt x="51854" y="103695"/>
                      </a:cubicBezTo>
                      <a:cubicBezTo>
                        <a:pt x="23216" y="103695"/>
                        <a:pt x="0" y="80479"/>
                        <a:pt x="0" y="51854"/>
                      </a:cubicBezTo>
                      <a:cubicBezTo>
                        <a:pt x="0" y="23215"/>
                        <a:pt x="23216" y="0"/>
                        <a:pt x="51854" y="0"/>
                      </a:cubicBezTo>
                    </a:path>
                  </a:pathLst>
                </a:custGeom>
                <a:solidFill>
                  <a:srgbClr val="203D43">
                    <a:alpha val="100000"/>
                  </a:srgbClr>
                </a:solidFill>
                <a:ln w="8851">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pic>
              <p:nvPicPr>
                <p:cNvPr id="794" name="Picture 3493">
                  <a:extLst>
                    <a:ext uri="{FF2B5EF4-FFF2-40B4-BE49-F238E27FC236}">
                      <a16:creationId xmlns:a16="http://schemas.microsoft.com/office/drawing/2014/main" id="{4EF83A23-DD60-4A47-8BFD-9C4D985287DF}"/>
                    </a:ext>
                  </a:extLst>
                </p:cNvPr>
                <p:cNvPicPr>
                  <a:picLocks noChangeArrowheads="1"/>
                </p:cNvPicPr>
                <p:nvPr/>
              </p:nvPicPr>
              <p:blipFill>
                <a:blip r:embed="rId24">
                  <a:extLst>
                    <a:ext uri="{28A0092B-C50C-407E-A947-70E740481C1C}">
                      <a14:useLocalDpi xmlns:a14="http://schemas.microsoft.com/office/drawing/2010/main" val="0"/>
                    </a:ext>
                  </a:extLst>
                </a:blip>
                <a:srcRect/>
                <a:stretch>
                  <a:fillRect/>
                </a:stretch>
              </p:blipFill>
              <p:spPr>
                <a:xfrm>
                  <a:off x="5075515" y="5124768"/>
                  <a:ext cx="261366" cy="185864"/>
                </a:xfrm>
                <a:prstGeom prst="rect">
                  <a:avLst/>
                </a:prstGeom>
                <a:noFill/>
              </p:spPr>
            </p:pic>
          </p:grpSp>
          <p:sp>
            <p:nvSpPr>
              <p:cNvPr id="799" name="Rectangle 4065">
                <a:extLst>
                  <a:ext uri="{FF2B5EF4-FFF2-40B4-BE49-F238E27FC236}">
                    <a16:creationId xmlns:a16="http://schemas.microsoft.com/office/drawing/2014/main" id="{A8826ADC-6C9B-4483-8F55-A1F2869619DA}"/>
                  </a:ext>
                </a:extLst>
              </p:cNvPr>
              <p:cNvSpPr/>
              <p:nvPr/>
            </p:nvSpPr>
            <p:spPr>
              <a:xfrm>
                <a:off x="4161682" y="4802453"/>
                <a:ext cx="1177432" cy="279562"/>
              </a:xfrm>
              <a:prstGeom prst="rect">
                <a:avLst/>
              </a:prstGeom>
            </p:spPr>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803" name="Rectangle 4368">
                <a:extLst>
                  <a:ext uri="{FF2B5EF4-FFF2-40B4-BE49-F238E27FC236}">
                    <a16:creationId xmlns:a16="http://schemas.microsoft.com/office/drawing/2014/main" id="{3594F716-6A19-47B5-B7A4-F6AF2789F193}"/>
                  </a:ext>
                </a:extLst>
              </p:cNvPr>
              <p:cNvSpPr/>
              <p:nvPr/>
            </p:nvSpPr>
            <p:spPr>
              <a:xfrm>
                <a:off x="4638160" y="4114791"/>
                <a:ext cx="224477" cy="394981"/>
              </a:xfrm>
              <a:prstGeom prst="rect">
                <a:avLst/>
              </a:prstGeom>
            </p:spPr>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819" name="TextBox 818">
                <a:extLst>
                  <a:ext uri="{FF2B5EF4-FFF2-40B4-BE49-F238E27FC236}">
                    <a16:creationId xmlns:a16="http://schemas.microsoft.com/office/drawing/2014/main" id="{436DB3BB-3FF7-4F02-B6D5-39AA82E95EB9}"/>
                  </a:ext>
                </a:extLst>
              </p:cNvPr>
              <p:cNvSpPr txBox="1"/>
              <p:nvPr/>
            </p:nvSpPr>
            <p:spPr>
              <a:xfrm>
                <a:off x="4061199" y="4875072"/>
                <a:ext cx="1404000" cy="807913"/>
              </a:xfrm>
              <a:prstGeom prst="rect">
                <a:avLst/>
              </a:prstGeom>
              <a:noFill/>
            </p:spPr>
            <p:txBody>
              <a:bodyPr wrap="square" lIns="0" tIns="0" rIns="0" bIns="0" rtlCol="0" anchor="t">
                <a:spAutoFit/>
              </a:bodyPr>
              <a:lstStyle/>
              <a:p>
                <a:pPr algn="ctr">
                  <a:spcAft>
                    <a:spcPts val="200"/>
                  </a:spcAft>
                </a:pPr>
                <a:r>
                  <a:rPr lang="en-GB" sz="1050" b="1"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WERE PREPARD TO BE LISTED AT THE STOCK EXCHANGE UNDER OUR PARTNERSHIP WITH BANK BIG</a:t>
                </a:r>
              </a:p>
            </p:txBody>
          </p:sp>
          <p:sp>
            <p:nvSpPr>
              <p:cNvPr id="841" name="TextBox 840">
                <a:extLst>
                  <a:ext uri="{FF2B5EF4-FFF2-40B4-BE49-F238E27FC236}">
                    <a16:creationId xmlns:a16="http://schemas.microsoft.com/office/drawing/2014/main" id="{3DB63369-6055-4C65-9FEC-C0DF7D931765}"/>
                  </a:ext>
                </a:extLst>
              </p:cNvPr>
              <p:cNvSpPr txBox="1"/>
              <p:nvPr/>
            </p:nvSpPr>
            <p:spPr>
              <a:xfrm>
                <a:off x="4061200" y="4198290"/>
                <a:ext cx="1378397" cy="524182"/>
              </a:xfrm>
              <a:prstGeom prst="rect">
                <a:avLst/>
              </a:prstGeom>
              <a:noFill/>
            </p:spPr>
            <p:txBody>
              <a:bodyPr wrap="square" lIns="0" tIns="0" rIns="0" bIns="0" rtlCol="0" anchor="ctr">
                <a:spAutoFit/>
              </a:bodyPr>
              <a:lstStyle/>
              <a:p>
                <a:pPr algn="ctr">
                  <a:lnSpc>
                    <a:spcPts val="1400"/>
                  </a:lnSpc>
                </a:pPr>
                <a:r>
                  <a:rPr lang="en-GB" sz="2400" dirty="0">
                    <a:solidFill>
                      <a:srgbClr val="8FC740"/>
                    </a:solidFill>
                    <a:latin typeface="Calibri Light" panose="020F0302020204030204" pitchFamily="34" charset="0"/>
                    <a:cs typeface="Calibri Light" panose="020F0302020204030204" pitchFamily="34" charset="0"/>
                    <a:sym typeface="Calibri Light" panose="020F0302020204030204" pitchFamily="34" charset="0"/>
                  </a:rPr>
                  <a:t>10</a:t>
                </a:r>
              </a:p>
              <a:p>
                <a:pPr algn="ctr">
                  <a:lnSpc>
                    <a:spcPts val="1400"/>
                  </a:lnSpc>
                </a:pPr>
                <a:r>
                  <a:rPr lang="en-GB" sz="900" b="1" dirty="0">
                    <a:solidFill>
                      <a:srgbClr val="8FC740"/>
                    </a:solidFill>
                    <a:latin typeface="Calibri Light" panose="020F0302020204030204" pitchFamily="34" charset="0"/>
                    <a:cs typeface="Calibri Light" panose="020F0302020204030204" pitchFamily="34" charset="0"/>
                    <a:sym typeface="Calibri Light" panose="020F0302020204030204" pitchFamily="34" charset="0"/>
                  </a:rPr>
                  <a:t>SMALL AND MEDIUM ENTERPRISES</a:t>
                </a:r>
              </a:p>
            </p:txBody>
          </p:sp>
          <p:sp>
            <p:nvSpPr>
              <p:cNvPr id="932" name="Freeform 3463">
                <a:extLst>
                  <a:ext uri="{FF2B5EF4-FFF2-40B4-BE49-F238E27FC236}">
                    <a16:creationId xmlns:a16="http://schemas.microsoft.com/office/drawing/2014/main" id="{E97C7680-A0C4-4A05-8B3E-B2E5D36E82FE}"/>
                  </a:ext>
                </a:extLst>
              </p:cNvPr>
              <p:cNvSpPr/>
              <p:nvPr/>
            </p:nvSpPr>
            <p:spPr>
              <a:xfrm>
                <a:off x="4390251" y="4784314"/>
                <a:ext cx="745896" cy="0"/>
              </a:xfrm>
              <a:custGeom>
                <a:avLst/>
                <a:gdLst/>
                <a:ahLst/>
                <a:cxnLst/>
                <a:rect l="0" t="0" r="0" b="0"/>
                <a:pathLst>
                  <a:path w="745896">
                    <a:moveTo>
                      <a:pt x="0" y="0"/>
                    </a:moveTo>
                    <a:lnTo>
                      <a:pt x="745896" y="0"/>
                    </a:lnTo>
                  </a:path>
                </a:pathLst>
              </a:custGeom>
              <a:noFill/>
              <a:ln w="8851" cap="flat" cmpd="sng">
                <a:solidFill>
                  <a:srgbClr val="8FC740">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grpSp>
      </p:grpSp>
    </p:spTree>
    <p:extLst>
      <p:ext uri="{BB962C8B-B14F-4D97-AF65-F5344CB8AC3E}">
        <p14:creationId xmlns:p14="http://schemas.microsoft.com/office/powerpoint/2010/main" val="2952974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909999A-AD08-4FCE-998B-D3C78A47FED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0221" name="think-cell Slide" r:id="rId5" imgW="592" imgH="595" progId="TCLayout.ActiveDocument.1">
                  <p:embed/>
                </p:oleObj>
              </mc:Choice>
              <mc:Fallback>
                <p:oleObj name="think-cell Slide" r:id="rId5" imgW="592" imgH="595" progId="TCLayout.ActiveDocument.1">
                  <p:embed/>
                  <p:pic>
                    <p:nvPicPr>
                      <p:cNvPr id="7" name="Object 6" hidden="1">
                        <a:extLst>
                          <a:ext uri="{FF2B5EF4-FFF2-40B4-BE49-F238E27FC236}">
                            <a16:creationId xmlns:a16="http://schemas.microsoft.com/office/drawing/2014/main" id="{5909999A-AD08-4FCE-998B-D3C78A47FED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30" name="TextBox 929">
            <a:extLst>
              <a:ext uri="{FF2B5EF4-FFF2-40B4-BE49-F238E27FC236}">
                <a16:creationId xmlns:a16="http://schemas.microsoft.com/office/drawing/2014/main" id="{BED482A3-1977-4746-A8E5-E5E28638A396}"/>
              </a:ext>
            </a:extLst>
          </p:cNvPr>
          <p:cNvSpPr txBox="1"/>
          <p:nvPr/>
        </p:nvSpPr>
        <p:spPr>
          <a:xfrm>
            <a:off x="454024" y="508009"/>
            <a:ext cx="6859589" cy="346075"/>
          </a:xfrm>
          <a:prstGeom prst="rect">
            <a:avLst/>
          </a:prstGeom>
        </p:spPr>
        <p:txBody>
          <a:bodyPr wrap="square" lIns="0" tIns="0" rIns="0" bIns="0" numCol="1" rtlCol="0" anchor="t">
            <a:noAutofit/>
          </a:bodyPr>
          <a:lstStyle/>
          <a:p>
            <a:pPr lvl="0">
              <a:spcAft>
                <a:spcPts val="600"/>
              </a:spcAft>
              <a:buClr>
                <a:schemeClr val="tx1"/>
              </a:buClr>
            </a:pPr>
            <a:r>
              <a:rPr lang="en-GB" sz="1800" kern="0" dirty="0">
                <a:solidFill>
                  <a:srgbClr val="377169"/>
                </a:solidFill>
                <a:latin typeface="Calibri Light" panose="020F0302020204030204" pitchFamily="34" charset="0"/>
                <a:cs typeface="Calibri Light" panose="020F0302020204030204" pitchFamily="34" charset="0"/>
                <a:sym typeface="Calibri" panose="020F0502020204030204" pitchFamily="34" charset="0"/>
              </a:rPr>
              <a:t>CONTRIBUTION TO OVERALL COUNTRY´S FINANCIAL DEVELOPMENT STAGE</a:t>
            </a:r>
            <a:endParaRPr lang="en-GB" sz="1800" kern="0" dirty="0">
              <a:solidFill>
                <a:srgbClr val="377169"/>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18" name="TextBox 117">
            <a:extLst>
              <a:ext uri="{FF2B5EF4-FFF2-40B4-BE49-F238E27FC236}">
                <a16:creationId xmlns:a16="http://schemas.microsoft.com/office/drawing/2014/main" id="{AEB135C6-C200-461C-A5C8-CE47DFF174A4}"/>
              </a:ext>
            </a:extLst>
          </p:cNvPr>
          <p:cNvSpPr txBox="1"/>
          <p:nvPr/>
        </p:nvSpPr>
        <p:spPr>
          <a:xfrm>
            <a:off x="457200" y="1134501"/>
            <a:ext cx="6858000" cy="541900"/>
          </a:xfrm>
          <a:prstGeom prst="rect">
            <a:avLst/>
          </a:prstGeom>
        </p:spPr>
        <p:txBody>
          <a:bodyPr wrap="square" lIns="0" tIns="0" rIns="0" bIns="0" numCol="2" spcCol="180000" rtlCol="0" anchor="t">
            <a:noAutofit/>
          </a:bodyPr>
          <a:lstStyle>
            <a:defPPr>
              <a:defRPr lang="en-US"/>
            </a:defPPr>
            <a:lvl1pPr>
              <a:spcAft>
                <a:spcPts val="600"/>
              </a:spcAft>
              <a:defRPr sz="1200" kern="0">
                <a:solidFill>
                  <a:schemeClr val="tx1">
                    <a:lumMod val="75000"/>
                    <a:lumOff val="25000"/>
                  </a:schemeClr>
                </a:solidFill>
                <a:latin typeface="Calibri Light" panose="020F0302020204030204" pitchFamily="34" charset="0"/>
                <a:cs typeface="Calibri Light" panose="020F0302020204030204" pitchFamily="34" charset="0"/>
              </a:defRPr>
            </a:lvl1pPr>
          </a:lstStyle>
          <a:p>
            <a:r>
              <a:rPr lang="en-US" dirty="0"/>
              <a:t>The transversal interventions included Baseline studies, training, technical and financial support to several entities, may have contributed positively to the improvement of several financial inclusion indicators, as presented below:</a:t>
            </a:r>
            <a:endParaRPr lang="en-GB" dirty="0"/>
          </a:p>
        </p:txBody>
      </p:sp>
      <p:sp>
        <p:nvSpPr>
          <p:cNvPr id="119" name="TextBox 118">
            <a:extLst>
              <a:ext uri="{FF2B5EF4-FFF2-40B4-BE49-F238E27FC236}">
                <a16:creationId xmlns:a16="http://schemas.microsoft.com/office/drawing/2014/main" id="{D032A7AE-8C1B-4AE8-A599-206EEC637FC7}"/>
              </a:ext>
            </a:extLst>
          </p:cNvPr>
          <p:cNvSpPr txBox="1"/>
          <p:nvPr/>
        </p:nvSpPr>
        <p:spPr>
          <a:xfrm>
            <a:off x="457200" y="5863700"/>
            <a:ext cx="6858000" cy="1608699"/>
          </a:xfrm>
          <a:prstGeom prst="rect">
            <a:avLst/>
          </a:prstGeom>
        </p:spPr>
        <p:txBody>
          <a:bodyPr wrap="square" lIns="0" tIns="0" rIns="0" bIns="0" numCol="2" spcCol="180000" rtlCol="0" anchor="t">
            <a:noAutofit/>
          </a:bodyPr>
          <a:lstStyle>
            <a:defPPr>
              <a:defRPr lang="en-US"/>
            </a:defPPr>
            <a:lvl1pPr>
              <a:spcAft>
                <a:spcPts val="600"/>
              </a:spcAft>
              <a:defRPr sz="1200" kern="0">
                <a:solidFill>
                  <a:schemeClr val="tx1">
                    <a:lumMod val="75000"/>
                    <a:lumOff val="25000"/>
                  </a:schemeClr>
                </a:solidFill>
                <a:latin typeface="Calibri Light" panose="020F0302020204030204" pitchFamily="34" charset="0"/>
                <a:cs typeface="Calibri Light" panose="020F0302020204030204" pitchFamily="34" charset="0"/>
              </a:defRPr>
            </a:lvl1pPr>
          </a:lstStyle>
          <a:p>
            <a:r>
              <a:rPr lang="en-US" dirty="0"/>
              <a:t>Despite the encouraging indicators, there is an overall recognition that much still needs to be done that can result in: </a:t>
            </a:r>
          </a:p>
          <a:p>
            <a:pPr marL="180000" indent="-90000">
              <a:buFont typeface="Arial" panose="020B0604020202020204" pitchFamily="34" charset="0"/>
              <a:buChar char="•"/>
            </a:pPr>
            <a:r>
              <a:rPr lang="en-US" dirty="0"/>
              <a:t>Increased and diversified coverage of an appropriate range of financial services to vulnerable and remote populations; </a:t>
            </a:r>
          </a:p>
          <a:p>
            <a:pPr marL="180000" indent="-90000">
              <a:buFont typeface="Arial" panose="020B0604020202020204" pitchFamily="34" charset="0"/>
              <a:buChar char="•"/>
            </a:pPr>
            <a:r>
              <a:rPr lang="en-US" dirty="0"/>
              <a:t>Improved consumers’ trust and awareness regarding the financial sector; </a:t>
            </a:r>
          </a:p>
          <a:p>
            <a:pPr marL="180000" indent="-90000">
              <a:buFont typeface="Arial" panose="020B0604020202020204" pitchFamily="34" charset="0"/>
              <a:buChar char="•"/>
            </a:pPr>
            <a:r>
              <a:rPr lang="en-US" dirty="0"/>
              <a:t>Development of market finance and digital financial products/services such as sovereign, municipal and green/blue bonds, climate and insurance products;</a:t>
            </a:r>
          </a:p>
          <a:p>
            <a:pPr marL="180000" indent="-90000">
              <a:buFont typeface="Arial" panose="020B0604020202020204" pitchFamily="34" charset="0"/>
              <a:buChar char="•"/>
            </a:pPr>
            <a:r>
              <a:rPr lang="en-US" dirty="0"/>
              <a:t>Improved access to credit and insurance services for SMEs;  </a:t>
            </a:r>
          </a:p>
          <a:p>
            <a:pPr marL="180000" indent="-90000">
              <a:buFont typeface="Arial" panose="020B0604020202020204" pitchFamily="34" charset="0"/>
              <a:buChar char="•"/>
            </a:pPr>
            <a:r>
              <a:rPr lang="en-US" dirty="0"/>
              <a:t>Improved availability of financing mechanisms for agriculture.</a:t>
            </a:r>
            <a:endParaRPr lang="en-GB" dirty="0"/>
          </a:p>
        </p:txBody>
      </p:sp>
      <p:graphicFrame>
        <p:nvGraphicFramePr>
          <p:cNvPr id="120" name="Table 8">
            <a:extLst>
              <a:ext uri="{FF2B5EF4-FFF2-40B4-BE49-F238E27FC236}">
                <a16:creationId xmlns:a16="http://schemas.microsoft.com/office/drawing/2014/main" id="{F5FC4D1E-2A67-4808-A76B-F4DDA1E320A5}"/>
              </a:ext>
            </a:extLst>
          </p:cNvPr>
          <p:cNvGraphicFramePr>
            <a:graphicFrameLocks noGrp="1"/>
          </p:cNvGraphicFramePr>
          <p:nvPr>
            <p:extLst>
              <p:ext uri="{D42A27DB-BD31-4B8C-83A1-F6EECF244321}">
                <p14:modId xmlns:p14="http://schemas.microsoft.com/office/powerpoint/2010/main" val="995743928"/>
              </p:ext>
            </p:extLst>
          </p:nvPr>
        </p:nvGraphicFramePr>
        <p:xfrm>
          <a:off x="457200" y="1803409"/>
          <a:ext cx="6660000" cy="3815280"/>
        </p:xfrm>
        <a:graphic>
          <a:graphicData uri="http://schemas.openxmlformats.org/drawingml/2006/table">
            <a:tbl>
              <a:tblPr firstRow="1" bandRow="1">
                <a:tableStyleId>{5C22544A-7EE6-4342-B048-85BDC9FD1C3A}</a:tableStyleId>
              </a:tblPr>
              <a:tblGrid>
                <a:gridCol w="1800000">
                  <a:extLst>
                    <a:ext uri="{9D8B030D-6E8A-4147-A177-3AD203B41FA5}">
                      <a16:colId xmlns:a16="http://schemas.microsoft.com/office/drawing/2014/main" val="1019137438"/>
                    </a:ext>
                  </a:extLst>
                </a:gridCol>
                <a:gridCol w="2430000">
                  <a:extLst>
                    <a:ext uri="{9D8B030D-6E8A-4147-A177-3AD203B41FA5}">
                      <a16:colId xmlns:a16="http://schemas.microsoft.com/office/drawing/2014/main" val="947876242"/>
                    </a:ext>
                  </a:extLst>
                </a:gridCol>
                <a:gridCol w="2430000">
                  <a:extLst>
                    <a:ext uri="{9D8B030D-6E8A-4147-A177-3AD203B41FA5}">
                      <a16:colId xmlns:a16="http://schemas.microsoft.com/office/drawing/2014/main" val="31623442"/>
                    </a:ext>
                  </a:extLst>
                </a:gridCol>
              </a:tblGrid>
              <a:tr h="360000">
                <a:tc>
                  <a:txBody>
                    <a:bodyPr/>
                    <a:lstStyle/>
                    <a:p>
                      <a:pPr algn="ctr"/>
                      <a:endParaRPr lang="en-GB" sz="1100" b="1" noProof="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endParaRPr>
                    </a:p>
                  </a:txBody>
                  <a:tcPr marL="72000" marR="72000" marT="72000" marB="72000"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solidFill>
                  </a:tcPr>
                </a:tc>
                <a:tc>
                  <a:txBody>
                    <a:bodyPr/>
                    <a:lstStyle/>
                    <a:p>
                      <a:pPr marL="0" marR="0" lvl="0" indent="0" algn="ctr" defTabSz="452602" eaLnBrk="1" fontAlgn="auto" latinLnBrk="0" hangingPunct="1">
                        <a:lnSpc>
                          <a:spcPct val="100000"/>
                        </a:lnSpc>
                        <a:spcBef>
                          <a:spcPts val="0"/>
                        </a:spcBef>
                        <a:spcAft>
                          <a:spcPts val="0"/>
                        </a:spcAft>
                        <a:buClrTx/>
                        <a:buSzTx/>
                        <a:buFont typeface="Wingdings" panose="05000000000000000000" pitchFamily="2" charset="2"/>
                        <a:buNone/>
                        <a:tabLst/>
                        <a:defRPr/>
                      </a:pPr>
                      <a:r>
                        <a:rPr lang="pt-PT" sz="1100" b="1" noProof="0" dirty="0">
                          <a:solidFill>
                            <a:schemeClr val="bg1"/>
                          </a:solidFill>
                          <a:latin typeface="Calibri Light" panose="020F0302020204030204" pitchFamily="34" charset="0"/>
                          <a:cs typeface="Calibri Light" panose="020F0302020204030204" pitchFamily="34" charset="0"/>
                        </a:rPr>
                        <a:t>2015</a:t>
                      </a:r>
                      <a:endParaRPr lang="en-GB" sz="1100" b="1" noProof="0" dirty="0">
                        <a:solidFill>
                          <a:schemeClr val="bg1"/>
                        </a:solidFill>
                        <a:latin typeface="Calibri Light" panose="020F0302020204030204" pitchFamily="34" charset="0"/>
                        <a:cs typeface="Calibri Light" panose="020F0302020204030204" pitchFamily="34" charset="0"/>
                      </a:endParaRPr>
                    </a:p>
                  </a:txBody>
                  <a:tcPr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50000"/>
                      </a:schemeClr>
                    </a:solidFill>
                  </a:tcPr>
                </a:tc>
                <a:tc>
                  <a:txBody>
                    <a:bodyPr/>
                    <a:lstStyle/>
                    <a:p>
                      <a:pPr marL="0" marR="0" lvl="0" indent="0" algn="ctr" defTabSz="452602" eaLnBrk="1" fontAlgn="auto" latinLnBrk="0" hangingPunct="1">
                        <a:lnSpc>
                          <a:spcPct val="100000"/>
                        </a:lnSpc>
                        <a:spcBef>
                          <a:spcPts val="0"/>
                        </a:spcBef>
                        <a:spcAft>
                          <a:spcPts val="0"/>
                        </a:spcAft>
                        <a:buClrTx/>
                        <a:buSzTx/>
                        <a:buFont typeface="Wingdings" panose="05000000000000000000" pitchFamily="2" charset="2"/>
                        <a:buNone/>
                        <a:tabLst/>
                        <a:defRPr/>
                      </a:pPr>
                      <a:r>
                        <a:rPr lang="pt-PT" sz="1100" b="1" noProof="0" dirty="0">
                          <a:solidFill>
                            <a:schemeClr val="bg1"/>
                          </a:solidFill>
                          <a:latin typeface="Calibri Light" panose="020F0302020204030204" pitchFamily="34" charset="0"/>
                          <a:cs typeface="Calibri Light" panose="020F0302020204030204" pitchFamily="34" charset="0"/>
                        </a:rPr>
                        <a:t>2019</a:t>
                      </a:r>
                      <a:endParaRPr lang="en-GB" sz="1100" b="1" noProof="0" dirty="0">
                        <a:solidFill>
                          <a:schemeClr val="bg1"/>
                        </a:solidFill>
                        <a:latin typeface="Calibri Light" panose="020F0302020204030204" pitchFamily="34" charset="0"/>
                        <a:cs typeface="Calibri Light" panose="020F0302020204030204" pitchFamily="34" charset="0"/>
                      </a:endParaRPr>
                    </a:p>
                  </a:txBody>
                  <a:tcPr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97623103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chemeClr val="tx1">
                              <a:lumMod val="75000"/>
                              <a:lumOff val="25000"/>
                            </a:schemeClr>
                          </a:solidFill>
                          <a:effectLst/>
                          <a:uLnTx/>
                          <a:uFillTx/>
                          <a:latin typeface="Calibri Light" panose="020F0302020204030204" pitchFamily="34" charset="0"/>
                          <a:ea typeface="+mn-ea"/>
                          <a:cs typeface="Calibri Light" panose="020F0302020204030204" pitchFamily="34" charset="0"/>
                        </a:rPr>
                        <a:t>Credit institutions and financial companies </a:t>
                      </a:r>
                      <a:endParaRPr lang="en-GB" sz="1100" b="1"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a:txBody>
                  <a:tcPr marL="72000" marR="72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85000"/>
                      </a:schemeClr>
                    </a:solidFill>
                  </a:tcPr>
                </a:tc>
                <a:tc>
                  <a:txBody>
                    <a:bodyPr/>
                    <a:lstStyle>
                      <a:lvl1pPr marL="0" algn="l" defTabSz="646482" rtl="0" eaLnBrk="1" latinLnBrk="0" hangingPunct="1">
                        <a:defRPr sz="1273" kern="1200">
                          <a:solidFill>
                            <a:schemeClr val="tx1"/>
                          </a:solidFill>
                          <a:latin typeface="EYInterstate Light"/>
                          <a:ea typeface="EYInterstate Light"/>
                          <a:cs typeface="EYInterstate Light"/>
                        </a:defRPr>
                      </a:lvl1pPr>
                      <a:lvl2pPr marL="323241" algn="l" defTabSz="646482" rtl="0" eaLnBrk="1" latinLnBrk="0" hangingPunct="1">
                        <a:defRPr sz="1273" kern="1200">
                          <a:solidFill>
                            <a:schemeClr val="tx1"/>
                          </a:solidFill>
                          <a:latin typeface="EYInterstate Light"/>
                          <a:ea typeface="EYInterstate Light"/>
                          <a:cs typeface="EYInterstate Light"/>
                        </a:defRPr>
                      </a:lvl2pPr>
                      <a:lvl3pPr marL="646482" algn="l" defTabSz="646482" rtl="0" eaLnBrk="1" latinLnBrk="0" hangingPunct="1">
                        <a:defRPr sz="1273" kern="1200">
                          <a:solidFill>
                            <a:schemeClr val="tx1"/>
                          </a:solidFill>
                          <a:latin typeface="EYInterstate Light"/>
                          <a:ea typeface="EYInterstate Light"/>
                          <a:cs typeface="EYInterstate Light"/>
                        </a:defRPr>
                      </a:lvl3pPr>
                      <a:lvl4pPr marL="969722" algn="l" defTabSz="646482" rtl="0" eaLnBrk="1" latinLnBrk="0" hangingPunct="1">
                        <a:defRPr sz="1273" kern="1200">
                          <a:solidFill>
                            <a:schemeClr val="tx1"/>
                          </a:solidFill>
                          <a:latin typeface="EYInterstate Light"/>
                          <a:ea typeface="EYInterstate Light"/>
                          <a:cs typeface="EYInterstate Light"/>
                        </a:defRPr>
                      </a:lvl4pPr>
                      <a:lvl5pPr marL="1292963" algn="l" defTabSz="646482" rtl="0" eaLnBrk="1" latinLnBrk="0" hangingPunct="1">
                        <a:defRPr sz="1273" kern="1200">
                          <a:solidFill>
                            <a:schemeClr val="tx1"/>
                          </a:solidFill>
                          <a:latin typeface="EYInterstate Light"/>
                          <a:ea typeface="EYInterstate Light"/>
                          <a:cs typeface="EYInterstate Light"/>
                        </a:defRPr>
                      </a:lvl5pPr>
                      <a:lvl6pPr marL="1616204" algn="l" defTabSz="646482" rtl="0" eaLnBrk="1" latinLnBrk="0" hangingPunct="1">
                        <a:defRPr sz="1273" kern="1200">
                          <a:solidFill>
                            <a:schemeClr val="tx1"/>
                          </a:solidFill>
                          <a:latin typeface="EYInterstate Light"/>
                          <a:ea typeface="EYInterstate Light"/>
                          <a:cs typeface="EYInterstate Light"/>
                        </a:defRPr>
                      </a:lvl6pPr>
                      <a:lvl7pPr marL="1939445" algn="l" defTabSz="646482" rtl="0" eaLnBrk="1" latinLnBrk="0" hangingPunct="1">
                        <a:defRPr sz="1273" kern="1200">
                          <a:solidFill>
                            <a:schemeClr val="tx1"/>
                          </a:solidFill>
                          <a:latin typeface="EYInterstate Light"/>
                          <a:ea typeface="EYInterstate Light"/>
                          <a:cs typeface="EYInterstate Light"/>
                        </a:defRPr>
                      </a:lvl7pPr>
                      <a:lvl8pPr marL="2262685" algn="l" defTabSz="646482" rtl="0" eaLnBrk="1" latinLnBrk="0" hangingPunct="1">
                        <a:defRPr sz="1273" kern="1200">
                          <a:solidFill>
                            <a:schemeClr val="tx1"/>
                          </a:solidFill>
                          <a:latin typeface="EYInterstate Light"/>
                          <a:ea typeface="EYInterstate Light"/>
                          <a:cs typeface="EYInterstate Light"/>
                        </a:defRPr>
                      </a:lvl8pPr>
                      <a:lvl9pPr marL="2585927" algn="l" defTabSz="646482" rtl="0" eaLnBrk="1" latinLnBrk="0" hangingPunct="1">
                        <a:defRPr sz="1273" kern="1200">
                          <a:solidFill>
                            <a:schemeClr val="tx1"/>
                          </a:solidFill>
                          <a:latin typeface="EYInterstate Light"/>
                          <a:ea typeface="EYInterstate Light"/>
                          <a:cs typeface="EYInterstate Light"/>
                        </a:defRPr>
                      </a:lvl9pPr>
                    </a:lstStyle>
                    <a:p>
                      <a:pPr algn="l">
                        <a:buClr>
                          <a:srgbClr val="808080"/>
                        </a:buClr>
                        <a:defRPr/>
                      </a:pPr>
                      <a:r>
                        <a:rPr lang="en-US" sz="1100" kern="0" dirty="0">
                          <a:solidFill>
                            <a:schemeClr val="tx1">
                              <a:lumMod val="75000"/>
                              <a:lumOff val="25000"/>
                            </a:schemeClr>
                          </a:solidFill>
                          <a:latin typeface="Calibri Light" panose="020F0302020204030204" pitchFamily="34" charset="0"/>
                          <a:cs typeface="Calibri Light" panose="020F0302020204030204" pitchFamily="34" charset="0"/>
                        </a:rPr>
                        <a:t>18 banks</a:t>
                      </a:r>
                    </a:p>
                    <a:p>
                      <a:pPr algn="l">
                        <a:buClr>
                          <a:srgbClr val="808080"/>
                        </a:buClr>
                        <a:defRPr/>
                      </a:pPr>
                      <a:r>
                        <a:rPr lang="en-US" sz="1100" kern="0" dirty="0">
                          <a:solidFill>
                            <a:schemeClr val="tx1">
                              <a:lumMod val="75000"/>
                              <a:lumOff val="25000"/>
                            </a:schemeClr>
                          </a:solidFill>
                          <a:latin typeface="Calibri Light" panose="020F0302020204030204" pitchFamily="34" charset="0"/>
                          <a:cs typeface="Calibri Light" panose="020F0302020204030204" pitchFamily="34" charset="0"/>
                        </a:rPr>
                        <a:t>11 micro-banks </a:t>
                      </a:r>
                    </a:p>
                    <a:p>
                      <a:pPr algn="l">
                        <a:buClr>
                          <a:srgbClr val="808080"/>
                        </a:buClr>
                        <a:defRPr/>
                      </a:pPr>
                      <a:r>
                        <a:rPr lang="en-US" sz="1100" kern="0" dirty="0">
                          <a:solidFill>
                            <a:schemeClr val="tx1">
                              <a:lumMod val="75000"/>
                              <a:lumOff val="25000"/>
                            </a:schemeClr>
                          </a:solidFill>
                          <a:latin typeface="Calibri Light" panose="020F0302020204030204" pitchFamily="34" charset="0"/>
                          <a:cs typeface="Calibri Light" panose="020F0302020204030204" pitchFamily="34" charset="0"/>
                        </a:rPr>
                        <a:t>9 credit unions</a:t>
                      </a:r>
                    </a:p>
                    <a:p>
                      <a:pPr algn="l">
                        <a:buClr>
                          <a:srgbClr val="808080"/>
                        </a:buClr>
                        <a:defRPr/>
                      </a:pPr>
                      <a:r>
                        <a:rPr lang="en-US" sz="1100" kern="0" dirty="0">
                          <a:solidFill>
                            <a:schemeClr val="tx1">
                              <a:lumMod val="75000"/>
                              <a:lumOff val="25000"/>
                            </a:schemeClr>
                          </a:solidFill>
                          <a:latin typeface="Calibri Light" panose="020F0302020204030204" pitchFamily="34" charset="0"/>
                          <a:cs typeface="Calibri Light" panose="020F0302020204030204" pitchFamily="34" charset="0"/>
                        </a:rPr>
                        <a:t>2 electronic money institutions</a:t>
                      </a:r>
                    </a:p>
                    <a:p>
                      <a:pPr algn="l">
                        <a:buClr>
                          <a:srgbClr val="808080"/>
                        </a:buClr>
                        <a:defRPr/>
                      </a:pPr>
                      <a:r>
                        <a:rPr lang="en-US" sz="1100" kern="0" dirty="0">
                          <a:solidFill>
                            <a:schemeClr val="tx1">
                              <a:lumMod val="75000"/>
                              <a:lumOff val="25000"/>
                            </a:schemeClr>
                          </a:solidFill>
                          <a:latin typeface="Calibri Light" panose="020F0302020204030204" pitchFamily="34" charset="0"/>
                          <a:cs typeface="Calibri Light" panose="020F0302020204030204" pitchFamily="34" charset="0"/>
                        </a:rPr>
                        <a:t>330 microfinance operators</a:t>
                      </a:r>
                      <a:endParaRPr lang="en-GB" sz="1100" b="0" noProof="0" dirty="0">
                        <a:solidFill>
                          <a:schemeClr val="tx1">
                            <a:lumMod val="75000"/>
                            <a:lumOff val="25000"/>
                          </a:schemeClr>
                        </a:solidFill>
                        <a:latin typeface="Calibri Light" panose="020F0302020204030204" pitchFamily="34" charset="0"/>
                        <a:cs typeface="Calibri Light" panose="020F030202020403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646482" rtl="0" eaLnBrk="1" latinLnBrk="0" hangingPunct="1">
                        <a:defRPr sz="1273" kern="1200">
                          <a:solidFill>
                            <a:schemeClr val="tx1"/>
                          </a:solidFill>
                          <a:latin typeface="EYInterstate Light"/>
                          <a:ea typeface="EYInterstate Light"/>
                          <a:cs typeface="EYInterstate Light"/>
                        </a:defRPr>
                      </a:lvl1pPr>
                      <a:lvl2pPr marL="323241" algn="l" defTabSz="646482" rtl="0" eaLnBrk="1" latinLnBrk="0" hangingPunct="1">
                        <a:defRPr sz="1273" kern="1200">
                          <a:solidFill>
                            <a:schemeClr val="tx1"/>
                          </a:solidFill>
                          <a:latin typeface="EYInterstate Light"/>
                          <a:ea typeface="EYInterstate Light"/>
                          <a:cs typeface="EYInterstate Light"/>
                        </a:defRPr>
                      </a:lvl2pPr>
                      <a:lvl3pPr marL="646482" algn="l" defTabSz="646482" rtl="0" eaLnBrk="1" latinLnBrk="0" hangingPunct="1">
                        <a:defRPr sz="1273" kern="1200">
                          <a:solidFill>
                            <a:schemeClr val="tx1"/>
                          </a:solidFill>
                          <a:latin typeface="EYInterstate Light"/>
                          <a:ea typeface="EYInterstate Light"/>
                          <a:cs typeface="EYInterstate Light"/>
                        </a:defRPr>
                      </a:lvl3pPr>
                      <a:lvl4pPr marL="969722" algn="l" defTabSz="646482" rtl="0" eaLnBrk="1" latinLnBrk="0" hangingPunct="1">
                        <a:defRPr sz="1273" kern="1200">
                          <a:solidFill>
                            <a:schemeClr val="tx1"/>
                          </a:solidFill>
                          <a:latin typeface="EYInterstate Light"/>
                          <a:ea typeface="EYInterstate Light"/>
                          <a:cs typeface="EYInterstate Light"/>
                        </a:defRPr>
                      </a:lvl4pPr>
                      <a:lvl5pPr marL="1292963" algn="l" defTabSz="646482" rtl="0" eaLnBrk="1" latinLnBrk="0" hangingPunct="1">
                        <a:defRPr sz="1273" kern="1200">
                          <a:solidFill>
                            <a:schemeClr val="tx1"/>
                          </a:solidFill>
                          <a:latin typeface="EYInterstate Light"/>
                          <a:ea typeface="EYInterstate Light"/>
                          <a:cs typeface="EYInterstate Light"/>
                        </a:defRPr>
                      </a:lvl5pPr>
                      <a:lvl6pPr marL="1616204" algn="l" defTabSz="646482" rtl="0" eaLnBrk="1" latinLnBrk="0" hangingPunct="1">
                        <a:defRPr sz="1273" kern="1200">
                          <a:solidFill>
                            <a:schemeClr val="tx1"/>
                          </a:solidFill>
                          <a:latin typeface="EYInterstate Light"/>
                          <a:ea typeface="EYInterstate Light"/>
                          <a:cs typeface="EYInterstate Light"/>
                        </a:defRPr>
                      </a:lvl6pPr>
                      <a:lvl7pPr marL="1939445" algn="l" defTabSz="646482" rtl="0" eaLnBrk="1" latinLnBrk="0" hangingPunct="1">
                        <a:defRPr sz="1273" kern="1200">
                          <a:solidFill>
                            <a:schemeClr val="tx1"/>
                          </a:solidFill>
                          <a:latin typeface="EYInterstate Light"/>
                          <a:ea typeface="EYInterstate Light"/>
                          <a:cs typeface="EYInterstate Light"/>
                        </a:defRPr>
                      </a:lvl7pPr>
                      <a:lvl8pPr marL="2262685" algn="l" defTabSz="646482" rtl="0" eaLnBrk="1" latinLnBrk="0" hangingPunct="1">
                        <a:defRPr sz="1273" kern="1200">
                          <a:solidFill>
                            <a:schemeClr val="tx1"/>
                          </a:solidFill>
                          <a:latin typeface="EYInterstate Light"/>
                          <a:ea typeface="EYInterstate Light"/>
                          <a:cs typeface="EYInterstate Light"/>
                        </a:defRPr>
                      </a:lvl8pPr>
                      <a:lvl9pPr marL="2585927" algn="l" defTabSz="646482" rtl="0" eaLnBrk="1" latinLnBrk="0" hangingPunct="1">
                        <a:defRPr sz="1273" kern="1200">
                          <a:solidFill>
                            <a:schemeClr val="tx1"/>
                          </a:solidFill>
                          <a:latin typeface="EYInterstate Light"/>
                          <a:ea typeface="EYInterstate Light"/>
                          <a:cs typeface="EYInterstate Light"/>
                        </a:defRPr>
                      </a:lvl9pPr>
                    </a:lstStyle>
                    <a:p>
                      <a:pPr algn="l">
                        <a:buClr>
                          <a:srgbClr val="808080"/>
                        </a:buClr>
                        <a:defRPr/>
                      </a:pPr>
                      <a:r>
                        <a:rPr lang="en-US" sz="1100" kern="0" dirty="0">
                          <a:solidFill>
                            <a:schemeClr val="tx1">
                              <a:lumMod val="75000"/>
                              <a:lumOff val="25000"/>
                            </a:schemeClr>
                          </a:solidFill>
                          <a:latin typeface="Calibri Light" panose="020F0302020204030204" pitchFamily="34" charset="0"/>
                          <a:cs typeface="Calibri Light" panose="020F0302020204030204" pitchFamily="34" charset="0"/>
                        </a:rPr>
                        <a:t>16 banks</a:t>
                      </a:r>
                    </a:p>
                    <a:p>
                      <a:pPr algn="l">
                        <a:buClr>
                          <a:srgbClr val="808080"/>
                        </a:buClr>
                        <a:defRPr/>
                      </a:pPr>
                      <a:r>
                        <a:rPr lang="en-US" sz="1100" kern="0" dirty="0">
                          <a:solidFill>
                            <a:schemeClr val="tx1">
                              <a:lumMod val="75000"/>
                              <a:lumOff val="25000"/>
                            </a:schemeClr>
                          </a:solidFill>
                          <a:latin typeface="Calibri Light" panose="020F0302020204030204" pitchFamily="34" charset="0"/>
                          <a:cs typeface="Calibri Light" panose="020F0302020204030204" pitchFamily="34" charset="0"/>
                        </a:rPr>
                        <a:t>11 micro-banks </a:t>
                      </a:r>
                    </a:p>
                    <a:p>
                      <a:pPr algn="l">
                        <a:buClr>
                          <a:srgbClr val="808080"/>
                        </a:buClr>
                        <a:defRPr/>
                      </a:pPr>
                      <a:r>
                        <a:rPr lang="en-US" sz="1100" kern="0" dirty="0">
                          <a:solidFill>
                            <a:schemeClr val="tx1">
                              <a:lumMod val="75000"/>
                              <a:lumOff val="25000"/>
                            </a:schemeClr>
                          </a:solidFill>
                          <a:latin typeface="Calibri Light" panose="020F0302020204030204" pitchFamily="34" charset="0"/>
                          <a:cs typeface="Calibri Light" panose="020F0302020204030204" pitchFamily="34" charset="0"/>
                        </a:rPr>
                        <a:t>7 credit unions</a:t>
                      </a:r>
                    </a:p>
                    <a:p>
                      <a:pPr algn="l">
                        <a:buClr>
                          <a:srgbClr val="808080"/>
                        </a:buClr>
                        <a:defRPr/>
                      </a:pPr>
                      <a:r>
                        <a:rPr lang="en-US" sz="1100" kern="0" dirty="0">
                          <a:solidFill>
                            <a:schemeClr val="tx1">
                              <a:lumMod val="75000"/>
                              <a:lumOff val="25000"/>
                            </a:schemeClr>
                          </a:solidFill>
                          <a:latin typeface="Calibri Light" panose="020F0302020204030204" pitchFamily="34" charset="0"/>
                          <a:cs typeface="Calibri Light" panose="020F0302020204030204" pitchFamily="34" charset="0"/>
                        </a:rPr>
                        <a:t>3 electronic money institutions</a:t>
                      </a:r>
                    </a:p>
                    <a:p>
                      <a:pPr algn="l">
                        <a:buClr>
                          <a:srgbClr val="808080"/>
                        </a:buClr>
                        <a:defRPr/>
                      </a:pPr>
                      <a:r>
                        <a:rPr lang="en-US" sz="1100" kern="0" dirty="0">
                          <a:solidFill>
                            <a:schemeClr val="tx1">
                              <a:lumMod val="75000"/>
                              <a:lumOff val="25000"/>
                            </a:schemeClr>
                          </a:solidFill>
                          <a:latin typeface="Calibri Light" panose="020F0302020204030204" pitchFamily="34" charset="0"/>
                          <a:cs typeface="Calibri Light" panose="020F0302020204030204" pitchFamily="34" charset="0"/>
                        </a:rPr>
                        <a:t>790 microfinance operators</a:t>
                      </a:r>
                      <a:endParaRPr lang="en-GB" sz="1100" b="0" noProof="0" dirty="0">
                        <a:solidFill>
                          <a:schemeClr val="tx1">
                            <a:lumMod val="75000"/>
                            <a:lumOff val="25000"/>
                          </a:schemeClr>
                        </a:solidFill>
                        <a:latin typeface="Calibri Light" panose="020F0302020204030204" pitchFamily="34" charset="0"/>
                        <a:cs typeface="Calibri Light" panose="020F030202020403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4833716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chemeClr val="tx1">
                              <a:lumMod val="75000"/>
                              <a:lumOff val="25000"/>
                            </a:schemeClr>
                          </a:solidFill>
                          <a:effectLst/>
                          <a:uLnTx/>
                          <a:uFillTx/>
                          <a:latin typeface="Calibri Light" panose="020F0302020204030204" pitchFamily="34" charset="0"/>
                          <a:ea typeface="+mn-ea"/>
                          <a:cs typeface="Calibri Light" panose="020F0302020204030204" pitchFamily="34" charset="0"/>
                        </a:rPr>
                        <a:t>Insurance 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chemeClr val="tx1">
                              <a:lumMod val="75000"/>
                              <a:lumOff val="25000"/>
                            </a:schemeClr>
                          </a:solidFill>
                          <a:effectLst/>
                          <a:uLnTx/>
                          <a:uFillTx/>
                          <a:latin typeface="Calibri Light" panose="020F0302020204030204" pitchFamily="34" charset="0"/>
                          <a:ea typeface="+mn-ea"/>
                          <a:cs typeface="Calibri Light" panose="020F0302020204030204" pitchFamily="34" charset="0"/>
                        </a:rPr>
                        <a:t>pensions market institutions</a:t>
                      </a:r>
                      <a:endParaRPr lang="en-GB" sz="1100" b="1"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a:txBody>
                  <a:tcPr marL="72000" marR="72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85000"/>
                      </a:schemeClr>
                    </a:solidFill>
                  </a:tcPr>
                </a:tc>
                <a:tc>
                  <a:txBody>
                    <a:bodyPr/>
                    <a:lstStyle/>
                    <a:p>
                      <a:pPr algn="l">
                        <a:buClr>
                          <a:srgbClr val="808080"/>
                        </a:buClr>
                        <a:defRPr/>
                      </a:pPr>
                      <a:r>
                        <a:rPr lang="en-US" sz="1100" kern="0" dirty="0">
                          <a:solidFill>
                            <a:schemeClr val="tx1">
                              <a:lumMod val="75000"/>
                              <a:lumOff val="25000"/>
                            </a:schemeClr>
                          </a:solidFill>
                          <a:latin typeface="Calibri Light" panose="020F0302020204030204" pitchFamily="34" charset="0"/>
                          <a:cs typeface="Calibri Light" panose="020F0302020204030204" pitchFamily="34" charset="0"/>
                        </a:rPr>
                        <a:t>18 insurers</a:t>
                      </a:r>
                      <a:endParaRPr lang="en-GB" sz="1100" b="0" noProof="0" dirty="0">
                        <a:solidFill>
                          <a:schemeClr val="tx1">
                            <a:lumMod val="75000"/>
                            <a:lumOff val="25000"/>
                          </a:schemeClr>
                        </a:solidFill>
                        <a:latin typeface="Calibri Light" panose="020F0302020204030204" pitchFamily="34" charset="0"/>
                        <a:cs typeface="Calibri Light" panose="020F030202020403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l">
                        <a:buClr>
                          <a:srgbClr val="808080"/>
                        </a:buClr>
                        <a:defRPr/>
                      </a:pPr>
                      <a:r>
                        <a:rPr lang="en-US" sz="1100" kern="0" dirty="0">
                          <a:solidFill>
                            <a:schemeClr val="tx1">
                              <a:lumMod val="75000"/>
                              <a:lumOff val="25000"/>
                            </a:schemeClr>
                          </a:solidFill>
                          <a:latin typeface="Calibri Light" panose="020F0302020204030204" pitchFamily="34" charset="0"/>
                          <a:cs typeface="Calibri Light" panose="020F0302020204030204" pitchFamily="34" charset="0"/>
                        </a:rPr>
                        <a:t>22 insurers</a:t>
                      </a:r>
                    </a:p>
                  </a:txBody>
                  <a:tcPr>
                    <a:lnL w="9525" cap="flat" cmpd="sng" algn="ctr">
                      <a:solidFill>
                        <a:schemeClr val="bg1"/>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3419263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chemeClr val="tx1">
                              <a:lumMod val="75000"/>
                              <a:lumOff val="25000"/>
                            </a:schemeClr>
                          </a:solidFill>
                          <a:effectLst/>
                          <a:uLnTx/>
                          <a:uFillTx/>
                          <a:latin typeface="Calibri Light" panose="020F0302020204030204" pitchFamily="34" charset="0"/>
                          <a:ea typeface="+mn-ea"/>
                          <a:cs typeface="Calibri Light" panose="020F0302020204030204" pitchFamily="34" charset="0"/>
                        </a:rPr>
                        <a:t>Capital market institutions</a:t>
                      </a:r>
                      <a:endParaRPr lang="en-GB" sz="1100" b="1"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a:txBody>
                  <a:tcPr marL="72000" marR="72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85000"/>
                      </a:schemeClr>
                    </a:solidFill>
                  </a:tcPr>
                </a:tc>
                <a:tc>
                  <a:txBody>
                    <a:bodyPr/>
                    <a:lstStyle/>
                    <a:p>
                      <a:pPr algn="l">
                        <a:buClr>
                          <a:srgbClr val="808080"/>
                        </a:buClr>
                        <a:defRPr/>
                      </a:pPr>
                      <a:r>
                        <a:rPr lang="en-US" sz="1100" kern="0" dirty="0">
                          <a:solidFill>
                            <a:schemeClr val="tx1">
                              <a:lumMod val="75000"/>
                              <a:lumOff val="25000"/>
                            </a:schemeClr>
                          </a:solidFill>
                          <a:latin typeface="Calibri Light" panose="020F0302020204030204" pitchFamily="34" charset="0"/>
                          <a:cs typeface="Calibri Light" panose="020F0302020204030204" pitchFamily="34" charset="0"/>
                        </a:rPr>
                        <a:t>The Stock Exchange and 9 Stock Exchange Operators</a:t>
                      </a:r>
                      <a:endParaRPr lang="en-GB" sz="1100" b="0" noProof="0" dirty="0">
                        <a:solidFill>
                          <a:schemeClr val="tx1">
                            <a:lumMod val="75000"/>
                            <a:lumOff val="25000"/>
                          </a:schemeClr>
                        </a:solidFill>
                        <a:latin typeface="Calibri Light" panose="020F0302020204030204" pitchFamily="34" charset="0"/>
                        <a:cs typeface="Calibri Light" panose="020F030202020403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l">
                        <a:buClr>
                          <a:srgbClr val="808080"/>
                        </a:buClr>
                        <a:defRPr/>
                      </a:pPr>
                      <a:r>
                        <a:rPr lang="en-US" sz="1100" kern="0" dirty="0">
                          <a:solidFill>
                            <a:schemeClr val="tx1">
                              <a:lumMod val="75000"/>
                              <a:lumOff val="25000"/>
                            </a:schemeClr>
                          </a:solidFill>
                          <a:latin typeface="Calibri Light" panose="020F0302020204030204" pitchFamily="34" charset="0"/>
                          <a:cs typeface="Calibri Light" panose="020F0302020204030204" pitchFamily="34" charset="0"/>
                        </a:rPr>
                        <a:t>The Stock Exchange and 13 Stock Exchange Operators</a:t>
                      </a:r>
                      <a:endParaRPr lang="en-GB" sz="1100" b="0" noProof="0" dirty="0">
                        <a:solidFill>
                          <a:schemeClr val="tx1">
                            <a:lumMod val="75000"/>
                            <a:lumOff val="25000"/>
                          </a:schemeClr>
                        </a:solidFill>
                        <a:latin typeface="Calibri Light" panose="020F0302020204030204" pitchFamily="34" charset="0"/>
                        <a:cs typeface="Calibri Light" panose="020F030202020403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3132050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chemeClr val="tx1">
                              <a:lumMod val="75000"/>
                              <a:lumOff val="25000"/>
                            </a:schemeClr>
                          </a:solidFill>
                          <a:effectLst/>
                          <a:uLnTx/>
                          <a:uFillTx/>
                          <a:latin typeface="Calibri Light" panose="020F0302020204030204" pitchFamily="34" charset="0"/>
                          <a:ea typeface="+mn-ea"/>
                          <a:cs typeface="Calibri Light" panose="020F0302020204030204" pitchFamily="34" charset="0"/>
                        </a:rPr>
                        <a:t>Branches of credit institutions</a:t>
                      </a:r>
                      <a:endParaRPr lang="en-GB" sz="1100" b="1"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a:txBody>
                  <a:tcPr marL="72000" marR="72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85000"/>
                      </a:schemeClr>
                    </a:solidFill>
                  </a:tcPr>
                </a:tc>
                <a:tc>
                  <a:txBody>
                    <a:bodyPr/>
                    <a:lstStyle/>
                    <a:p>
                      <a:pPr algn="l">
                        <a:buClr>
                          <a:srgbClr val="808080"/>
                        </a:buClr>
                        <a:defRPr/>
                      </a:pPr>
                      <a:r>
                        <a:rPr lang="en-US" sz="1100" kern="0" dirty="0">
                          <a:solidFill>
                            <a:schemeClr val="tx1">
                              <a:lumMod val="75000"/>
                              <a:lumOff val="25000"/>
                            </a:schemeClr>
                          </a:solidFill>
                          <a:latin typeface="Calibri Light" panose="020F0302020204030204" pitchFamily="34" charset="0"/>
                          <a:cs typeface="Calibri Light" panose="020F0302020204030204" pitchFamily="34" charset="0"/>
                        </a:rPr>
                        <a:t>656 branches of credit institutions</a:t>
                      </a:r>
                    </a:p>
                    <a:p>
                      <a:pPr algn="l">
                        <a:buClr>
                          <a:srgbClr val="808080"/>
                        </a:buClr>
                        <a:defRPr/>
                      </a:pPr>
                      <a:r>
                        <a:rPr lang="en-US" sz="1100" kern="0" dirty="0">
                          <a:solidFill>
                            <a:schemeClr val="tx1">
                              <a:lumMod val="75000"/>
                              <a:lumOff val="25000"/>
                            </a:schemeClr>
                          </a:solidFill>
                          <a:latin typeface="Calibri Light" panose="020F0302020204030204" pitchFamily="34" charset="0"/>
                          <a:cs typeface="Calibri Light" panose="020F0302020204030204" pitchFamily="34" charset="0"/>
                        </a:rPr>
                        <a:t>17,855 agents of electronic money institutions</a:t>
                      </a:r>
                    </a:p>
                    <a:p>
                      <a:pPr algn="l">
                        <a:buClr>
                          <a:srgbClr val="808080"/>
                        </a:buClr>
                        <a:defRPr/>
                      </a:pPr>
                      <a:r>
                        <a:rPr lang="en-US" sz="1100" kern="0" dirty="0">
                          <a:solidFill>
                            <a:schemeClr val="tx1">
                              <a:lumMod val="75000"/>
                              <a:lumOff val="25000"/>
                            </a:schemeClr>
                          </a:solidFill>
                          <a:latin typeface="Calibri Light" panose="020F0302020204030204" pitchFamily="34" charset="0"/>
                          <a:cs typeface="Calibri Light" panose="020F0302020204030204" pitchFamily="34" charset="0"/>
                        </a:rPr>
                        <a:t>1,576 ATM</a:t>
                      </a:r>
                    </a:p>
                    <a:p>
                      <a:pPr algn="l">
                        <a:buClr>
                          <a:srgbClr val="808080"/>
                        </a:buClr>
                        <a:defRPr/>
                      </a:pPr>
                      <a:r>
                        <a:rPr lang="en-US" sz="1100" kern="0" dirty="0">
                          <a:solidFill>
                            <a:schemeClr val="tx1">
                              <a:lumMod val="75000"/>
                              <a:lumOff val="25000"/>
                            </a:schemeClr>
                          </a:solidFill>
                          <a:latin typeface="Calibri Light" panose="020F0302020204030204" pitchFamily="34" charset="0"/>
                          <a:cs typeface="Calibri Light" panose="020F0302020204030204" pitchFamily="34" charset="0"/>
                        </a:rPr>
                        <a:t>22,052 POS</a:t>
                      </a:r>
                      <a:endParaRPr lang="en-GB" sz="1100" b="0" noProof="0" dirty="0">
                        <a:solidFill>
                          <a:schemeClr val="tx1">
                            <a:lumMod val="75000"/>
                            <a:lumOff val="25000"/>
                          </a:schemeClr>
                        </a:solidFill>
                        <a:latin typeface="Calibri Light" panose="020F0302020204030204" pitchFamily="34" charset="0"/>
                        <a:cs typeface="Calibri Light" panose="020F030202020403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l">
                        <a:buClr>
                          <a:srgbClr val="808080"/>
                        </a:buClr>
                        <a:defRPr/>
                      </a:pPr>
                      <a:r>
                        <a:rPr lang="en-US" sz="1100" kern="0" dirty="0">
                          <a:solidFill>
                            <a:schemeClr val="tx1">
                              <a:lumMod val="75000"/>
                              <a:lumOff val="25000"/>
                            </a:schemeClr>
                          </a:solidFill>
                          <a:latin typeface="Calibri Light" panose="020F0302020204030204" pitchFamily="34" charset="0"/>
                          <a:cs typeface="Calibri Light" panose="020F0302020204030204" pitchFamily="34" charset="0"/>
                        </a:rPr>
                        <a:t>679 branches of credit institutions</a:t>
                      </a:r>
                    </a:p>
                    <a:p>
                      <a:pPr algn="l">
                        <a:buClr>
                          <a:srgbClr val="808080"/>
                        </a:buClr>
                        <a:defRPr/>
                      </a:pPr>
                      <a:r>
                        <a:rPr lang="en-US" sz="1100" kern="0" dirty="0">
                          <a:solidFill>
                            <a:schemeClr val="tx1">
                              <a:lumMod val="75000"/>
                              <a:lumOff val="25000"/>
                            </a:schemeClr>
                          </a:solidFill>
                          <a:latin typeface="Calibri Light" panose="020F0302020204030204" pitchFamily="34" charset="0"/>
                          <a:cs typeface="Calibri Light" panose="020F0302020204030204" pitchFamily="34" charset="0"/>
                        </a:rPr>
                        <a:t>56,146 agents of electronic money institutions</a:t>
                      </a:r>
                    </a:p>
                    <a:p>
                      <a:pPr algn="l">
                        <a:buClr>
                          <a:srgbClr val="808080"/>
                        </a:buClr>
                        <a:defRPr/>
                      </a:pPr>
                      <a:r>
                        <a:rPr lang="en-US" sz="1100" kern="0" dirty="0">
                          <a:solidFill>
                            <a:schemeClr val="tx1">
                              <a:lumMod val="75000"/>
                              <a:lumOff val="25000"/>
                            </a:schemeClr>
                          </a:solidFill>
                          <a:latin typeface="Calibri Light" panose="020F0302020204030204" pitchFamily="34" charset="0"/>
                          <a:cs typeface="Calibri Light" panose="020F0302020204030204" pitchFamily="34" charset="0"/>
                        </a:rPr>
                        <a:t>1,755 ATM</a:t>
                      </a:r>
                    </a:p>
                    <a:p>
                      <a:pPr algn="l">
                        <a:buClr>
                          <a:srgbClr val="808080"/>
                        </a:buClr>
                        <a:defRPr/>
                      </a:pPr>
                      <a:r>
                        <a:rPr lang="en-US" sz="1100" kern="0" dirty="0">
                          <a:solidFill>
                            <a:schemeClr val="tx1">
                              <a:lumMod val="75000"/>
                              <a:lumOff val="25000"/>
                            </a:schemeClr>
                          </a:solidFill>
                          <a:latin typeface="Calibri Light" panose="020F0302020204030204" pitchFamily="34" charset="0"/>
                          <a:cs typeface="Calibri Light" panose="020F0302020204030204" pitchFamily="34" charset="0"/>
                        </a:rPr>
                        <a:t>36,701 POS</a:t>
                      </a:r>
                      <a:endParaRPr lang="en-GB" sz="1100" b="0" noProof="0" dirty="0">
                        <a:solidFill>
                          <a:schemeClr val="tx1">
                            <a:lumMod val="75000"/>
                            <a:lumOff val="25000"/>
                          </a:schemeClr>
                        </a:solidFill>
                        <a:latin typeface="Calibri Light" panose="020F0302020204030204" pitchFamily="34" charset="0"/>
                        <a:cs typeface="Calibri Light" panose="020F030202020403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7664405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chemeClr val="tx1">
                              <a:lumMod val="75000"/>
                              <a:lumOff val="25000"/>
                            </a:schemeClr>
                          </a:solidFill>
                          <a:effectLst/>
                          <a:uLnTx/>
                          <a:uFillTx/>
                          <a:latin typeface="Calibri Light" panose="020F0302020204030204" pitchFamily="34" charset="0"/>
                          <a:ea typeface="+mn-ea"/>
                          <a:cs typeface="Calibri Light" panose="020F0302020204030204" pitchFamily="34" charset="0"/>
                        </a:rPr>
                        <a:t>Coverage and services</a:t>
                      </a:r>
                      <a:endParaRPr lang="en-GB" sz="1100" b="1"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a:txBody>
                  <a:tcPr marL="72000" marR="72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85000"/>
                      </a:schemeClr>
                    </a:solidFill>
                  </a:tcPr>
                </a:tc>
                <a:tc>
                  <a:txBody>
                    <a:bodyPr/>
                    <a:lstStyle/>
                    <a:p>
                      <a:pPr algn="l">
                        <a:buClr>
                          <a:srgbClr val="808080"/>
                        </a:buClr>
                        <a:defRPr/>
                      </a:pPr>
                      <a:r>
                        <a:rPr lang="en-US" sz="1100" kern="0" dirty="0">
                          <a:solidFill>
                            <a:schemeClr val="tx1">
                              <a:lumMod val="75000"/>
                              <a:lumOff val="25000"/>
                            </a:schemeClr>
                          </a:solidFill>
                          <a:latin typeface="Calibri Light" panose="020F0302020204030204" pitchFamily="34" charset="0"/>
                          <a:cs typeface="Calibri Light" panose="020F0302020204030204" pitchFamily="34" charset="0"/>
                        </a:rPr>
                        <a:t>24% of the adult population in Mozambique had access to formal financial services</a:t>
                      </a:r>
                      <a:endParaRPr lang="en-GB" sz="1100" b="0" noProof="0" dirty="0">
                        <a:solidFill>
                          <a:schemeClr val="tx1">
                            <a:lumMod val="75000"/>
                            <a:lumOff val="25000"/>
                          </a:schemeClr>
                        </a:solidFill>
                        <a:latin typeface="Calibri Light" panose="020F0302020204030204" pitchFamily="34" charset="0"/>
                        <a:cs typeface="Calibri Light" panose="020F030202020403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l">
                        <a:buClr>
                          <a:srgbClr val="808080"/>
                        </a:buClr>
                        <a:defRPr/>
                      </a:pPr>
                      <a:r>
                        <a:rPr lang="en-US" sz="1100" kern="0" dirty="0">
                          <a:solidFill>
                            <a:schemeClr val="tx1">
                              <a:lumMod val="75000"/>
                              <a:lumOff val="25000"/>
                            </a:schemeClr>
                          </a:solidFill>
                          <a:latin typeface="Calibri Light" panose="020F0302020204030204" pitchFamily="34" charset="0"/>
                          <a:cs typeface="Calibri Light" panose="020F0302020204030204" pitchFamily="34" charset="0"/>
                        </a:rPr>
                        <a:t>By 2017, 76.7% of the adult population was reported to have gained access to physical or electronic financial inclusion services</a:t>
                      </a:r>
                      <a:endParaRPr lang="en-GB" sz="1100" b="0" noProof="0" dirty="0">
                        <a:solidFill>
                          <a:schemeClr val="tx1">
                            <a:lumMod val="75000"/>
                            <a:lumOff val="25000"/>
                          </a:schemeClr>
                        </a:solidFill>
                        <a:latin typeface="Calibri Light" panose="020F0302020204030204" pitchFamily="34" charset="0"/>
                        <a:cs typeface="Calibri Light" panose="020F030202020403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88869554"/>
                  </a:ext>
                </a:extLst>
              </a:tr>
            </a:tbl>
          </a:graphicData>
        </a:graphic>
      </p:graphicFrame>
      <p:sp>
        <p:nvSpPr>
          <p:cNvPr id="121" name="Text Placeholder 12">
            <a:extLst>
              <a:ext uri="{FF2B5EF4-FFF2-40B4-BE49-F238E27FC236}">
                <a16:creationId xmlns:a16="http://schemas.microsoft.com/office/drawing/2014/main" id="{1A399BEA-53C2-48F9-929C-0FA0A83752D8}"/>
              </a:ext>
            </a:extLst>
          </p:cNvPr>
          <p:cNvSpPr txBox="1">
            <a:spLocks/>
          </p:cNvSpPr>
          <p:nvPr/>
        </p:nvSpPr>
        <p:spPr>
          <a:xfrm>
            <a:off x="360709" y="9324480"/>
            <a:ext cx="7056000" cy="108000"/>
          </a:xfrm>
          <a:prstGeom prst="rect">
            <a:avLst/>
          </a:prstGeom>
        </p:spPr>
        <p:txBody>
          <a:bodyPr lIns="0" tIns="0" rIns="0" bIns="0" anchor="ct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r>
              <a:rPr lang="en-GB" sz="700" dirty="0">
                <a:solidFill>
                  <a:schemeClr val="tx1">
                    <a:lumMod val="50000"/>
                    <a:lumOff val="50000"/>
                  </a:schemeClr>
                </a:solidFill>
                <a:latin typeface="Calibri Light" panose="020F0302020204030204" pitchFamily="34" charset="0"/>
                <a:cs typeface="Calibri Light" panose="020F0302020204030204" pitchFamily="34" charset="0"/>
                <a:sym typeface="Calibri Light" panose="020F0302020204030204" pitchFamily="34" charset="0"/>
              </a:rPr>
              <a:t>Source: Banco </a:t>
            </a:r>
            <a:r>
              <a:rPr lang="en-GB" sz="700">
                <a:solidFill>
                  <a:schemeClr val="tx1">
                    <a:lumMod val="50000"/>
                    <a:lumOff val="50000"/>
                  </a:schemeClr>
                </a:solidFill>
                <a:latin typeface="Calibri Light" panose="020F0302020204030204" pitchFamily="34" charset="0"/>
                <a:cs typeface="Calibri Light" panose="020F0302020204030204" pitchFamily="34" charset="0"/>
                <a:sym typeface="Calibri Light" panose="020F0302020204030204" pitchFamily="34" charset="0"/>
              </a:rPr>
              <a:t>de Moçambique</a:t>
            </a:r>
            <a:endParaRPr lang="en-GB" sz="700" dirty="0">
              <a:solidFill>
                <a:schemeClr val="tx1">
                  <a:lumMod val="50000"/>
                  <a:lumOff val="50000"/>
                </a:schemeClr>
              </a:solidFill>
              <a:latin typeface="Calibri Light" panose="020F0302020204030204" pitchFamily="34" charset="0"/>
              <a:cs typeface="Calibri Light" panose="020F0302020204030204" pitchFamily="34" charset="0"/>
              <a:sym typeface="Calibri Light" panose="020F0302020204030204" pitchFamily="34" charset="0"/>
            </a:endParaRPr>
          </a:p>
        </p:txBody>
      </p:sp>
    </p:spTree>
    <p:extLst>
      <p:ext uri="{BB962C8B-B14F-4D97-AF65-F5344CB8AC3E}">
        <p14:creationId xmlns:p14="http://schemas.microsoft.com/office/powerpoint/2010/main" val="984842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CCD2B4A6-BDE9-4143-876D-5A04E3AC2AF3}"/>
              </a:ext>
            </a:extLst>
          </p:cNvPr>
          <p:cNvGraphicFramePr>
            <a:graphicFrameLocks noChangeAspect="1"/>
          </p:cNvGraphicFramePr>
          <p:nvPr>
            <p:custDataLst>
              <p:tags r:id="rId2"/>
            </p:custDataLst>
            <p:extLst>
              <p:ext uri="{D42A27DB-BD31-4B8C-83A1-F6EECF244321}">
                <p14:modId xmlns:p14="http://schemas.microsoft.com/office/powerpoint/2010/main" val="4733252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0205" name="think-cell Slide" r:id="rId5" imgW="592" imgH="595" progId="TCLayout.ActiveDocument.1">
                  <p:embed/>
                </p:oleObj>
              </mc:Choice>
              <mc:Fallback>
                <p:oleObj name="think-cell Slide" r:id="rId5" imgW="592" imgH="59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F44A1599-A8DD-4A84-9869-ADBE941B9538}"/>
              </a:ext>
            </a:extLst>
          </p:cNvPr>
          <p:cNvSpPr txBox="1">
            <a:spLocks/>
          </p:cNvSpPr>
          <p:nvPr/>
        </p:nvSpPr>
        <p:spPr>
          <a:xfrm>
            <a:off x="457200" y="694278"/>
            <a:ext cx="6858000" cy="609611"/>
          </a:xfrm>
          <a:prstGeom prst="rect">
            <a:avLst/>
          </a:prstGeom>
        </p:spPr>
        <p:txBody>
          <a:bodyPr vert="horz" lIns="0" tIns="0" rIns="0" bIns="0" rtlCol="0" anchor="t" anchorCtr="0">
            <a:noAutofit/>
          </a:bodyPr>
          <a:lstStyle>
            <a:lvl1pPr algn="l" defTabSz="646482" rtl="0" eaLnBrk="1" latinLnBrk="0" hangingPunct="1">
              <a:lnSpc>
                <a:spcPct val="100000"/>
              </a:lnSpc>
              <a:spcBef>
                <a:spcPct val="0"/>
              </a:spcBef>
              <a:buNone/>
              <a:defRPr sz="1881" kern="1200">
                <a:solidFill>
                  <a:schemeClr val="bg2"/>
                </a:solidFill>
                <a:latin typeface="+mj-lt"/>
                <a:ea typeface="+mj-ea"/>
                <a:cs typeface="+mj-cs"/>
              </a:defRPr>
            </a:lvl1pPr>
          </a:lstStyle>
          <a:p>
            <a:r>
              <a:rPr lang="en-GB" sz="2400" dirty="0">
                <a:solidFill>
                  <a:srgbClr val="1A898B"/>
                </a:solidFill>
                <a:latin typeface="Calibri Light" panose="020F0302020204030204" pitchFamily="34" charset="0"/>
                <a:cs typeface="Calibri Light" panose="020F0302020204030204" pitchFamily="34" charset="0"/>
                <a:sym typeface="Calibri Light" panose="020F0302020204030204" pitchFamily="34" charset="0"/>
              </a:rPr>
              <a:t>TABLE OF CONTENTS</a:t>
            </a:r>
          </a:p>
        </p:txBody>
      </p:sp>
      <p:graphicFrame>
        <p:nvGraphicFramePr>
          <p:cNvPr id="9" name="Content Placeholder 20">
            <a:extLst>
              <a:ext uri="{FF2B5EF4-FFF2-40B4-BE49-F238E27FC236}">
                <a16:creationId xmlns:a16="http://schemas.microsoft.com/office/drawing/2014/main" id="{4304CD56-BDB2-4850-8650-2D0C9B7DBCC3}"/>
              </a:ext>
            </a:extLst>
          </p:cNvPr>
          <p:cNvGraphicFramePr>
            <a:graphicFrameLocks/>
          </p:cNvGraphicFramePr>
          <p:nvPr>
            <p:extLst>
              <p:ext uri="{D42A27DB-BD31-4B8C-83A1-F6EECF244321}">
                <p14:modId xmlns:p14="http://schemas.microsoft.com/office/powerpoint/2010/main" val="3180135490"/>
              </p:ext>
            </p:extLst>
          </p:nvPr>
        </p:nvGraphicFramePr>
        <p:xfrm>
          <a:off x="1006200" y="1472950"/>
          <a:ext cx="5760000" cy="5364000"/>
        </p:xfrm>
        <a:graphic>
          <a:graphicData uri="http://schemas.openxmlformats.org/drawingml/2006/table">
            <a:tbl>
              <a:tblPr firstRow="1" bandRow="1">
                <a:tableStyleId>{073A0DAA-6AF3-43AB-8588-CEC1D06C72B9}</a:tableStyleId>
              </a:tblPr>
              <a:tblGrid>
                <a:gridCol w="468000">
                  <a:extLst>
                    <a:ext uri="{9D8B030D-6E8A-4147-A177-3AD203B41FA5}">
                      <a16:colId xmlns:a16="http://schemas.microsoft.com/office/drawing/2014/main" val="9606062"/>
                    </a:ext>
                  </a:extLst>
                </a:gridCol>
                <a:gridCol w="4968000">
                  <a:extLst>
                    <a:ext uri="{9D8B030D-6E8A-4147-A177-3AD203B41FA5}">
                      <a16:colId xmlns:a16="http://schemas.microsoft.com/office/drawing/2014/main" val="20001"/>
                    </a:ext>
                  </a:extLst>
                </a:gridCol>
                <a:gridCol w="324000">
                  <a:extLst>
                    <a:ext uri="{9D8B030D-6E8A-4147-A177-3AD203B41FA5}">
                      <a16:colId xmlns:a16="http://schemas.microsoft.com/office/drawing/2014/main" val="20002"/>
                    </a:ext>
                  </a:extLst>
                </a:gridCol>
              </a:tblGrid>
              <a:tr h="468000">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lang="en-GB" sz="1400" b="1" noProof="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1.</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lang="en-GB" sz="1400" b="1"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Mozambique social and macro-economic environment</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lang="en-GB" sz="1400" b="1"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04</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68000">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lang="en-GB" sz="1400" b="1" noProof="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2.</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lang="en-GB" sz="1400" b="1" noProof="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Financial Inclusion macro context</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lang="en-GB" sz="1400" b="1"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08</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68000">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lang="en-GB" sz="1400" b="1" noProof="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3.</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lang="en-GB" sz="1400" b="1" noProof="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Financial Services innovation landscape</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lang="en-GB" sz="1400" b="1"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12</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68000">
                <a:tc>
                  <a:txBody>
                    <a:bodyPr/>
                    <a:lstStyle/>
                    <a:p>
                      <a:pPr algn="l"/>
                      <a:r>
                        <a:rPr lang="en-GB" sz="1400" b="1" noProof="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4.</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b="1" noProof="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FSDMoç: The past 5 years in review</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lang="en-GB" sz="1400" b="1"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14</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68000">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lang="en-GB" sz="1400" b="1" noProof="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5.</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lang="en-GB" sz="1400" b="1"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Strategic Plan 2020-25</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lang="en-GB" sz="1400" b="1"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21</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24000">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endParaRPr lang="en-GB" sz="1200" b="0" noProof="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ap="flat" cmpd="sng" algn="ctr">
                      <a:noFill/>
                      <a:prstDash val="solid"/>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lang="en-GB" sz="1200" b="0" kern="1200" noProof="0" dirty="0">
                          <a:solidFill>
                            <a:schemeClr val="tx1">
                              <a:lumMod val="75000"/>
                              <a:lumOff val="25000"/>
                            </a:schemeClr>
                          </a:solidFill>
                          <a:latin typeface="Calibri Light" panose="020F0302020204030204" pitchFamily="34" charset="0"/>
                          <a:ea typeface="+mn-ea"/>
                          <a:cs typeface="Calibri Light" panose="020F0302020204030204" pitchFamily="34" charset="0"/>
                        </a:rPr>
                        <a:t>Framework &amp; guidelines</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lang="en-GB" sz="1200" b="0"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21</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3580567"/>
                  </a:ext>
                </a:extLst>
              </a:tr>
              <a:tr h="324000">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endParaRPr lang="en-GB" sz="1200" b="0" noProof="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ap="flat" cmpd="sng" algn="ctr">
                      <a:noFill/>
                      <a:prstDash val="solid"/>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lang="en-GB" sz="1200" b="0" noProof="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Vision, Mission, Motto and Core Values</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lang="pt-PT" sz="1200" b="0"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23</a:t>
                      </a:r>
                      <a:endParaRPr lang="en-GB" sz="1200" b="0"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ap="flat" cmpd="sng" algn="ctr">
                      <a:noFill/>
                      <a:prstDash val="solid"/>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8818038"/>
                  </a:ext>
                </a:extLst>
              </a:tr>
              <a:tr h="324000">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endParaRPr lang="en-GB" sz="1200" b="0" noProof="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ap="flat" cmpd="sng" algn="ctr">
                      <a:noFill/>
                      <a:prstDash val="solid"/>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lang="en-GB" sz="1200" b="0" noProof="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Strategic objectives</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lang="en-GB" sz="1200" b="0"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25</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8229905"/>
                  </a:ext>
                </a:extLst>
              </a:tr>
              <a:tr h="468000">
                <a:tc>
                  <a:txBody>
                    <a:bodyPr/>
                    <a:lstStyle/>
                    <a:p>
                      <a:pPr algn="l"/>
                      <a:r>
                        <a:rPr lang="en-GB" sz="1400" b="1" noProof="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6.</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b="1" noProof="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Key initiatives</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lang="en-GB" sz="1400" b="1"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26</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24000">
                <a:tc>
                  <a:txBody>
                    <a:bodyPr/>
                    <a:lstStyle/>
                    <a:p>
                      <a:pPr algn="l"/>
                      <a:endParaRPr lang="en-GB" sz="1400" b="1" noProof="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ap="flat" cmpd="sng" algn="ctr">
                      <a:noFill/>
                      <a:prstDash val="solid"/>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lang="en-GB" sz="1200" b="0"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key interventions</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lang="en-GB" sz="1200" b="0"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26</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9296978"/>
                  </a:ext>
                </a:extLst>
              </a:tr>
              <a:tr h="324000">
                <a:tc>
                  <a:txBody>
                    <a:bodyPr/>
                    <a:lstStyle/>
                    <a:p>
                      <a:pPr algn="l"/>
                      <a:endParaRPr lang="en-GB" sz="1400" b="1" noProof="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ap="flat" cmpd="sng" algn="ctr">
                      <a:noFill/>
                      <a:prstDash val="solid"/>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lang="en-US" sz="1200" b="0"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Strategic Objectives and key initiatives</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646482" rtl="0" eaLnBrk="1" fontAlgn="auto" latinLnBrk="0" hangingPunct="1">
                        <a:lnSpc>
                          <a:spcPct val="100000"/>
                        </a:lnSpc>
                        <a:spcBef>
                          <a:spcPts val="0"/>
                        </a:spcBef>
                        <a:spcAft>
                          <a:spcPts val="0"/>
                        </a:spcAft>
                        <a:buClrTx/>
                        <a:buSzTx/>
                        <a:buFontTx/>
                        <a:buNone/>
                        <a:tabLst/>
                        <a:defRPr/>
                      </a:pPr>
                      <a:r>
                        <a:rPr lang="en-GB" sz="1200" b="0"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28</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5684641"/>
                  </a:ext>
                </a:extLst>
              </a:tr>
              <a:tr h="468000">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lang="en-GB" sz="1400" b="1" noProof="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7.</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lang="en-GB" sz="1400" b="1"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Value proposition</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lang="en-GB" sz="1400" b="1"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30</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68000">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lang="en-GB" sz="1400" b="1" noProof="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9.</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lang="en-GB" sz="1400" b="1" noProof="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Organizational capabilities</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lang="en-GB" sz="1400" b="1"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31</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946255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909999A-AD08-4FCE-998B-D3C78A47FED2}"/>
              </a:ext>
            </a:extLst>
          </p:cNvPr>
          <p:cNvGraphicFramePr>
            <a:graphicFrameLocks noChangeAspect="1"/>
          </p:cNvGraphicFramePr>
          <p:nvPr>
            <p:custDataLst>
              <p:tags r:id="rId2"/>
            </p:custDataLst>
            <p:extLst>
              <p:ext uri="{D42A27DB-BD31-4B8C-83A1-F6EECF244321}">
                <p14:modId xmlns:p14="http://schemas.microsoft.com/office/powerpoint/2010/main" val="10966764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7124" name="think-cell Slide" r:id="rId5" imgW="592" imgH="595" progId="TCLayout.ActiveDocument.1">
                  <p:embed/>
                </p:oleObj>
              </mc:Choice>
              <mc:Fallback>
                <p:oleObj name="think-cell Slide" r:id="rId5" imgW="592" imgH="595" progId="TCLayout.ActiveDocument.1">
                  <p:embed/>
                  <p:pic>
                    <p:nvPicPr>
                      <p:cNvPr id="7" name="Object 6" hidden="1">
                        <a:extLst>
                          <a:ext uri="{FF2B5EF4-FFF2-40B4-BE49-F238E27FC236}">
                            <a16:creationId xmlns:a16="http://schemas.microsoft.com/office/drawing/2014/main" id="{5909999A-AD08-4FCE-998B-D3C78A47FED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30" name="TextBox 929">
            <a:extLst>
              <a:ext uri="{FF2B5EF4-FFF2-40B4-BE49-F238E27FC236}">
                <a16:creationId xmlns:a16="http://schemas.microsoft.com/office/drawing/2014/main" id="{BED482A3-1977-4746-A8E5-E5E28638A396}"/>
              </a:ext>
            </a:extLst>
          </p:cNvPr>
          <p:cNvSpPr txBox="1"/>
          <p:nvPr/>
        </p:nvSpPr>
        <p:spPr>
          <a:xfrm>
            <a:off x="454024" y="508009"/>
            <a:ext cx="6859589" cy="346075"/>
          </a:xfrm>
          <a:prstGeom prst="rect">
            <a:avLst/>
          </a:prstGeom>
        </p:spPr>
        <p:txBody>
          <a:bodyPr wrap="square" lIns="0" tIns="0" rIns="0" bIns="0" numCol="1" rtlCol="0" anchor="t">
            <a:noAutofit/>
          </a:bodyPr>
          <a:lstStyle/>
          <a:p>
            <a:pPr lvl="0">
              <a:spcAft>
                <a:spcPts val="600"/>
              </a:spcAft>
              <a:buClr>
                <a:schemeClr val="tx1"/>
              </a:buClr>
            </a:pPr>
            <a:r>
              <a:rPr lang="en-GB" sz="1800" kern="0" dirty="0">
                <a:solidFill>
                  <a:srgbClr val="377169"/>
                </a:solidFill>
                <a:latin typeface="Calibri Light" panose="020F0302020204030204" pitchFamily="34" charset="0"/>
                <a:cs typeface="Calibri Light" panose="020F0302020204030204" pitchFamily="34" charset="0"/>
                <a:sym typeface="Calibri Light" panose="020F0302020204030204" pitchFamily="34" charset="0"/>
              </a:rPr>
              <a:t>KEY LESSONS LEARNT</a:t>
            </a:r>
          </a:p>
        </p:txBody>
      </p:sp>
      <p:grpSp>
        <p:nvGrpSpPr>
          <p:cNvPr id="31" name="Group 30">
            <a:extLst>
              <a:ext uri="{FF2B5EF4-FFF2-40B4-BE49-F238E27FC236}">
                <a16:creationId xmlns:a16="http://schemas.microsoft.com/office/drawing/2014/main" id="{289B6611-7E78-48B4-AE0F-E03C0CA7E5E5}"/>
              </a:ext>
            </a:extLst>
          </p:cNvPr>
          <p:cNvGrpSpPr/>
          <p:nvPr/>
        </p:nvGrpSpPr>
        <p:grpSpPr>
          <a:xfrm>
            <a:off x="454023" y="935302"/>
            <a:ext cx="6864354" cy="8270497"/>
            <a:chOff x="454023" y="935302"/>
            <a:chExt cx="6864354" cy="8270497"/>
          </a:xfrm>
        </p:grpSpPr>
        <p:cxnSp>
          <p:nvCxnSpPr>
            <p:cNvPr id="188" name="Straight Connector 187">
              <a:extLst>
                <a:ext uri="{FF2B5EF4-FFF2-40B4-BE49-F238E27FC236}">
                  <a16:creationId xmlns:a16="http://schemas.microsoft.com/office/drawing/2014/main" id="{8F036989-BA3C-4C81-86B1-6B4D816EEBAD}"/>
                </a:ext>
              </a:extLst>
            </p:cNvPr>
            <p:cNvCxnSpPr>
              <a:cxnSpLocks/>
            </p:cNvCxnSpPr>
            <p:nvPr/>
          </p:nvCxnSpPr>
          <p:spPr>
            <a:xfrm>
              <a:off x="3148611" y="8177625"/>
              <a:ext cx="737590" cy="0"/>
            </a:xfrm>
            <a:prstGeom prst="line">
              <a:avLst/>
            </a:prstGeom>
            <a:ln>
              <a:solidFill>
                <a:srgbClr val="002A41"/>
              </a:solidFill>
              <a:prstDash val="solid"/>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69E0F02D-BE64-482A-BB3F-062A53CC3D13}"/>
                </a:ext>
              </a:extLst>
            </p:cNvPr>
            <p:cNvCxnSpPr>
              <a:cxnSpLocks/>
            </p:cNvCxnSpPr>
            <p:nvPr/>
          </p:nvCxnSpPr>
          <p:spPr>
            <a:xfrm>
              <a:off x="3148611" y="6054307"/>
              <a:ext cx="737590" cy="0"/>
            </a:xfrm>
            <a:prstGeom prst="line">
              <a:avLst/>
            </a:prstGeom>
            <a:ln>
              <a:solidFill>
                <a:srgbClr val="002A41"/>
              </a:solidFill>
              <a:prstDash val="solid"/>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C71BC204-B8A7-421C-ACD6-CF3B1889138F}"/>
                </a:ext>
              </a:extLst>
            </p:cNvPr>
            <p:cNvCxnSpPr>
              <a:cxnSpLocks/>
            </p:cNvCxnSpPr>
            <p:nvPr/>
          </p:nvCxnSpPr>
          <p:spPr>
            <a:xfrm>
              <a:off x="3886200" y="7113883"/>
              <a:ext cx="737590" cy="0"/>
            </a:xfrm>
            <a:prstGeom prst="line">
              <a:avLst/>
            </a:prstGeom>
            <a:ln>
              <a:solidFill>
                <a:srgbClr val="002A41"/>
              </a:solidFill>
              <a:prstDash val="solid"/>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5CC6BE06-E1CA-49F4-BE46-8109966AE5F5}"/>
                </a:ext>
              </a:extLst>
            </p:cNvPr>
            <p:cNvCxnSpPr>
              <a:cxnSpLocks/>
            </p:cNvCxnSpPr>
            <p:nvPr/>
          </p:nvCxnSpPr>
          <p:spPr>
            <a:xfrm>
              <a:off x="3886200" y="4991066"/>
              <a:ext cx="737590" cy="0"/>
            </a:xfrm>
            <a:prstGeom prst="line">
              <a:avLst/>
            </a:prstGeom>
            <a:ln>
              <a:solidFill>
                <a:srgbClr val="002A41"/>
              </a:solidFill>
              <a:prstDash val="solid"/>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9F110BB1-E17B-488E-AD5B-3A192C85FE51}"/>
                </a:ext>
              </a:extLst>
            </p:cNvPr>
            <p:cNvCxnSpPr>
              <a:cxnSpLocks/>
            </p:cNvCxnSpPr>
            <p:nvPr/>
          </p:nvCxnSpPr>
          <p:spPr>
            <a:xfrm>
              <a:off x="3148611" y="3925407"/>
              <a:ext cx="737590" cy="0"/>
            </a:xfrm>
            <a:prstGeom prst="line">
              <a:avLst/>
            </a:prstGeom>
            <a:ln>
              <a:solidFill>
                <a:srgbClr val="002A41"/>
              </a:solidFill>
              <a:prstDash val="solid"/>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B74E0D07-814D-4E8B-953A-5B7A2A93285F}"/>
                </a:ext>
              </a:extLst>
            </p:cNvPr>
            <p:cNvCxnSpPr>
              <a:cxnSpLocks/>
            </p:cNvCxnSpPr>
            <p:nvPr/>
          </p:nvCxnSpPr>
          <p:spPr>
            <a:xfrm>
              <a:off x="3886200" y="2863080"/>
              <a:ext cx="737590" cy="0"/>
            </a:xfrm>
            <a:prstGeom prst="line">
              <a:avLst/>
            </a:prstGeom>
            <a:ln>
              <a:solidFill>
                <a:srgbClr val="002A41"/>
              </a:solidFill>
              <a:prstDash val="solid"/>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2FF2BE58-BDC1-4A94-A292-356CF0B66769}"/>
                </a:ext>
              </a:extLst>
            </p:cNvPr>
            <p:cNvCxnSpPr>
              <a:cxnSpLocks/>
            </p:cNvCxnSpPr>
            <p:nvPr/>
          </p:nvCxnSpPr>
          <p:spPr>
            <a:xfrm rot="16200000">
              <a:off x="574200" y="5029201"/>
              <a:ext cx="6624000" cy="0"/>
            </a:xfrm>
            <a:prstGeom prst="line">
              <a:avLst/>
            </a:prstGeom>
            <a:ln>
              <a:solidFill>
                <a:srgbClr val="002A41"/>
              </a:solidFill>
              <a:prstDash val="soli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8B4F15C-6AEC-493C-B8E4-6B06116C815E}"/>
                </a:ext>
              </a:extLst>
            </p:cNvPr>
            <p:cNvCxnSpPr>
              <a:cxnSpLocks/>
            </p:cNvCxnSpPr>
            <p:nvPr/>
          </p:nvCxnSpPr>
          <p:spPr>
            <a:xfrm>
              <a:off x="3148611" y="1801476"/>
              <a:ext cx="737590" cy="0"/>
            </a:xfrm>
            <a:prstGeom prst="line">
              <a:avLst/>
            </a:prstGeom>
            <a:ln>
              <a:solidFill>
                <a:srgbClr val="002A41"/>
              </a:solidFill>
              <a:prstDash val="solid"/>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B1B4E8B2-04B0-4B49-B718-A6228BC136BB}"/>
                </a:ext>
              </a:extLst>
            </p:cNvPr>
            <p:cNvGrpSpPr/>
            <p:nvPr/>
          </p:nvGrpSpPr>
          <p:grpSpPr>
            <a:xfrm>
              <a:off x="3584842" y="3624056"/>
              <a:ext cx="602716" cy="602703"/>
              <a:chOff x="4294614" y="2956298"/>
              <a:chExt cx="602716" cy="602703"/>
            </a:xfrm>
          </p:grpSpPr>
          <p:sp>
            <p:nvSpPr>
              <p:cNvPr id="120" name="Freeform 7886">
                <a:extLst>
                  <a:ext uri="{FF2B5EF4-FFF2-40B4-BE49-F238E27FC236}">
                    <a16:creationId xmlns:a16="http://schemas.microsoft.com/office/drawing/2014/main" id="{520DC4FF-236F-49FF-95C0-7FEE151832DE}"/>
                  </a:ext>
                </a:extLst>
              </p:cNvPr>
              <p:cNvSpPr/>
              <p:nvPr/>
            </p:nvSpPr>
            <p:spPr>
              <a:xfrm>
                <a:off x="4294614" y="2956298"/>
                <a:ext cx="602716" cy="602703"/>
              </a:xfrm>
              <a:custGeom>
                <a:avLst/>
                <a:gdLst/>
                <a:ahLst/>
                <a:cxnLst/>
                <a:rect l="0" t="0" r="0" b="0"/>
                <a:pathLst>
                  <a:path w="602716" h="602703">
                    <a:moveTo>
                      <a:pt x="301358" y="602703"/>
                    </a:moveTo>
                    <a:cubicBezTo>
                      <a:pt x="467791" y="602703"/>
                      <a:pt x="602716" y="467779"/>
                      <a:pt x="602716" y="301345"/>
                    </a:cubicBezTo>
                    <a:cubicBezTo>
                      <a:pt x="602716" y="134924"/>
                      <a:pt x="467791" y="0"/>
                      <a:pt x="301358" y="0"/>
                    </a:cubicBezTo>
                    <a:cubicBezTo>
                      <a:pt x="134925" y="0"/>
                      <a:pt x="0" y="134924"/>
                      <a:pt x="0" y="301345"/>
                    </a:cubicBezTo>
                    <a:cubicBezTo>
                      <a:pt x="0" y="467779"/>
                      <a:pt x="134925" y="602703"/>
                      <a:pt x="301358" y="602703"/>
                    </a:cubicBezTo>
                  </a:path>
                </a:pathLst>
              </a:custGeom>
              <a:solidFill>
                <a:srgbClr val="E8C437">
                  <a:alpha val="10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54" name="Freeform 7920">
                <a:extLst>
                  <a:ext uri="{FF2B5EF4-FFF2-40B4-BE49-F238E27FC236}">
                    <a16:creationId xmlns:a16="http://schemas.microsoft.com/office/drawing/2014/main" id="{8731F737-391E-46C6-9F86-C6580A7E9148}"/>
                  </a:ext>
                </a:extLst>
              </p:cNvPr>
              <p:cNvSpPr/>
              <p:nvPr/>
            </p:nvSpPr>
            <p:spPr>
              <a:xfrm>
                <a:off x="4568355" y="3425386"/>
                <a:ext cx="55244" cy="21094"/>
              </a:xfrm>
              <a:custGeom>
                <a:avLst/>
                <a:gdLst/>
                <a:ahLst/>
                <a:cxnLst/>
                <a:rect l="0" t="0" r="0" b="0"/>
                <a:pathLst>
                  <a:path w="55244" h="21094">
                    <a:moveTo>
                      <a:pt x="27698" y="21094"/>
                    </a:moveTo>
                    <a:cubicBezTo>
                      <a:pt x="41655" y="21094"/>
                      <a:pt x="53288" y="11938"/>
                      <a:pt x="55244" y="0"/>
                    </a:cubicBezTo>
                    <a:lnTo>
                      <a:pt x="0" y="0"/>
                    </a:lnTo>
                    <a:cubicBezTo>
                      <a:pt x="1956" y="11938"/>
                      <a:pt x="13513" y="21094"/>
                      <a:pt x="27698" y="21094"/>
                    </a:cubicBezTo>
                  </a:path>
                </a:pathLst>
              </a:custGeom>
              <a:solidFill>
                <a:srgbClr val="FFFFFF">
                  <a:alpha val="10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55" name="Freeform 7921">
                <a:extLst>
                  <a:ext uri="{FF2B5EF4-FFF2-40B4-BE49-F238E27FC236}">
                    <a16:creationId xmlns:a16="http://schemas.microsoft.com/office/drawing/2014/main" id="{F09AA716-A0B4-416C-BBCC-367E4F8EECC1}"/>
                  </a:ext>
                </a:extLst>
              </p:cNvPr>
              <p:cNvSpPr/>
              <p:nvPr/>
            </p:nvSpPr>
            <p:spPr>
              <a:xfrm>
                <a:off x="4591303" y="3086266"/>
                <a:ext cx="9335" cy="35242"/>
              </a:xfrm>
              <a:custGeom>
                <a:avLst/>
                <a:gdLst/>
                <a:ahLst/>
                <a:cxnLst/>
                <a:rect l="0" t="0" r="0" b="0"/>
                <a:pathLst>
                  <a:path w="9335" h="35242">
                    <a:moveTo>
                      <a:pt x="0" y="35242"/>
                    </a:moveTo>
                    <a:lnTo>
                      <a:pt x="9335" y="35242"/>
                    </a:lnTo>
                    <a:lnTo>
                      <a:pt x="9335" y="0"/>
                    </a:lnTo>
                    <a:lnTo>
                      <a:pt x="0" y="0"/>
                    </a:lnTo>
                    <a:lnTo>
                      <a:pt x="0" y="35242"/>
                    </a:lnTo>
                    <a:close/>
                  </a:path>
                </a:pathLst>
              </a:custGeom>
              <a:solidFill>
                <a:srgbClr val="FFFFFF">
                  <a:alpha val="10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56" name="Freeform 7922">
                <a:extLst>
                  <a:ext uri="{FF2B5EF4-FFF2-40B4-BE49-F238E27FC236}">
                    <a16:creationId xmlns:a16="http://schemas.microsoft.com/office/drawing/2014/main" id="{B6C09489-E66A-4E7B-A7AD-81C335328CDC}"/>
                  </a:ext>
                </a:extLst>
              </p:cNvPr>
              <p:cNvSpPr/>
              <p:nvPr/>
            </p:nvSpPr>
            <p:spPr>
              <a:xfrm>
                <a:off x="4509169" y="3104804"/>
                <a:ext cx="26962" cy="34874"/>
              </a:xfrm>
              <a:custGeom>
                <a:avLst/>
                <a:gdLst/>
                <a:ahLst/>
                <a:cxnLst/>
                <a:rect l="0" t="0" r="0" b="0"/>
                <a:pathLst>
                  <a:path w="26962" h="34874">
                    <a:moveTo>
                      <a:pt x="26962" y="30518"/>
                    </a:moveTo>
                    <a:lnTo>
                      <a:pt x="8090" y="0"/>
                    </a:lnTo>
                    <a:lnTo>
                      <a:pt x="0" y="4357"/>
                    </a:lnTo>
                    <a:lnTo>
                      <a:pt x="18873" y="34874"/>
                    </a:lnTo>
                    <a:close/>
                  </a:path>
                </a:pathLst>
              </a:custGeom>
              <a:solidFill>
                <a:srgbClr val="FFFFFF">
                  <a:alpha val="10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57" name="Freeform 7923">
                <a:extLst>
                  <a:ext uri="{FF2B5EF4-FFF2-40B4-BE49-F238E27FC236}">
                    <a16:creationId xmlns:a16="http://schemas.microsoft.com/office/drawing/2014/main" id="{1911DE71-A22B-49A5-BE62-0C83737B5569}"/>
                  </a:ext>
                </a:extLst>
              </p:cNvPr>
              <p:cNvSpPr/>
              <p:nvPr/>
            </p:nvSpPr>
            <p:spPr>
              <a:xfrm>
                <a:off x="4450305" y="3159781"/>
                <a:ext cx="37350" cy="25157"/>
              </a:xfrm>
              <a:custGeom>
                <a:avLst/>
                <a:gdLst/>
                <a:ahLst/>
                <a:cxnLst/>
                <a:rect l="0" t="0" r="0" b="0"/>
                <a:pathLst>
                  <a:path w="37350" h="25157">
                    <a:moveTo>
                      <a:pt x="0" y="7543"/>
                    </a:moveTo>
                    <a:lnTo>
                      <a:pt x="32677" y="25157"/>
                    </a:lnTo>
                    <a:lnTo>
                      <a:pt x="37350" y="17614"/>
                    </a:lnTo>
                    <a:lnTo>
                      <a:pt x="4660" y="0"/>
                    </a:lnTo>
                    <a:close/>
                  </a:path>
                </a:pathLst>
              </a:custGeom>
              <a:solidFill>
                <a:srgbClr val="FFFFFF">
                  <a:alpha val="10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58" name="Freeform 7924">
                <a:extLst>
                  <a:ext uri="{FF2B5EF4-FFF2-40B4-BE49-F238E27FC236}">
                    <a16:creationId xmlns:a16="http://schemas.microsoft.com/office/drawing/2014/main" id="{E83E04A8-2B8C-4FE0-9337-53C9CD4E927F}"/>
                  </a:ext>
                </a:extLst>
              </p:cNvPr>
              <p:cNvSpPr/>
              <p:nvPr/>
            </p:nvSpPr>
            <p:spPr>
              <a:xfrm>
                <a:off x="4704288" y="3296697"/>
                <a:ext cx="37350" cy="25170"/>
              </a:xfrm>
              <a:custGeom>
                <a:avLst/>
                <a:gdLst/>
                <a:ahLst/>
                <a:cxnLst/>
                <a:rect l="0" t="0" r="0" b="0"/>
                <a:pathLst>
                  <a:path w="37350" h="25170">
                    <a:moveTo>
                      <a:pt x="0" y="7556"/>
                    </a:moveTo>
                    <a:lnTo>
                      <a:pt x="32677" y="25170"/>
                    </a:lnTo>
                    <a:lnTo>
                      <a:pt x="37350" y="17627"/>
                    </a:lnTo>
                    <a:lnTo>
                      <a:pt x="4673" y="0"/>
                    </a:lnTo>
                    <a:close/>
                  </a:path>
                </a:pathLst>
              </a:custGeom>
              <a:solidFill>
                <a:srgbClr val="FFFFFF">
                  <a:alpha val="10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59" name="Freeform 7925">
                <a:extLst>
                  <a:ext uri="{FF2B5EF4-FFF2-40B4-BE49-F238E27FC236}">
                    <a16:creationId xmlns:a16="http://schemas.microsoft.com/office/drawing/2014/main" id="{9DF5C905-C107-4D19-8A4E-71448CBFF4F7}"/>
                  </a:ext>
                </a:extLst>
              </p:cNvPr>
              <p:cNvSpPr/>
              <p:nvPr/>
            </p:nvSpPr>
            <p:spPr>
              <a:xfrm>
                <a:off x="4430458" y="3236456"/>
                <a:ext cx="37745" cy="8725"/>
              </a:xfrm>
              <a:custGeom>
                <a:avLst/>
                <a:gdLst/>
                <a:ahLst/>
                <a:cxnLst/>
                <a:rect l="0" t="0" r="0" b="0"/>
                <a:pathLst>
                  <a:path w="37745" h="8725">
                    <a:moveTo>
                      <a:pt x="0" y="8725"/>
                    </a:moveTo>
                    <a:lnTo>
                      <a:pt x="37745" y="8725"/>
                    </a:lnTo>
                    <a:lnTo>
                      <a:pt x="37745" y="0"/>
                    </a:lnTo>
                    <a:lnTo>
                      <a:pt x="0" y="0"/>
                    </a:lnTo>
                    <a:lnTo>
                      <a:pt x="0" y="8725"/>
                    </a:lnTo>
                    <a:close/>
                  </a:path>
                </a:pathLst>
              </a:custGeom>
              <a:solidFill>
                <a:srgbClr val="FFFFFF">
                  <a:alpha val="10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60" name="Freeform 7926">
                <a:extLst>
                  <a:ext uri="{FF2B5EF4-FFF2-40B4-BE49-F238E27FC236}">
                    <a16:creationId xmlns:a16="http://schemas.microsoft.com/office/drawing/2014/main" id="{B434F621-4E4E-4781-B496-A3B0DA7A3466}"/>
                  </a:ext>
                </a:extLst>
              </p:cNvPr>
              <p:cNvSpPr/>
              <p:nvPr/>
            </p:nvSpPr>
            <p:spPr>
              <a:xfrm>
                <a:off x="4723726" y="3236456"/>
                <a:ext cx="37745" cy="8725"/>
              </a:xfrm>
              <a:custGeom>
                <a:avLst/>
                <a:gdLst/>
                <a:ahLst/>
                <a:cxnLst/>
                <a:rect l="0" t="0" r="0" b="0"/>
                <a:pathLst>
                  <a:path w="37745" h="8725">
                    <a:moveTo>
                      <a:pt x="0" y="8725"/>
                    </a:moveTo>
                    <a:lnTo>
                      <a:pt x="37745" y="8725"/>
                    </a:lnTo>
                    <a:lnTo>
                      <a:pt x="37745" y="0"/>
                    </a:lnTo>
                    <a:lnTo>
                      <a:pt x="0" y="0"/>
                    </a:lnTo>
                    <a:lnTo>
                      <a:pt x="0" y="8725"/>
                    </a:lnTo>
                    <a:close/>
                  </a:path>
                </a:pathLst>
              </a:custGeom>
              <a:solidFill>
                <a:srgbClr val="FFFFFF">
                  <a:alpha val="10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61" name="Freeform 7927">
                <a:extLst>
                  <a:ext uri="{FF2B5EF4-FFF2-40B4-BE49-F238E27FC236}">
                    <a16:creationId xmlns:a16="http://schemas.microsoft.com/office/drawing/2014/main" id="{30EA16DC-E737-4441-818D-B45AFB84DD92}"/>
                  </a:ext>
                </a:extLst>
              </p:cNvPr>
              <p:cNvSpPr/>
              <p:nvPr/>
            </p:nvSpPr>
            <p:spPr>
              <a:xfrm>
                <a:off x="4450305" y="3296706"/>
                <a:ext cx="37350" cy="25170"/>
              </a:xfrm>
              <a:custGeom>
                <a:avLst/>
                <a:gdLst/>
                <a:ahLst/>
                <a:cxnLst/>
                <a:rect l="0" t="0" r="0" b="0"/>
                <a:pathLst>
                  <a:path w="37350" h="25170">
                    <a:moveTo>
                      <a:pt x="0" y="17614"/>
                    </a:moveTo>
                    <a:lnTo>
                      <a:pt x="4660" y="25170"/>
                    </a:lnTo>
                    <a:lnTo>
                      <a:pt x="37350" y="7543"/>
                    </a:lnTo>
                    <a:lnTo>
                      <a:pt x="32677" y="0"/>
                    </a:lnTo>
                    <a:close/>
                  </a:path>
                </a:pathLst>
              </a:custGeom>
              <a:solidFill>
                <a:srgbClr val="FFFFFF">
                  <a:alpha val="10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62" name="Freeform 7928">
                <a:extLst>
                  <a:ext uri="{FF2B5EF4-FFF2-40B4-BE49-F238E27FC236}">
                    <a16:creationId xmlns:a16="http://schemas.microsoft.com/office/drawing/2014/main" id="{E8F4359E-2962-41FA-BC04-A90D99EE11D4}"/>
                  </a:ext>
                </a:extLst>
              </p:cNvPr>
              <p:cNvSpPr/>
              <p:nvPr/>
            </p:nvSpPr>
            <p:spPr>
              <a:xfrm>
                <a:off x="4704287" y="3159781"/>
                <a:ext cx="37350" cy="25157"/>
              </a:xfrm>
              <a:custGeom>
                <a:avLst/>
                <a:gdLst/>
                <a:ahLst/>
                <a:cxnLst/>
                <a:rect l="0" t="0" r="0" b="0"/>
                <a:pathLst>
                  <a:path w="37350" h="25157">
                    <a:moveTo>
                      <a:pt x="37350" y="7543"/>
                    </a:moveTo>
                    <a:lnTo>
                      <a:pt x="32690" y="0"/>
                    </a:lnTo>
                    <a:lnTo>
                      <a:pt x="0" y="17614"/>
                    </a:lnTo>
                    <a:lnTo>
                      <a:pt x="4673" y="25157"/>
                    </a:lnTo>
                    <a:close/>
                  </a:path>
                </a:pathLst>
              </a:custGeom>
              <a:solidFill>
                <a:srgbClr val="FFFFFF">
                  <a:alpha val="10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63" name="Freeform 7929">
                <a:extLst>
                  <a:ext uri="{FF2B5EF4-FFF2-40B4-BE49-F238E27FC236}">
                    <a16:creationId xmlns:a16="http://schemas.microsoft.com/office/drawing/2014/main" id="{78059907-3D12-4841-887F-1A21D3FECEE3}"/>
                  </a:ext>
                </a:extLst>
              </p:cNvPr>
              <p:cNvSpPr/>
              <p:nvPr/>
            </p:nvSpPr>
            <p:spPr>
              <a:xfrm>
                <a:off x="4655805" y="3104801"/>
                <a:ext cx="26962" cy="34874"/>
              </a:xfrm>
              <a:custGeom>
                <a:avLst/>
                <a:gdLst/>
                <a:ahLst/>
                <a:cxnLst/>
                <a:rect l="0" t="0" r="0" b="0"/>
                <a:pathLst>
                  <a:path w="26962" h="34874">
                    <a:moveTo>
                      <a:pt x="26962" y="4356"/>
                    </a:moveTo>
                    <a:lnTo>
                      <a:pt x="18873" y="0"/>
                    </a:lnTo>
                    <a:lnTo>
                      <a:pt x="0" y="30517"/>
                    </a:lnTo>
                    <a:lnTo>
                      <a:pt x="8090" y="34874"/>
                    </a:lnTo>
                    <a:close/>
                  </a:path>
                </a:pathLst>
              </a:custGeom>
              <a:solidFill>
                <a:srgbClr val="FFFFFF">
                  <a:alpha val="10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64" name="Freeform 7930">
                <a:extLst>
                  <a:ext uri="{FF2B5EF4-FFF2-40B4-BE49-F238E27FC236}">
                    <a16:creationId xmlns:a16="http://schemas.microsoft.com/office/drawing/2014/main" id="{BEF7DD3F-16AB-4865-9B6E-9D489AE83128}"/>
                  </a:ext>
                </a:extLst>
              </p:cNvPr>
              <p:cNvSpPr/>
              <p:nvPr/>
            </p:nvSpPr>
            <p:spPr>
              <a:xfrm>
                <a:off x="4544372" y="3357375"/>
                <a:ext cx="103200" cy="56793"/>
              </a:xfrm>
              <a:custGeom>
                <a:avLst/>
                <a:gdLst/>
                <a:ahLst/>
                <a:cxnLst/>
                <a:rect l="0" t="0" r="0" b="0"/>
                <a:pathLst>
                  <a:path w="103200" h="56793">
                    <a:moveTo>
                      <a:pt x="0" y="37401"/>
                    </a:moveTo>
                    <a:cubicBezTo>
                      <a:pt x="0" y="48119"/>
                      <a:pt x="8889" y="56793"/>
                      <a:pt x="19875" y="56793"/>
                    </a:cubicBezTo>
                    <a:lnTo>
                      <a:pt x="83324" y="56793"/>
                    </a:lnTo>
                    <a:cubicBezTo>
                      <a:pt x="94310" y="56793"/>
                      <a:pt x="103200" y="48119"/>
                      <a:pt x="103200" y="37401"/>
                    </a:cubicBezTo>
                    <a:lnTo>
                      <a:pt x="103200" y="0"/>
                    </a:lnTo>
                    <a:lnTo>
                      <a:pt x="0" y="0"/>
                    </a:lnTo>
                    <a:close/>
                  </a:path>
                </a:pathLst>
              </a:custGeom>
              <a:solidFill>
                <a:srgbClr val="FFFFFF">
                  <a:alpha val="10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65" name="Freeform 7931">
                <a:extLst>
                  <a:ext uri="{FF2B5EF4-FFF2-40B4-BE49-F238E27FC236}">
                    <a16:creationId xmlns:a16="http://schemas.microsoft.com/office/drawing/2014/main" id="{67E9734E-B38C-4FF0-9BEF-7B35A6A6CD3E}"/>
                  </a:ext>
                </a:extLst>
              </p:cNvPr>
              <p:cNvSpPr/>
              <p:nvPr/>
            </p:nvSpPr>
            <p:spPr>
              <a:xfrm>
                <a:off x="4498327" y="3144670"/>
                <a:ext cx="195300" cy="201460"/>
              </a:xfrm>
              <a:custGeom>
                <a:avLst/>
                <a:gdLst/>
                <a:ahLst/>
                <a:cxnLst/>
                <a:rect l="0" t="0" r="0" b="0"/>
                <a:pathLst>
                  <a:path w="195300" h="201460">
                    <a:moveTo>
                      <a:pt x="97650" y="0"/>
                    </a:moveTo>
                    <a:cubicBezTo>
                      <a:pt x="43764" y="0"/>
                      <a:pt x="0" y="42633"/>
                      <a:pt x="0" y="95326"/>
                    </a:cubicBezTo>
                    <a:cubicBezTo>
                      <a:pt x="0" y="122948"/>
                      <a:pt x="12014" y="147789"/>
                      <a:pt x="31293" y="165125"/>
                    </a:cubicBezTo>
                    <a:cubicBezTo>
                      <a:pt x="42177" y="174967"/>
                      <a:pt x="49619" y="187566"/>
                      <a:pt x="51943" y="201460"/>
                    </a:cubicBezTo>
                    <a:lnTo>
                      <a:pt x="143357" y="201460"/>
                    </a:lnTo>
                    <a:cubicBezTo>
                      <a:pt x="145694" y="187566"/>
                      <a:pt x="153123" y="174967"/>
                      <a:pt x="164007" y="165201"/>
                    </a:cubicBezTo>
                    <a:cubicBezTo>
                      <a:pt x="183286" y="147866"/>
                      <a:pt x="195300" y="122948"/>
                      <a:pt x="195300" y="95326"/>
                    </a:cubicBezTo>
                    <a:cubicBezTo>
                      <a:pt x="195300" y="42633"/>
                      <a:pt x="151612" y="0"/>
                      <a:pt x="97650" y="0"/>
                    </a:cubicBezTo>
                  </a:path>
                </a:pathLst>
              </a:custGeom>
              <a:solidFill>
                <a:srgbClr val="FFFFFF">
                  <a:alpha val="10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grpSp>
        <p:grpSp>
          <p:nvGrpSpPr>
            <p:cNvPr id="8" name="Group 7">
              <a:extLst>
                <a:ext uri="{FF2B5EF4-FFF2-40B4-BE49-F238E27FC236}">
                  <a16:creationId xmlns:a16="http://schemas.microsoft.com/office/drawing/2014/main" id="{C8EE7689-1DE7-4679-A03B-85798581FE15}"/>
                </a:ext>
              </a:extLst>
            </p:cNvPr>
            <p:cNvGrpSpPr/>
            <p:nvPr/>
          </p:nvGrpSpPr>
          <p:grpSpPr>
            <a:xfrm>
              <a:off x="3584842" y="4689715"/>
              <a:ext cx="602716" cy="602703"/>
              <a:chOff x="4294614" y="3666747"/>
              <a:chExt cx="602716" cy="602703"/>
            </a:xfrm>
          </p:grpSpPr>
          <p:sp>
            <p:nvSpPr>
              <p:cNvPr id="121" name="Freeform 7887">
                <a:extLst>
                  <a:ext uri="{FF2B5EF4-FFF2-40B4-BE49-F238E27FC236}">
                    <a16:creationId xmlns:a16="http://schemas.microsoft.com/office/drawing/2014/main" id="{F392685A-49F9-4470-A548-3AAFDDF5C663}"/>
                  </a:ext>
                </a:extLst>
              </p:cNvPr>
              <p:cNvSpPr/>
              <p:nvPr/>
            </p:nvSpPr>
            <p:spPr>
              <a:xfrm>
                <a:off x="4294614" y="3666747"/>
                <a:ext cx="602716" cy="602703"/>
              </a:xfrm>
              <a:custGeom>
                <a:avLst/>
                <a:gdLst/>
                <a:ahLst/>
                <a:cxnLst/>
                <a:rect l="0" t="0" r="0" b="0"/>
                <a:pathLst>
                  <a:path w="602716" h="602703">
                    <a:moveTo>
                      <a:pt x="301358" y="602703"/>
                    </a:moveTo>
                    <a:cubicBezTo>
                      <a:pt x="467791" y="602703"/>
                      <a:pt x="602716" y="467779"/>
                      <a:pt x="602716" y="301345"/>
                    </a:cubicBezTo>
                    <a:cubicBezTo>
                      <a:pt x="602716" y="134924"/>
                      <a:pt x="467791" y="0"/>
                      <a:pt x="301358" y="0"/>
                    </a:cubicBezTo>
                    <a:cubicBezTo>
                      <a:pt x="134925" y="0"/>
                      <a:pt x="0" y="134924"/>
                      <a:pt x="0" y="301345"/>
                    </a:cubicBezTo>
                    <a:cubicBezTo>
                      <a:pt x="0" y="467779"/>
                      <a:pt x="134925" y="602703"/>
                      <a:pt x="301358" y="602703"/>
                    </a:cubicBezTo>
                  </a:path>
                </a:pathLst>
              </a:custGeom>
              <a:solidFill>
                <a:srgbClr val="F48270">
                  <a:alpha val="10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67" name="Freeform 7933">
                <a:extLst>
                  <a:ext uri="{FF2B5EF4-FFF2-40B4-BE49-F238E27FC236}">
                    <a16:creationId xmlns:a16="http://schemas.microsoft.com/office/drawing/2014/main" id="{DB353086-8560-47B6-A55A-DD1893A20B7B}"/>
                  </a:ext>
                </a:extLst>
              </p:cNvPr>
              <p:cNvSpPr/>
              <p:nvPr/>
            </p:nvSpPr>
            <p:spPr>
              <a:xfrm>
                <a:off x="4626998" y="3847664"/>
                <a:ext cx="54177" cy="61162"/>
              </a:xfrm>
              <a:custGeom>
                <a:avLst/>
                <a:gdLst/>
                <a:ahLst/>
                <a:cxnLst/>
                <a:rect l="0" t="0" r="0" b="0"/>
                <a:pathLst>
                  <a:path w="54177" h="61162">
                    <a:moveTo>
                      <a:pt x="27076" y="61048"/>
                    </a:moveTo>
                    <a:cubicBezTo>
                      <a:pt x="38366" y="61162"/>
                      <a:pt x="48793" y="55016"/>
                      <a:pt x="54177" y="45097"/>
                    </a:cubicBezTo>
                    <a:lnTo>
                      <a:pt x="54177" y="0"/>
                    </a:lnTo>
                    <a:lnTo>
                      <a:pt x="0" y="0"/>
                    </a:lnTo>
                    <a:lnTo>
                      <a:pt x="0" y="45135"/>
                    </a:lnTo>
                    <a:cubicBezTo>
                      <a:pt x="5385" y="55041"/>
                      <a:pt x="15799" y="61162"/>
                      <a:pt x="27076" y="61048"/>
                    </a:cubicBezTo>
                  </a:path>
                </a:pathLst>
              </a:custGeom>
              <a:solidFill>
                <a:srgbClr val="FFFFFF">
                  <a:alpha val="10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68" name="Freeform 7934">
                <a:extLst>
                  <a:ext uri="{FF2B5EF4-FFF2-40B4-BE49-F238E27FC236}">
                    <a16:creationId xmlns:a16="http://schemas.microsoft.com/office/drawing/2014/main" id="{70C13253-E4CA-40D4-9752-BAD66C2F3B5A}"/>
                  </a:ext>
                </a:extLst>
              </p:cNvPr>
              <p:cNvSpPr/>
              <p:nvPr/>
            </p:nvSpPr>
            <p:spPr>
              <a:xfrm>
                <a:off x="4501670" y="3847652"/>
                <a:ext cx="54178" cy="61162"/>
              </a:xfrm>
              <a:custGeom>
                <a:avLst/>
                <a:gdLst/>
                <a:ahLst/>
                <a:cxnLst/>
                <a:rect l="0" t="0" r="0" b="0"/>
                <a:pathLst>
                  <a:path w="54178" h="61162">
                    <a:moveTo>
                      <a:pt x="27089" y="61048"/>
                    </a:moveTo>
                    <a:cubicBezTo>
                      <a:pt x="38366" y="61162"/>
                      <a:pt x="48793" y="55029"/>
                      <a:pt x="54178" y="45110"/>
                    </a:cubicBezTo>
                    <a:lnTo>
                      <a:pt x="54178" y="0"/>
                    </a:lnTo>
                    <a:lnTo>
                      <a:pt x="0" y="0"/>
                    </a:lnTo>
                    <a:lnTo>
                      <a:pt x="0" y="45123"/>
                    </a:lnTo>
                    <a:cubicBezTo>
                      <a:pt x="5385" y="55029"/>
                      <a:pt x="15812" y="61162"/>
                      <a:pt x="27089" y="61048"/>
                    </a:cubicBezTo>
                  </a:path>
                </a:pathLst>
              </a:custGeom>
              <a:solidFill>
                <a:srgbClr val="FFFFFF">
                  <a:alpha val="10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69" name="Freeform 7935">
                <a:extLst>
                  <a:ext uri="{FF2B5EF4-FFF2-40B4-BE49-F238E27FC236}">
                    <a16:creationId xmlns:a16="http://schemas.microsoft.com/office/drawing/2014/main" id="{EAA92D68-2A54-4C96-BE0D-C1AF545EA5F4}"/>
                  </a:ext>
                </a:extLst>
              </p:cNvPr>
              <p:cNvSpPr/>
              <p:nvPr/>
            </p:nvSpPr>
            <p:spPr>
              <a:xfrm>
                <a:off x="4564336" y="3847662"/>
                <a:ext cx="54165" cy="61162"/>
              </a:xfrm>
              <a:custGeom>
                <a:avLst/>
                <a:gdLst/>
                <a:ahLst/>
                <a:cxnLst/>
                <a:rect l="0" t="0" r="0" b="0"/>
                <a:pathLst>
                  <a:path w="54165" h="61162">
                    <a:moveTo>
                      <a:pt x="27076" y="61048"/>
                    </a:moveTo>
                    <a:cubicBezTo>
                      <a:pt x="38366" y="61162"/>
                      <a:pt x="48793" y="55029"/>
                      <a:pt x="54165" y="45110"/>
                    </a:cubicBezTo>
                    <a:lnTo>
                      <a:pt x="54165" y="0"/>
                    </a:lnTo>
                    <a:lnTo>
                      <a:pt x="0" y="0"/>
                    </a:lnTo>
                    <a:lnTo>
                      <a:pt x="0" y="45123"/>
                    </a:lnTo>
                    <a:cubicBezTo>
                      <a:pt x="5385" y="55041"/>
                      <a:pt x="15799" y="61162"/>
                      <a:pt x="27076" y="61048"/>
                    </a:cubicBezTo>
                  </a:path>
                </a:pathLst>
              </a:custGeom>
              <a:solidFill>
                <a:srgbClr val="FFFFFF">
                  <a:alpha val="10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70" name="Freeform 7936">
                <a:extLst>
                  <a:ext uri="{FF2B5EF4-FFF2-40B4-BE49-F238E27FC236}">
                    <a16:creationId xmlns:a16="http://schemas.microsoft.com/office/drawing/2014/main" id="{90F5A95B-785B-44B1-9568-965AE14E2829}"/>
                  </a:ext>
                </a:extLst>
              </p:cNvPr>
              <p:cNvSpPr/>
              <p:nvPr/>
            </p:nvSpPr>
            <p:spPr>
              <a:xfrm>
                <a:off x="4689662" y="3847656"/>
                <a:ext cx="54165" cy="61175"/>
              </a:xfrm>
              <a:custGeom>
                <a:avLst/>
                <a:gdLst/>
                <a:ahLst/>
                <a:cxnLst/>
                <a:rect l="0" t="0" r="0" b="0"/>
                <a:pathLst>
                  <a:path w="54165" h="61175">
                    <a:moveTo>
                      <a:pt x="27076" y="61061"/>
                    </a:moveTo>
                    <a:cubicBezTo>
                      <a:pt x="38353" y="61175"/>
                      <a:pt x="48767" y="55054"/>
                      <a:pt x="54165" y="45161"/>
                    </a:cubicBezTo>
                    <a:lnTo>
                      <a:pt x="54165" y="0"/>
                    </a:lnTo>
                    <a:lnTo>
                      <a:pt x="0" y="0"/>
                    </a:lnTo>
                    <a:lnTo>
                      <a:pt x="0" y="45148"/>
                    </a:lnTo>
                    <a:cubicBezTo>
                      <a:pt x="5385" y="55054"/>
                      <a:pt x="15799" y="61175"/>
                      <a:pt x="27076" y="61061"/>
                    </a:cubicBezTo>
                  </a:path>
                </a:pathLst>
              </a:custGeom>
              <a:solidFill>
                <a:srgbClr val="FFFFFF">
                  <a:alpha val="10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71" name="Freeform 7937">
                <a:extLst>
                  <a:ext uri="{FF2B5EF4-FFF2-40B4-BE49-F238E27FC236}">
                    <a16:creationId xmlns:a16="http://schemas.microsoft.com/office/drawing/2014/main" id="{92F765BA-29F1-4105-A7FF-B024599BA3D9}"/>
                  </a:ext>
                </a:extLst>
              </p:cNvPr>
              <p:cNvSpPr/>
              <p:nvPr/>
            </p:nvSpPr>
            <p:spPr>
              <a:xfrm>
                <a:off x="4444830" y="3794823"/>
                <a:ext cx="293433" cy="44348"/>
              </a:xfrm>
              <a:custGeom>
                <a:avLst/>
                <a:gdLst/>
                <a:ahLst/>
                <a:cxnLst/>
                <a:rect l="0" t="0" r="0" b="0"/>
                <a:pathLst>
                  <a:path w="293433" h="44348">
                    <a:moveTo>
                      <a:pt x="293433" y="44348"/>
                    </a:moveTo>
                    <a:lnTo>
                      <a:pt x="254965" y="3416"/>
                    </a:lnTo>
                    <a:cubicBezTo>
                      <a:pt x="252908" y="1232"/>
                      <a:pt x="250050" y="0"/>
                      <a:pt x="247066" y="0"/>
                    </a:cubicBezTo>
                    <a:lnTo>
                      <a:pt x="47790" y="0"/>
                    </a:lnTo>
                    <a:cubicBezTo>
                      <a:pt x="44869" y="0"/>
                      <a:pt x="42062" y="1181"/>
                      <a:pt x="40018" y="3277"/>
                    </a:cubicBezTo>
                    <a:lnTo>
                      <a:pt x="0" y="44348"/>
                    </a:lnTo>
                    <a:close/>
                  </a:path>
                </a:pathLst>
              </a:custGeom>
              <a:solidFill>
                <a:srgbClr val="FFFFFF">
                  <a:alpha val="10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72" name="Freeform 7938">
                <a:extLst>
                  <a:ext uri="{FF2B5EF4-FFF2-40B4-BE49-F238E27FC236}">
                    <a16:creationId xmlns:a16="http://schemas.microsoft.com/office/drawing/2014/main" id="{83BC4479-B0AD-4192-95CB-735406F59554}"/>
                  </a:ext>
                </a:extLst>
              </p:cNvPr>
              <p:cNvSpPr/>
              <p:nvPr/>
            </p:nvSpPr>
            <p:spPr>
              <a:xfrm>
                <a:off x="4531588" y="4008603"/>
                <a:ext cx="48476" cy="96596"/>
              </a:xfrm>
              <a:custGeom>
                <a:avLst/>
                <a:gdLst/>
                <a:ahLst/>
                <a:cxnLst/>
                <a:rect l="0" t="0" r="0" b="0"/>
                <a:pathLst>
                  <a:path w="48476" h="96596">
                    <a:moveTo>
                      <a:pt x="0" y="0"/>
                    </a:moveTo>
                    <a:lnTo>
                      <a:pt x="48476" y="0"/>
                    </a:lnTo>
                    <a:lnTo>
                      <a:pt x="48476" y="96596"/>
                    </a:lnTo>
                    <a:lnTo>
                      <a:pt x="0" y="96596"/>
                    </a:lnTo>
                    <a:lnTo>
                      <a:pt x="0" y="0"/>
                    </a:lnTo>
                    <a:close/>
                  </a:path>
                </a:pathLst>
              </a:custGeom>
              <a:solidFill>
                <a:srgbClr val="FFFFFF">
                  <a:alpha val="10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pic>
            <p:nvPicPr>
              <p:cNvPr id="173" name="Picture 7939">
                <a:extLst>
                  <a:ext uri="{FF2B5EF4-FFF2-40B4-BE49-F238E27FC236}">
                    <a16:creationId xmlns:a16="http://schemas.microsoft.com/office/drawing/2014/main" id="{C1AFC1CE-B975-4B11-B534-FA79E195D2CF}"/>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a:xfrm>
                <a:off x="4615021" y="3973547"/>
                <a:ext cx="167716" cy="167716"/>
              </a:xfrm>
              <a:prstGeom prst="rect">
                <a:avLst/>
              </a:prstGeom>
              <a:noFill/>
            </p:spPr>
          </p:pic>
          <p:sp>
            <p:nvSpPr>
              <p:cNvPr id="174" name="Freeform 7940">
                <a:extLst>
                  <a:ext uri="{FF2B5EF4-FFF2-40B4-BE49-F238E27FC236}">
                    <a16:creationId xmlns:a16="http://schemas.microsoft.com/office/drawing/2014/main" id="{E697371B-663C-4528-9307-02D3ED8BA347}"/>
                  </a:ext>
                </a:extLst>
              </p:cNvPr>
              <p:cNvSpPr/>
              <p:nvPr/>
            </p:nvSpPr>
            <p:spPr>
              <a:xfrm>
                <a:off x="4439020" y="3847652"/>
                <a:ext cx="54165" cy="61175"/>
              </a:xfrm>
              <a:custGeom>
                <a:avLst/>
                <a:gdLst/>
                <a:ahLst/>
                <a:cxnLst/>
                <a:rect l="0" t="0" r="0" b="0"/>
                <a:pathLst>
                  <a:path w="54165" h="61175">
                    <a:moveTo>
                      <a:pt x="54165" y="45135"/>
                    </a:moveTo>
                    <a:lnTo>
                      <a:pt x="54165" y="0"/>
                    </a:lnTo>
                    <a:lnTo>
                      <a:pt x="0" y="0"/>
                    </a:lnTo>
                    <a:lnTo>
                      <a:pt x="0" y="45160"/>
                    </a:lnTo>
                    <a:cubicBezTo>
                      <a:pt x="5398" y="55066"/>
                      <a:pt x="15812" y="61175"/>
                      <a:pt x="27089" y="61060"/>
                    </a:cubicBezTo>
                    <a:cubicBezTo>
                      <a:pt x="38367" y="61162"/>
                      <a:pt x="48781" y="55040"/>
                      <a:pt x="54165" y="45135"/>
                    </a:cubicBezTo>
                  </a:path>
                </a:pathLst>
              </a:custGeom>
              <a:solidFill>
                <a:srgbClr val="FFFFFF">
                  <a:alpha val="10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75" name="Freeform 7941">
                <a:extLst>
                  <a:ext uri="{FF2B5EF4-FFF2-40B4-BE49-F238E27FC236}">
                    <a16:creationId xmlns:a16="http://schemas.microsoft.com/office/drawing/2014/main" id="{541F46DC-A6E2-4AC3-9262-82F1EB2F5C84}"/>
                  </a:ext>
                </a:extLst>
              </p:cNvPr>
              <p:cNvSpPr/>
              <p:nvPr/>
            </p:nvSpPr>
            <p:spPr>
              <a:xfrm>
                <a:off x="4474620" y="3901814"/>
                <a:ext cx="233603" cy="203377"/>
              </a:xfrm>
              <a:custGeom>
                <a:avLst/>
                <a:gdLst/>
                <a:ahLst/>
                <a:cxnLst/>
                <a:rect l="0" t="0" r="0" b="0"/>
                <a:pathLst>
                  <a:path w="233603" h="203377">
                    <a:moveTo>
                      <a:pt x="167868" y="99250"/>
                    </a:moveTo>
                    <a:cubicBezTo>
                      <a:pt x="185127" y="81978"/>
                      <a:pt x="209358" y="73597"/>
                      <a:pt x="233603" y="76505"/>
                    </a:cubicBezTo>
                    <a:lnTo>
                      <a:pt x="233603" y="14503"/>
                    </a:lnTo>
                    <a:cubicBezTo>
                      <a:pt x="224497" y="12586"/>
                      <a:pt x="216381" y="7442"/>
                      <a:pt x="210781" y="0"/>
                    </a:cubicBezTo>
                    <a:cubicBezTo>
                      <a:pt x="197408" y="17310"/>
                      <a:pt x="172541" y="20498"/>
                      <a:pt x="155245" y="7125"/>
                    </a:cubicBezTo>
                    <a:cubicBezTo>
                      <a:pt x="152578" y="5067"/>
                      <a:pt x="150177" y="2667"/>
                      <a:pt x="148120" y="0"/>
                    </a:cubicBezTo>
                    <a:cubicBezTo>
                      <a:pt x="140703" y="9804"/>
                      <a:pt x="129083" y="15519"/>
                      <a:pt x="116789" y="15392"/>
                    </a:cubicBezTo>
                    <a:cubicBezTo>
                      <a:pt x="104496" y="15519"/>
                      <a:pt x="92875" y="9804"/>
                      <a:pt x="85458" y="0"/>
                    </a:cubicBezTo>
                    <a:cubicBezTo>
                      <a:pt x="72085" y="17297"/>
                      <a:pt x="47218" y="20485"/>
                      <a:pt x="29908" y="7112"/>
                    </a:cubicBezTo>
                    <a:cubicBezTo>
                      <a:pt x="27254" y="5042"/>
                      <a:pt x="24866" y="2654"/>
                      <a:pt x="22809" y="0"/>
                    </a:cubicBezTo>
                    <a:cubicBezTo>
                      <a:pt x="17208" y="7429"/>
                      <a:pt x="9106" y="12573"/>
                      <a:pt x="0" y="14491"/>
                    </a:cubicBezTo>
                    <a:lnTo>
                      <a:pt x="0" y="192531"/>
                    </a:lnTo>
                    <a:cubicBezTo>
                      <a:pt x="0" y="198513"/>
                      <a:pt x="4851" y="203364"/>
                      <a:pt x="10833" y="203377"/>
                    </a:cubicBezTo>
                    <a:lnTo>
                      <a:pt x="48476" y="203377"/>
                    </a:lnTo>
                    <a:lnTo>
                      <a:pt x="48476" y="102539"/>
                    </a:lnTo>
                    <a:cubicBezTo>
                      <a:pt x="48476" y="100189"/>
                      <a:pt x="50381" y="98298"/>
                      <a:pt x="52718" y="98298"/>
                    </a:cubicBezTo>
                    <a:lnTo>
                      <a:pt x="109690" y="98298"/>
                    </a:lnTo>
                    <a:cubicBezTo>
                      <a:pt x="112027" y="98298"/>
                      <a:pt x="113932" y="100189"/>
                      <a:pt x="113932" y="102539"/>
                    </a:cubicBezTo>
                    <a:lnTo>
                      <a:pt x="113932" y="203377"/>
                    </a:lnTo>
                    <a:lnTo>
                      <a:pt x="160439" y="203377"/>
                    </a:lnTo>
                    <a:cubicBezTo>
                      <a:pt x="136677" y="171639"/>
                      <a:pt x="139840" y="127278"/>
                      <a:pt x="167868" y="99250"/>
                    </a:cubicBezTo>
                  </a:path>
                </a:pathLst>
              </a:custGeom>
              <a:solidFill>
                <a:srgbClr val="FFFFFF">
                  <a:alpha val="10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grpSp>
        <p:grpSp>
          <p:nvGrpSpPr>
            <p:cNvPr id="4" name="Group 3">
              <a:extLst>
                <a:ext uri="{FF2B5EF4-FFF2-40B4-BE49-F238E27FC236}">
                  <a16:creationId xmlns:a16="http://schemas.microsoft.com/office/drawing/2014/main" id="{EB5BA0B6-BAE1-4FB9-B215-1CA373FA9FB7}"/>
                </a:ext>
              </a:extLst>
            </p:cNvPr>
            <p:cNvGrpSpPr/>
            <p:nvPr/>
          </p:nvGrpSpPr>
          <p:grpSpPr>
            <a:xfrm>
              <a:off x="3584842" y="2561729"/>
              <a:ext cx="602716" cy="602703"/>
              <a:chOff x="4294614" y="2282615"/>
              <a:chExt cx="602716" cy="602703"/>
            </a:xfrm>
          </p:grpSpPr>
          <p:sp>
            <p:nvSpPr>
              <p:cNvPr id="119" name="Freeform 7885">
                <a:extLst>
                  <a:ext uri="{FF2B5EF4-FFF2-40B4-BE49-F238E27FC236}">
                    <a16:creationId xmlns:a16="http://schemas.microsoft.com/office/drawing/2014/main" id="{B111C558-D70E-4912-9704-79C278240052}"/>
                  </a:ext>
                </a:extLst>
              </p:cNvPr>
              <p:cNvSpPr/>
              <p:nvPr/>
            </p:nvSpPr>
            <p:spPr>
              <a:xfrm>
                <a:off x="4294614" y="2282615"/>
                <a:ext cx="602716" cy="602703"/>
              </a:xfrm>
              <a:custGeom>
                <a:avLst/>
                <a:gdLst/>
                <a:ahLst/>
                <a:cxnLst/>
                <a:rect l="0" t="0" r="0" b="0"/>
                <a:pathLst>
                  <a:path w="602716" h="602703">
                    <a:moveTo>
                      <a:pt x="301358" y="602703"/>
                    </a:moveTo>
                    <a:cubicBezTo>
                      <a:pt x="467791" y="602703"/>
                      <a:pt x="602716" y="467779"/>
                      <a:pt x="602716" y="301345"/>
                    </a:cubicBezTo>
                    <a:cubicBezTo>
                      <a:pt x="602716" y="134924"/>
                      <a:pt x="467791" y="0"/>
                      <a:pt x="301358" y="0"/>
                    </a:cubicBezTo>
                    <a:cubicBezTo>
                      <a:pt x="134925" y="0"/>
                      <a:pt x="0" y="134924"/>
                      <a:pt x="0" y="301345"/>
                    </a:cubicBezTo>
                    <a:cubicBezTo>
                      <a:pt x="0" y="467779"/>
                      <a:pt x="134925" y="602703"/>
                      <a:pt x="301358" y="602703"/>
                    </a:cubicBezTo>
                  </a:path>
                </a:pathLst>
              </a:custGeom>
              <a:solidFill>
                <a:srgbClr val="203D43">
                  <a:alpha val="10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76" name="Freeform 7942">
                <a:extLst>
                  <a:ext uri="{FF2B5EF4-FFF2-40B4-BE49-F238E27FC236}">
                    <a16:creationId xmlns:a16="http://schemas.microsoft.com/office/drawing/2014/main" id="{530CAF82-E2C2-4BC1-8B6D-4C4344E0C352}"/>
                  </a:ext>
                </a:extLst>
              </p:cNvPr>
              <p:cNvSpPr/>
              <p:nvPr/>
            </p:nvSpPr>
            <p:spPr>
              <a:xfrm>
                <a:off x="4418860" y="2397790"/>
                <a:ext cx="371334" cy="372350"/>
              </a:xfrm>
              <a:custGeom>
                <a:avLst/>
                <a:gdLst/>
                <a:ahLst/>
                <a:cxnLst/>
                <a:rect l="0" t="0" r="0" b="0"/>
                <a:pathLst>
                  <a:path w="371334" h="372350">
                    <a:moveTo>
                      <a:pt x="341693" y="36182"/>
                    </a:moveTo>
                    <a:cubicBezTo>
                      <a:pt x="325107" y="36182"/>
                      <a:pt x="311544" y="49745"/>
                      <a:pt x="311544" y="66331"/>
                    </a:cubicBezTo>
                    <a:cubicBezTo>
                      <a:pt x="311544" y="70853"/>
                      <a:pt x="312547" y="74878"/>
                      <a:pt x="314058" y="78396"/>
                    </a:cubicBezTo>
                    <a:lnTo>
                      <a:pt x="253251" y="126631"/>
                    </a:lnTo>
                    <a:cubicBezTo>
                      <a:pt x="236169" y="108546"/>
                      <a:pt x="212547" y="96989"/>
                      <a:pt x="185915" y="96989"/>
                    </a:cubicBezTo>
                    <a:cubicBezTo>
                      <a:pt x="164808" y="96989"/>
                      <a:pt x="145720" y="104025"/>
                      <a:pt x="130645" y="115582"/>
                    </a:cubicBezTo>
                    <a:lnTo>
                      <a:pt x="81394" y="60299"/>
                    </a:lnTo>
                    <a:cubicBezTo>
                      <a:pt x="85916" y="53771"/>
                      <a:pt x="88938" y="46227"/>
                      <a:pt x="88938" y="37693"/>
                    </a:cubicBezTo>
                    <a:cubicBezTo>
                      <a:pt x="88938" y="17082"/>
                      <a:pt x="71857" y="0"/>
                      <a:pt x="51244" y="0"/>
                    </a:cubicBezTo>
                    <a:cubicBezTo>
                      <a:pt x="30645" y="0"/>
                      <a:pt x="13564" y="17082"/>
                      <a:pt x="13564" y="37693"/>
                    </a:cubicBezTo>
                    <a:cubicBezTo>
                      <a:pt x="13564" y="58292"/>
                      <a:pt x="30645" y="75374"/>
                      <a:pt x="51244" y="75374"/>
                    </a:cubicBezTo>
                    <a:cubicBezTo>
                      <a:pt x="58280" y="75374"/>
                      <a:pt x="64821" y="73367"/>
                      <a:pt x="70345" y="70357"/>
                    </a:cubicBezTo>
                    <a:lnTo>
                      <a:pt x="119583" y="125628"/>
                    </a:lnTo>
                    <a:cubicBezTo>
                      <a:pt x="104013" y="142214"/>
                      <a:pt x="93967" y="164820"/>
                      <a:pt x="93967" y="189445"/>
                    </a:cubicBezTo>
                    <a:cubicBezTo>
                      <a:pt x="93967" y="211556"/>
                      <a:pt x="102006" y="232155"/>
                      <a:pt x="115062" y="248233"/>
                    </a:cubicBezTo>
                    <a:lnTo>
                      <a:pt x="84912" y="277888"/>
                    </a:lnTo>
                    <a:cubicBezTo>
                      <a:pt x="75870" y="270852"/>
                      <a:pt x="64821" y="266826"/>
                      <a:pt x="52756" y="266826"/>
                    </a:cubicBezTo>
                    <a:cubicBezTo>
                      <a:pt x="23609" y="266826"/>
                      <a:pt x="0" y="290448"/>
                      <a:pt x="0" y="319595"/>
                    </a:cubicBezTo>
                    <a:cubicBezTo>
                      <a:pt x="0" y="348741"/>
                      <a:pt x="23609" y="372350"/>
                      <a:pt x="52756" y="372350"/>
                    </a:cubicBezTo>
                    <a:cubicBezTo>
                      <a:pt x="81902" y="372350"/>
                      <a:pt x="105524" y="348741"/>
                      <a:pt x="105524" y="319595"/>
                    </a:cubicBezTo>
                    <a:cubicBezTo>
                      <a:pt x="105524" y="308038"/>
                      <a:pt x="101498" y="297484"/>
                      <a:pt x="95466" y="288442"/>
                    </a:cubicBezTo>
                    <a:lnTo>
                      <a:pt x="125616" y="258787"/>
                    </a:lnTo>
                    <a:cubicBezTo>
                      <a:pt x="141694" y="273367"/>
                      <a:pt x="162801" y="281901"/>
                      <a:pt x="185915" y="281901"/>
                    </a:cubicBezTo>
                    <a:cubicBezTo>
                      <a:pt x="207023" y="281901"/>
                      <a:pt x="226123" y="274865"/>
                      <a:pt x="241694" y="262813"/>
                    </a:cubicBezTo>
                    <a:lnTo>
                      <a:pt x="288925" y="315073"/>
                    </a:lnTo>
                    <a:cubicBezTo>
                      <a:pt x="286423" y="319087"/>
                      <a:pt x="284912" y="324116"/>
                      <a:pt x="284912" y="329132"/>
                    </a:cubicBezTo>
                    <a:cubicBezTo>
                      <a:pt x="284912" y="343712"/>
                      <a:pt x="296977" y="355777"/>
                      <a:pt x="311544" y="355777"/>
                    </a:cubicBezTo>
                    <a:cubicBezTo>
                      <a:pt x="326111" y="355777"/>
                      <a:pt x="338176" y="343712"/>
                      <a:pt x="338176" y="329132"/>
                    </a:cubicBezTo>
                    <a:cubicBezTo>
                      <a:pt x="338176" y="314566"/>
                      <a:pt x="326619" y="302500"/>
                      <a:pt x="311544" y="302500"/>
                    </a:cubicBezTo>
                    <a:cubicBezTo>
                      <a:pt x="307518" y="302500"/>
                      <a:pt x="303505" y="303516"/>
                      <a:pt x="299987" y="305015"/>
                    </a:cubicBezTo>
                    <a:lnTo>
                      <a:pt x="252755" y="252755"/>
                    </a:lnTo>
                    <a:cubicBezTo>
                      <a:pt x="268326" y="236181"/>
                      <a:pt x="277876" y="214070"/>
                      <a:pt x="277876" y="189445"/>
                    </a:cubicBezTo>
                    <a:cubicBezTo>
                      <a:pt x="277876" y="170344"/>
                      <a:pt x="272351" y="152768"/>
                      <a:pt x="262293" y="138188"/>
                    </a:cubicBezTo>
                    <a:lnTo>
                      <a:pt x="323101" y="90449"/>
                    </a:lnTo>
                    <a:cubicBezTo>
                      <a:pt x="328130" y="94475"/>
                      <a:pt x="334658" y="96481"/>
                      <a:pt x="341186" y="96481"/>
                    </a:cubicBezTo>
                    <a:cubicBezTo>
                      <a:pt x="357771" y="96481"/>
                      <a:pt x="371334" y="82918"/>
                      <a:pt x="371334" y="66331"/>
                    </a:cubicBezTo>
                    <a:cubicBezTo>
                      <a:pt x="371334" y="49745"/>
                      <a:pt x="358774" y="36182"/>
                      <a:pt x="341693" y="36182"/>
                    </a:cubicBezTo>
                  </a:path>
                </a:pathLst>
              </a:custGeom>
              <a:solidFill>
                <a:srgbClr val="FFFFFF">
                  <a:alpha val="10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77" name="Freeform 7943">
                <a:extLst>
                  <a:ext uri="{FF2B5EF4-FFF2-40B4-BE49-F238E27FC236}">
                    <a16:creationId xmlns:a16="http://schemas.microsoft.com/office/drawing/2014/main" id="{CA7BAF4D-748A-4F8A-9343-2404AB36F620}"/>
                  </a:ext>
                </a:extLst>
              </p:cNvPr>
              <p:cNvSpPr/>
              <p:nvPr/>
            </p:nvSpPr>
            <p:spPr>
              <a:xfrm>
                <a:off x="4550651" y="2550605"/>
                <a:ext cx="107747" cy="60376"/>
              </a:xfrm>
              <a:custGeom>
                <a:avLst/>
                <a:gdLst/>
                <a:ahLst/>
                <a:cxnLst/>
                <a:rect l="0" t="0" r="0" b="0"/>
                <a:pathLst>
                  <a:path w="107747" h="60376">
                    <a:moveTo>
                      <a:pt x="0" y="60376"/>
                    </a:moveTo>
                    <a:lnTo>
                      <a:pt x="107747" y="60376"/>
                    </a:lnTo>
                    <a:lnTo>
                      <a:pt x="107747" y="0"/>
                    </a:lnTo>
                    <a:lnTo>
                      <a:pt x="0" y="0"/>
                    </a:lnTo>
                    <a:lnTo>
                      <a:pt x="0" y="60376"/>
                    </a:lnTo>
                    <a:close/>
                  </a:path>
                </a:pathLst>
              </a:custGeom>
              <a:solidFill>
                <a:srgbClr val="FFFFFF">
                  <a:alpha val="10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grpSp>
        <p:grpSp>
          <p:nvGrpSpPr>
            <p:cNvPr id="10" name="Group 9">
              <a:extLst>
                <a:ext uri="{FF2B5EF4-FFF2-40B4-BE49-F238E27FC236}">
                  <a16:creationId xmlns:a16="http://schemas.microsoft.com/office/drawing/2014/main" id="{55772109-153A-48A4-892B-E95C4315C7E1}"/>
                </a:ext>
              </a:extLst>
            </p:cNvPr>
            <p:cNvGrpSpPr/>
            <p:nvPr/>
          </p:nvGrpSpPr>
          <p:grpSpPr>
            <a:xfrm>
              <a:off x="3584842" y="7876274"/>
              <a:ext cx="602716" cy="602703"/>
              <a:chOff x="4294614" y="5798097"/>
              <a:chExt cx="602716" cy="602703"/>
            </a:xfrm>
          </p:grpSpPr>
          <p:sp>
            <p:nvSpPr>
              <p:cNvPr id="124" name="Freeform 7890">
                <a:extLst>
                  <a:ext uri="{FF2B5EF4-FFF2-40B4-BE49-F238E27FC236}">
                    <a16:creationId xmlns:a16="http://schemas.microsoft.com/office/drawing/2014/main" id="{0C019F43-72E3-43F3-AB81-BEC2BBF0412B}"/>
                  </a:ext>
                </a:extLst>
              </p:cNvPr>
              <p:cNvSpPr/>
              <p:nvPr/>
            </p:nvSpPr>
            <p:spPr>
              <a:xfrm>
                <a:off x="4294614" y="5798097"/>
                <a:ext cx="602716" cy="602703"/>
              </a:xfrm>
              <a:custGeom>
                <a:avLst/>
                <a:gdLst/>
                <a:ahLst/>
                <a:cxnLst/>
                <a:rect l="0" t="0" r="0" b="0"/>
                <a:pathLst>
                  <a:path w="602716" h="602703">
                    <a:moveTo>
                      <a:pt x="301358" y="602703"/>
                    </a:moveTo>
                    <a:cubicBezTo>
                      <a:pt x="467791" y="602703"/>
                      <a:pt x="602716" y="467779"/>
                      <a:pt x="602716" y="301345"/>
                    </a:cubicBezTo>
                    <a:cubicBezTo>
                      <a:pt x="602716" y="134924"/>
                      <a:pt x="467791" y="0"/>
                      <a:pt x="301358" y="0"/>
                    </a:cubicBezTo>
                    <a:cubicBezTo>
                      <a:pt x="134925" y="0"/>
                      <a:pt x="0" y="134924"/>
                      <a:pt x="0" y="301345"/>
                    </a:cubicBezTo>
                    <a:cubicBezTo>
                      <a:pt x="0" y="467779"/>
                      <a:pt x="134925" y="602703"/>
                      <a:pt x="301358" y="602703"/>
                    </a:cubicBezTo>
                  </a:path>
                </a:pathLst>
              </a:custGeom>
              <a:solidFill>
                <a:srgbClr val="F16150">
                  <a:alpha val="10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grpSp>
            <p:nvGrpSpPr>
              <p:cNvPr id="6" name="Group 5">
                <a:extLst>
                  <a:ext uri="{FF2B5EF4-FFF2-40B4-BE49-F238E27FC236}">
                    <a16:creationId xmlns:a16="http://schemas.microsoft.com/office/drawing/2014/main" id="{C03B9618-824B-4614-A3C5-9C63108A2760}"/>
                  </a:ext>
                </a:extLst>
              </p:cNvPr>
              <p:cNvGrpSpPr/>
              <p:nvPr/>
            </p:nvGrpSpPr>
            <p:grpSpPr>
              <a:xfrm>
                <a:off x="4433305" y="5897874"/>
                <a:ext cx="325335" cy="403148"/>
                <a:chOff x="4443814" y="5911622"/>
                <a:chExt cx="325335" cy="403148"/>
              </a:xfrm>
            </p:grpSpPr>
            <p:sp>
              <p:nvSpPr>
                <p:cNvPr id="178" name="Freeform 7944">
                  <a:extLst>
                    <a:ext uri="{FF2B5EF4-FFF2-40B4-BE49-F238E27FC236}">
                      <a16:creationId xmlns:a16="http://schemas.microsoft.com/office/drawing/2014/main" id="{71B59C79-BC6B-4390-93C3-47B9340433A6}"/>
                    </a:ext>
                  </a:extLst>
                </p:cNvPr>
                <p:cNvSpPr/>
                <p:nvPr/>
              </p:nvSpPr>
              <p:spPr>
                <a:xfrm>
                  <a:off x="4443814" y="5911622"/>
                  <a:ext cx="325335" cy="403148"/>
                </a:xfrm>
                <a:custGeom>
                  <a:avLst/>
                  <a:gdLst/>
                  <a:ahLst/>
                  <a:cxnLst/>
                  <a:rect l="0" t="0" r="0" b="0"/>
                  <a:pathLst>
                    <a:path w="325335" h="403148">
                      <a:moveTo>
                        <a:pt x="109016" y="403148"/>
                      </a:moveTo>
                      <a:cubicBezTo>
                        <a:pt x="107759" y="403148"/>
                        <a:pt x="106515" y="402768"/>
                        <a:pt x="105448" y="401993"/>
                      </a:cubicBezTo>
                      <a:cubicBezTo>
                        <a:pt x="103479" y="400583"/>
                        <a:pt x="102540" y="398145"/>
                        <a:pt x="103048" y="395770"/>
                      </a:cubicBezTo>
                      <a:lnTo>
                        <a:pt x="120877" y="311975"/>
                      </a:lnTo>
                      <a:cubicBezTo>
                        <a:pt x="121589" y="308673"/>
                        <a:pt x="124814" y="306578"/>
                        <a:pt x="128129" y="307276"/>
                      </a:cubicBezTo>
                      <a:cubicBezTo>
                        <a:pt x="131418" y="307987"/>
                        <a:pt x="133526" y="311226"/>
                        <a:pt x="132828" y="314528"/>
                      </a:cubicBezTo>
                      <a:lnTo>
                        <a:pt x="117931" y="384518"/>
                      </a:lnTo>
                      <a:cubicBezTo>
                        <a:pt x="144842" y="367970"/>
                        <a:pt x="211225" y="325691"/>
                        <a:pt x="256564" y="284518"/>
                      </a:cubicBezTo>
                      <a:cubicBezTo>
                        <a:pt x="313740" y="232600"/>
                        <a:pt x="309117" y="161810"/>
                        <a:pt x="309066" y="161099"/>
                      </a:cubicBezTo>
                      <a:cubicBezTo>
                        <a:pt x="309053" y="160947"/>
                        <a:pt x="309053" y="160782"/>
                        <a:pt x="309053" y="160629"/>
                      </a:cubicBezTo>
                      <a:cubicBezTo>
                        <a:pt x="309053" y="78790"/>
                        <a:pt x="242467" y="12204"/>
                        <a:pt x="160628" y="12204"/>
                      </a:cubicBezTo>
                      <a:cubicBezTo>
                        <a:pt x="78790" y="12204"/>
                        <a:pt x="12204" y="78790"/>
                        <a:pt x="12204" y="160629"/>
                      </a:cubicBezTo>
                      <a:cubicBezTo>
                        <a:pt x="12204" y="211861"/>
                        <a:pt x="38100" y="258813"/>
                        <a:pt x="81483" y="286220"/>
                      </a:cubicBezTo>
                      <a:cubicBezTo>
                        <a:pt x="84328" y="288010"/>
                        <a:pt x="85179" y="291782"/>
                        <a:pt x="83388" y="294640"/>
                      </a:cubicBezTo>
                      <a:cubicBezTo>
                        <a:pt x="81584" y="297485"/>
                        <a:pt x="77825" y="298335"/>
                        <a:pt x="74968" y="296545"/>
                      </a:cubicBezTo>
                      <a:cubicBezTo>
                        <a:pt x="28016" y="266890"/>
                        <a:pt x="0" y="216078"/>
                        <a:pt x="0" y="160629"/>
                      </a:cubicBezTo>
                      <a:cubicBezTo>
                        <a:pt x="0" y="72047"/>
                        <a:pt x="72059" y="0"/>
                        <a:pt x="160628" y="0"/>
                      </a:cubicBezTo>
                      <a:cubicBezTo>
                        <a:pt x="249122" y="0"/>
                        <a:pt x="321131" y="71933"/>
                        <a:pt x="321258" y="160401"/>
                      </a:cubicBezTo>
                      <a:cubicBezTo>
                        <a:pt x="321652" y="166065"/>
                        <a:pt x="325335" y="238556"/>
                        <a:pt x="264781" y="293547"/>
                      </a:cubicBezTo>
                      <a:cubicBezTo>
                        <a:pt x="206043" y="346888"/>
                        <a:pt x="113041" y="401752"/>
                        <a:pt x="112102" y="402310"/>
                      </a:cubicBezTo>
                      <a:cubicBezTo>
                        <a:pt x="111149" y="402869"/>
                        <a:pt x="110082" y="403148"/>
                        <a:pt x="109016" y="403148"/>
                      </a:cubicBezTo>
                    </a:path>
                  </a:pathLst>
                </a:custGeom>
                <a:solidFill>
                  <a:srgbClr val="FFFFFF">
                    <a:alpha val="10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79" name="Freeform 7945">
                  <a:extLst>
                    <a:ext uri="{FF2B5EF4-FFF2-40B4-BE49-F238E27FC236}">
                      <a16:creationId xmlns:a16="http://schemas.microsoft.com/office/drawing/2014/main" id="{05DD28CE-8C9D-410D-968C-F8A8ACEDE705}"/>
                    </a:ext>
                  </a:extLst>
                </p:cNvPr>
                <p:cNvSpPr/>
                <p:nvPr/>
              </p:nvSpPr>
              <p:spPr>
                <a:xfrm>
                  <a:off x="4508153" y="6000253"/>
                  <a:ext cx="195287" cy="143992"/>
                </a:xfrm>
                <a:custGeom>
                  <a:avLst/>
                  <a:gdLst/>
                  <a:ahLst/>
                  <a:cxnLst/>
                  <a:rect l="0" t="0" r="0" b="0"/>
                  <a:pathLst>
                    <a:path w="195287" h="143992">
                      <a:moveTo>
                        <a:pt x="25679" y="143992"/>
                      </a:moveTo>
                      <a:cubicBezTo>
                        <a:pt x="23393" y="143992"/>
                        <a:pt x="21222" y="143091"/>
                        <a:pt x="19584" y="141440"/>
                      </a:cubicBezTo>
                      <a:cubicBezTo>
                        <a:pt x="17971" y="139840"/>
                        <a:pt x="4699" y="126771"/>
                        <a:pt x="3124" y="125222"/>
                      </a:cubicBezTo>
                      <a:cubicBezTo>
                        <a:pt x="2159" y="124358"/>
                        <a:pt x="432" y="122441"/>
                        <a:pt x="203" y="119469"/>
                      </a:cubicBezTo>
                      <a:cubicBezTo>
                        <a:pt x="0" y="116992"/>
                        <a:pt x="953" y="114529"/>
                        <a:pt x="2858" y="112535"/>
                      </a:cubicBezTo>
                      <a:lnTo>
                        <a:pt x="57162" y="53911"/>
                      </a:lnTo>
                      <a:cubicBezTo>
                        <a:pt x="57517" y="53530"/>
                        <a:pt x="57924" y="53187"/>
                        <a:pt x="58368" y="52908"/>
                      </a:cubicBezTo>
                      <a:cubicBezTo>
                        <a:pt x="58991" y="52514"/>
                        <a:pt x="61226" y="51244"/>
                        <a:pt x="64071" y="51244"/>
                      </a:cubicBezTo>
                      <a:cubicBezTo>
                        <a:pt x="66509" y="51244"/>
                        <a:pt x="68795" y="52184"/>
                        <a:pt x="70509" y="53899"/>
                      </a:cubicBezTo>
                      <a:lnTo>
                        <a:pt x="95833" y="76898"/>
                      </a:lnTo>
                      <a:lnTo>
                        <a:pt x="135343" y="32779"/>
                      </a:lnTo>
                      <a:lnTo>
                        <a:pt x="119455" y="16878"/>
                      </a:lnTo>
                      <a:cubicBezTo>
                        <a:pt x="117461" y="14884"/>
                        <a:pt x="116661" y="12141"/>
                        <a:pt x="117080" y="8750"/>
                      </a:cubicBezTo>
                      <a:cubicBezTo>
                        <a:pt x="117817" y="3721"/>
                        <a:pt x="122059" y="800"/>
                        <a:pt x="125945" y="102"/>
                      </a:cubicBezTo>
                      <a:cubicBezTo>
                        <a:pt x="126313" y="38"/>
                        <a:pt x="126669" y="0"/>
                        <a:pt x="127037" y="0"/>
                      </a:cubicBezTo>
                      <a:lnTo>
                        <a:pt x="184467" y="0"/>
                      </a:lnTo>
                      <a:cubicBezTo>
                        <a:pt x="191744" y="457"/>
                        <a:pt x="195287" y="6172"/>
                        <a:pt x="195122" y="11316"/>
                      </a:cubicBezTo>
                      <a:lnTo>
                        <a:pt x="195122" y="67526"/>
                      </a:lnTo>
                      <a:cubicBezTo>
                        <a:pt x="195274" y="70840"/>
                        <a:pt x="193446" y="75260"/>
                        <a:pt x="188988" y="77038"/>
                      </a:cubicBezTo>
                      <a:cubicBezTo>
                        <a:pt x="187769" y="77533"/>
                        <a:pt x="186283" y="77800"/>
                        <a:pt x="184797" y="77800"/>
                      </a:cubicBezTo>
                      <a:cubicBezTo>
                        <a:pt x="182181" y="77800"/>
                        <a:pt x="179920" y="76975"/>
                        <a:pt x="178231" y="75425"/>
                      </a:cubicBezTo>
                      <a:lnTo>
                        <a:pt x="164591" y="61963"/>
                      </a:lnTo>
                      <a:lnTo>
                        <a:pt x="105460" y="125590"/>
                      </a:lnTo>
                      <a:cubicBezTo>
                        <a:pt x="104152" y="127267"/>
                        <a:pt x="101802" y="128765"/>
                        <a:pt x="98475" y="128765"/>
                      </a:cubicBezTo>
                      <a:cubicBezTo>
                        <a:pt x="95236" y="128765"/>
                        <a:pt x="93192" y="127406"/>
                        <a:pt x="92036" y="126251"/>
                      </a:cubicBezTo>
                      <a:lnTo>
                        <a:pt x="67169" y="103238"/>
                      </a:lnTo>
                      <a:lnTo>
                        <a:pt x="32346" y="141262"/>
                      </a:lnTo>
                      <a:cubicBezTo>
                        <a:pt x="32105" y="141516"/>
                        <a:pt x="31838" y="141770"/>
                        <a:pt x="31546" y="141986"/>
                      </a:cubicBezTo>
                      <a:cubicBezTo>
                        <a:pt x="30924" y="142456"/>
                        <a:pt x="28676" y="143992"/>
                        <a:pt x="25679" y="143992"/>
                      </a:cubicBezTo>
                    </a:path>
                  </a:pathLst>
                </a:custGeom>
                <a:solidFill>
                  <a:srgbClr val="FFFFFF">
                    <a:alpha val="10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80" name="Freeform 7946">
                  <a:extLst>
                    <a:ext uri="{FF2B5EF4-FFF2-40B4-BE49-F238E27FC236}">
                      <a16:creationId xmlns:a16="http://schemas.microsoft.com/office/drawing/2014/main" id="{67FEE4A5-B5EF-4DC8-8FFF-C7B8C501F651}"/>
                    </a:ext>
                  </a:extLst>
                </p:cNvPr>
                <p:cNvSpPr/>
                <p:nvPr/>
              </p:nvSpPr>
              <p:spPr>
                <a:xfrm>
                  <a:off x="4521997" y="6012455"/>
                  <a:ext cx="169062" cy="118172"/>
                </a:xfrm>
                <a:custGeom>
                  <a:avLst/>
                  <a:gdLst/>
                  <a:ahLst/>
                  <a:cxnLst/>
                  <a:rect l="0" t="0" r="0" b="0"/>
                  <a:pathLst>
                    <a:path w="169062" h="118172">
                      <a:moveTo>
                        <a:pt x="0" y="106438"/>
                      </a:moveTo>
                      <a:cubicBezTo>
                        <a:pt x="3111" y="109498"/>
                        <a:pt x="8636" y="114947"/>
                        <a:pt x="11899" y="118172"/>
                      </a:cubicBezTo>
                      <a:lnTo>
                        <a:pt x="48463" y="78270"/>
                      </a:lnTo>
                      <a:cubicBezTo>
                        <a:pt x="49555" y="77076"/>
                        <a:pt x="51092" y="76365"/>
                        <a:pt x="52705" y="76301"/>
                      </a:cubicBezTo>
                      <a:cubicBezTo>
                        <a:pt x="54356" y="76212"/>
                        <a:pt x="55918" y="76809"/>
                        <a:pt x="57111" y="77914"/>
                      </a:cubicBezTo>
                      <a:lnTo>
                        <a:pt x="84429" y="103200"/>
                      </a:lnTo>
                      <a:lnTo>
                        <a:pt x="146088" y="36842"/>
                      </a:lnTo>
                      <a:cubicBezTo>
                        <a:pt x="147205" y="35636"/>
                        <a:pt x="148780" y="34937"/>
                        <a:pt x="150418" y="34899"/>
                      </a:cubicBezTo>
                      <a:cubicBezTo>
                        <a:pt x="152044" y="34823"/>
                        <a:pt x="153670" y="35496"/>
                        <a:pt x="154838" y="36652"/>
                      </a:cubicBezTo>
                      <a:lnTo>
                        <a:pt x="169062" y="50698"/>
                      </a:lnTo>
                      <a:lnTo>
                        <a:pt x="169062" y="0"/>
                      </a:lnTo>
                      <a:lnTo>
                        <a:pt x="118211" y="12"/>
                      </a:lnTo>
                      <a:lnTo>
                        <a:pt x="134213" y="16027"/>
                      </a:lnTo>
                      <a:cubicBezTo>
                        <a:pt x="136499" y="18326"/>
                        <a:pt x="136601" y="21996"/>
                        <a:pt x="134442" y="24422"/>
                      </a:cubicBezTo>
                      <a:lnTo>
                        <a:pt x="86982" y="77432"/>
                      </a:lnTo>
                      <a:cubicBezTo>
                        <a:pt x="85890" y="78638"/>
                        <a:pt x="84378" y="79375"/>
                        <a:pt x="82740" y="79451"/>
                      </a:cubicBezTo>
                      <a:cubicBezTo>
                        <a:pt x="81102" y="79527"/>
                        <a:pt x="79527" y="78968"/>
                        <a:pt x="78320" y="77876"/>
                      </a:cubicBezTo>
                      <a:lnTo>
                        <a:pt x="50177" y="52286"/>
                      </a:lnTo>
                      <a:close/>
                    </a:path>
                  </a:pathLst>
                </a:custGeom>
                <a:solidFill>
                  <a:srgbClr val="FFFFFF">
                    <a:alpha val="10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grpSp>
        </p:grpSp>
        <p:grpSp>
          <p:nvGrpSpPr>
            <p:cNvPr id="3" name="Group 2">
              <a:extLst>
                <a:ext uri="{FF2B5EF4-FFF2-40B4-BE49-F238E27FC236}">
                  <a16:creationId xmlns:a16="http://schemas.microsoft.com/office/drawing/2014/main" id="{2AE5D1DF-B8EF-48FB-A11E-4E674ED4621B}"/>
                </a:ext>
              </a:extLst>
            </p:cNvPr>
            <p:cNvGrpSpPr/>
            <p:nvPr/>
          </p:nvGrpSpPr>
          <p:grpSpPr>
            <a:xfrm>
              <a:off x="3584842" y="1500125"/>
              <a:ext cx="602716" cy="602703"/>
              <a:chOff x="4294614" y="1608932"/>
              <a:chExt cx="602716" cy="602703"/>
            </a:xfrm>
          </p:grpSpPr>
          <p:sp>
            <p:nvSpPr>
              <p:cNvPr id="118" name="Freeform 7884">
                <a:extLst>
                  <a:ext uri="{FF2B5EF4-FFF2-40B4-BE49-F238E27FC236}">
                    <a16:creationId xmlns:a16="http://schemas.microsoft.com/office/drawing/2014/main" id="{E47BEF99-2F1A-427C-830A-43167BAA64A4}"/>
                  </a:ext>
                </a:extLst>
              </p:cNvPr>
              <p:cNvSpPr/>
              <p:nvPr/>
            </p:nvSpPr>
            <p:spPr>
              <a:xfrm>
                <a:off x="4294614" y="1608932"/>
                <a:ext cx="602716" cy="602703"/>
              </a:xfrm>
              <a:custGeom>
                <a:avLst/>
                <a:gdLst/>
                <a:ahLst/>
                <a:cxnLst/>
                <a:rect l="0" t="0" r="0" b="0"/>
                <a:pathLst>
                  <a:path w="602716" h="602703">
                    <a:moveTo>
                      <a:pt x="301358" y="602703"/>
                    </a:moveTo>
                    <a:cubicBezTo>
                      <a:pt x="467791" y="602703"/>
                      <a:pt x="602716" y="467779"/>
                      <a:pt x="602716" y="301345"/>
                    </a:cubicBezTo>
                    <a:cubicBezTo>
                      <a:pt x="602716" y="134924"/>
                      <a:pt x="467791" y="0"/>
                      <a:pt x="301358" y="0"/>
                    </a:cubicBezTo>
                    <a:cubicBezTo>
                      <a:pt x="134925" y="0"/>
                      <a:pt x="0" y="134924"/>
                      <a:pt x="0" y="301345"/>
                    </a:cubicBezTo>
                    <a:cubicBezTo>
                      <a:pt x="0" y="467779"/>
                      <a:pt x="134925" y="602703"/>
                      <a:pt x="301358" y="602703"/>
                    </a:cubicBezTo>
                  </a:path>
                </a:pathLst>
              </a:custGeom>
              <a:solidFill>
                <a:srgbClr val="8DC63F">
                  <a:alpha val="10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25" name="Freeform 7891">
                <a:extLst>
                  <a:ext uri="{FF2B5EF4-FFF2-40B4-BE49-F238E27FC236}">
                    <a16:creationId xmlns:a16="http://schemas.microsoft.com/office/drawing/2014/main" id="{249913FC-3DE7-46B9-A268-CC20B5A93B7E}"/>
                  </a:ext>
                </a:extLst>
              </p:cNvPr>
              <p:cNvSpPr/>
              <p:nvPr/>
            </p:nvSpPr>
            <p:spPr>
              <a:xfrm>
                <a:off x="4607213" y="1813911"/>
                <a:ext cx="135191" cy="144513"/>
              </a:xfrm>
              <a:custGeom>
                <a:avLst/>
                <a:gdLst/>
                <a:ahLst/>
                <a:cxnLst/>
                <a:rect l="0" t="0" r="0" b="0"/>
                <a:pathLst>
                  <a:path w="135191" h="144513">
                    <a:moveTo>
                      <a:pt x="60604" y="0"/>
                    </a:moveTo>
                    <a:lnTo>
                      <a:pt x="9322" y="0"/>
                    </a:lnTo>
                    <a:cubicBezTo>
                      <a:pt x="4178" y="0"/>
                      <a:pt x="0" y="4178"/>
                      <a:pt x="0" y="9321"/>
                    </a:cubicBezTo>
                    <a:lnTo>
                      <a:pt x="0" y="135191"/>
                    </a:lnTo>
                    <a:cubicBezTo>
                      <a:pt x="0" y="140335"/>
                      <a:pt x="4178" y="144513"/>
                      <a:pt x="9322" y="144513"/>
                    </a:cubicBezTo>
                    <a:lnTo>
                      <a:pt x="135191" y="144513"/>
                    </a:lnTo>
                  </a:path>
                </a:pathLst>
              </a:custGeom>
              <a:noFill/>
              <a:ln w="9321" cap="flat" cmpd="sng">
                <a:solidFill>
                  <a:srgbClr val="FFFFFF">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26" name="Freeform 7892">
                <a:extLst>
                  <a:ext uri="{FF2B5EF4-FFF2-40B4-BE49-F238E27FC236}">
                    <a16:creationId xmlns:a16="http://schemas.microsoft.com/office/drawing/2014/main" id="{EC54852B-E057-4F89-9761-4133F504D3B5}"/>
                  </a:ext>
                </a:extLst>
              </p:cNvPr>
              <p:cNvSpPr/>
              <p:nvPr/>
            </p:nvSpPr>
            <p:spPr>
              <a:xfrm>
                <a:off x="4602555" y="1817543"/>
                <a:ext cx="223761" cy="162826"/>
              </a:xfrm>
              <a:custGeom>
                <a:avLst/>
                <a:gdLst/>
                <a:ahLst/>
                <a:cxnLst/>
                <a:rect l="0" t="0" r="0" b="0"/>
                <a:pathLst>
                  <a:path w="223761" h="162826">
                    <a:moveTo>
                      <a:pt x="5461" y="4140"/>
                    </a:moveTo>
                    <a:lnTo>
                      <a:pt x="0" y="4039"/>
                    </a:lnTo>
                    <a:lnTo>
                      <a:pt x="0" y="162826"/>
                    </a:lnTo>
                    <a:lnTo>
                      <a:pt x="223761" y="162826"/>
                    </a:lnTo>
                    <a:lnTo>
                      <a:pt x="223761" y="10007"/>
                    </a:lnTo>
                    <a:lnTo>
                      <a:pt x="219532" y="889"/>
                    </a:lnTo>
                    <a:lnTo>
                      <a:pt x="214096" y="0"/>
                    </a:lnTo>
                    <a:lnTo>
                      <a:pt x="6692" y="0"/>
                    </a:lnTo>
                    <a:close/>
                  </a:path>
                </a:pathLst>
              </a:custGeom>
              <a:solidFill>
                <a:srgbClr val="FFFFFF">
                  <a:alpha val="10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pic>
            <p:nvPicPr>
              <p:cNvPr id="127" name="Picture 7893">
                <a:extLst>
                  <a:ext uri="{FF2B5EF4-FFF2-40B4-BE49-F238E27FC236}">
                    <a16:creationId xmlns:a16="http://schemas.microsoft.com/office/drawing/2014/main" id="{35324EDF-1669-4F46-BBD6-B16A3CD8520E}"/>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a:xfrm>
                <a:off x="4589856" y="1804836"/>
                <a:ext cx="73310" cy="188226"/>
              </a:xfrm>
              <a:prstGeom prst="rect">
                <a:avLst/>
              </a:prstGeom>
              <a:noFill/>
            </p:spPr>
          </p:pic>
          <p:sp>
            <p:nvSpPr>
              <p:cNvPr id="128" name="Freeform 7894">
                <a:extLst>
                  <a:ext uri="{FF2B5EF4-FFF2-40B4-BE49-F238E27FC236}">
                    <a16:creationId xmlns:a16="http://schemas.microsoft.com/office/drawing/2014/main" id="{1150D2AD-57C6-4C15-9CE5-2615D7BA75B4}"/>
                  </a:ext>
                </a:extLst>
              </p:cNvPr>
              <p:cNvSpPr/>
              <p:nvPr/>
            </p:nvSpPr>
            <p:spPr>
              <a:xfrm>
                <a:off x="4728229" y="1939378"/>
                <a:ext cx="18834" cy="37693"/>
              </a:xfrm>
              <a:custGeom>
                <a:avLst/>
                <a:gdLst/>
                <a:ahLst/>
                <a:cxnLst/>
                <a:rect l="0" t="0" r="0" b="0"/>
                <a:pathLst>
                  <a:path w="18834" h="37693">
                    <a:moveTo>
                      <a:pt x="0" y="37693"/>
                    </a:moveTo>
                    <a:lnTo>
                      <a:pt x="18834" y="18847"/>
                    </a:lnTo>
                    <a:lnTo>
                      <a:pt x="0" y="0"/>
                    </a:lnTo>
                  </a:path>
                </a:pathLst>
              </a:custGeom>
              <a:noFill/>
              <a:ln w="9321" cap="flat" cmpd="sng">
                <a:solidFill>
                  <a:srgbClr val="8DC63F">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29" name="Freeform 7895">
                <a:extLst>
                  <a:ext uri="{FF2B5EF4-FFF2-40B4-BE49-F238E27FC236}">
                    <a16:creationId xmlns:a16="http://schemas.microsoft.com/office/drawing/2014/main" id="{59C4C046-C7AA-460E-A167-44C6D49A58A6}"/>
                  </a:ext>
                </a:extLst>
              </p:cNvPr>
              <p:cNvSpPr/>
              <p:nvPr/>
            </p:nvSpPr>
            <p:spPr>
              <a:xfrm>
                <a:off x="4653833" y="1902885"/>
                <a:ext cx="93230" cy="0"/>
              </a:xfrm>
              <a:custGeom>
                <a:avLst/>
                <a:gdLst/>
                <a:ahLst/>
                <a:cxnLst/>
                <a:rect l="0" t="0" r="0" b="0"/>
                <a:pathLst>
                  <a:path w="93230">
                    <a:moveTo>
                      <a:pt x="0" y="0"/>
                    </a:moveTo>
                    <a:lnTo>
                      <a:pt x="93230" y="0"/>
                    </a:lnTo>
                  </a:path>
                </a:pathLst>
              </a:custGeom>
              <a:noFill/>
              <a:ln w="9321" cap="flat" cmpd="sng">
                <a:solidFill>
                  <a:srgbClr val="8DC63F">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30" name="Freeform 7896">
                <a:extLst>
                  <a:ext uri="{FF2B5EF4-FFF2-40B4-BE49-F238E27FC236}">
                    <a16:creationId xmlns:a16="http://schemas.microsoft.com/office/drawing/2014/main" id="{20C62906-A3D3-428F-8C9B-3CAEBC1D3FAC}"/>
                  </a:ext>
                </a:extLst>
              </p:cNvPr>
              <p:cNvSpPr/>
              <p:nvPr/>
            </p:nvSpPr>
            <p:spPr>
              <a:xfrm>
                <a:off x="4653837" y="1883837"/>
                <a:ext cx="18834" cy="37693"/>
              </a:xfrm>
              <a:custGeom>
                <a:avLst/>
                <a:gdLst/>
                <a:ahLst/>
                <a:cxnLst/>
                <a:rect l="0" t="0" r="0" b="0"/>
                <a:pathLst>
                  <a:path w="18834" h="37693">
                    <a:moveTo>
                      <a:pt x="18834" y="37693"/>
                    </a:moveTo>
                    <a:lnTo>
                      <a:pt x="0" y="18847"/>
                    </a:lnTo>
                    <a:lnTo>
                      <a:pt x="18834" y="0"/>
                    </a:lnTo>
                  </a:path>
                </a:pathLst>
              </a:custGeom>
              <a:noFill/>
              <a:ln w="9321" cap="flat" cmpd="sng">
                <a:solidFill>
                  <a:srgbClr val="8DC63F">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31" name="Freeform 7897">
                <a:extLst>
                  <a:ext uri="{FF2B5EF4-FFF2-40B4-BE49-F238E27FC236}">
                    <a16:creationId xmlns:a16="http://schemas.microsoft.com/office/drawing/2014/main" id="{76816E4D-A1A5-4C82-9F54-04CADA75E0E2}"/>
                  </a:ext>
                </a:extLst>
              </p:cNvPr>
              <p:cNvSpPr/>
              <p:nvPr/>
            </p:nvSpPr>
            <p:spPr>
              <a:xfrm>
                <a:off x="4765715" y="1921124"/>
                <a:ext cx="41960" cy="37299"/>
              </a:xfrm>
              <a:custGeom>
                <a:avLst/>
                <a:gdLst/>
                <a:ahLst/>
                <a:cxnLst/>
                <a:rect l="0" t="0" r="0" b="0"/>
                <a:pathLst>
                  <a:path w="41960" h="37299">
                    <a:moveTo>
                      <a:pt x="0" y="37299"/>
                    </a:moveTo>
                    <a:lnTo>
                      <a:pt x="32626" y="37299"/>
                    </a:lnTo>
                    <a:cubicBezTo>
                      <a:pt x="37782" y="37299"/>
                      <a:pt x="41960" y="33121"/>
                      <a:pt x="41960" y="27978"/>
                    </a:cubicBezTo>
                    <a:lnTo>
                      <a:pt x="41960" y="0"/>
                    </a:lnTo>
                  </a:path>
                </a:pathLst>
              </a:custGeom>
              <a:noFill/>
              <a:ln w="9321" cap="flat" cmpd="sng">
                <a:solidFill>
                  <a:srgbClr val="8DC63F">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32" name="Freeform 7898">
                <a:extLst>
                  <a:ext uri="{FF2B5EF4-FFF2-40B4-BE49-F238E27FC236}">
                    <a16:creationId xmlns:a16="http://schemas.microsoft.com/office/drawing/2014/main" id="{AB961C3C-66D2-4B05-A6FA-BA7BA8A38E72}"/>
                  </a:ext>
                </a:extLst>
              </p:cNvPr>
              <p:cNvSpPr/>
              <p:nvPr/>
            </p:nvSpPr>
            <p:spPr>
              <a:xfrm>
                <a:off x="4695784" y="1837214"/>
                <a:ext cx="111887" cy="37299"/>
              </a:xfrm>
              <a:custGeom>
                <a:avLst/>
                <a:gdLst/>
                <a:ahLst/>
                <a:cxnLst/>
                <a:rect l="0" t="0" r="0" b="0"/>
                <a:pathLst>
                  <a:path w="111887" h="37299">
                    <a:moveTo>
                      <a:pt x="111887" y="37299"/>
                    </a:moveTo>
                    <a:lnTo>
                      <a:pt x="111887" y="9334"/>
                    </a:lnTo>
                    <a:cubicBezTo>
                      <a:pt x="111887" y="4178"/>
                      <a:pt x="107709" y="0"/>
                      <a:pt x="102566" y="0"/>
                    </a:cubicBezTo>
                    <a:lnTo>
                      <a:pt x="0" y="0"/>
                    </a:lnTo>
                  </a:path>
                </a:pathLst>
              </a:custGeom>
              <a:noFill/>
              <a:ln w="9321" cap="flat" cmpd="sng">
                <a:solidFill>
                  <a:srgbClr val="8DC63F">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33" name="Freeform 7899">
                <a:extLst>
                  <a:ext uri="{FF2B5EF4-FFF2-40B4-BE49-F238E27FC236}">
                    <a16:creationId xmlns:a16="http://schemas.microsoft.com/office/drawing/2014/main" id="{8E3538BF-E042-4A4B-8CD5-985D40B6EFAC}"/>
                  </a:ext>
                </a:extLst>
              </p:cNvPr>
              <p:cNvSpPr/>
              <p:nvPr/>
            </p:nvSpPr>
            <p:spPr>
              <a:xfrm>
                <a:off x="4663158" y="1813908"/>
                <a:ext cx="158495" cy="51282"/>
              </a:xfrm>
              <a:custGeom>
                <a:avLst/>
                <a:gdLst/>
                <a:ahLst/>
                <a:cxnLst/>
                <a:rect l="0" t="0" r="0" b="0"/>
                <a:pathLst>
                  <a:path w="158495" h="51282">
                    <a:moveTo>
                      <a:pt x="158495" y="51282"/>
                    </a:moveTo>
                    <a:lnTo>
                      <a:pt x="158495" y="9322"/>
                    </a:lnTo>
                    <a:cubicBezTo>
                      <a:pt x="158495" y="4178"/>
                      <a:pt x="154317" y="0"/>
                      <a:pt x="149174" y="0"/>
                    </a:cubicBezTo>
                    <a:lnTo>
                      <a:pt x="0" y="0"/>
                    </a:lnTo>
                  </a:path>
                </a:pathLst>
              </a:custGeom>
              <a:noFill/>
              <a:ln w="9321" cap="flat" cmpd="sng">
                <a:solidFill>
                  <a:srgbClr val="FFFFFF">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34" name="Freeform 7900">
                <a:extLst>
                  <a:ext uri="{FF2B5EF4-FFF2-40B4-BE49-F238E27FC236}">
                    <a16:creationId xmlns:a16="http://schemas.microsoft.com/office/drawing/2014/main" id="{78892BA4-5C8E-488C-8578-AFEF6C37F538}"/>
                  </a:ext>
                </a:extLst>
              </p:cNvPr>
              <p:cNvSpPr/>
              <p:nvPr/>
            </p:nvSpPr>
            <p:spPr>
              <a:xfrm>
                <a:off x="4607215" y="1823235"/>
                <a:ext cx="97891" cy="13982"/>
              </a:xfrm>
              <a:custGeom>
                <a:avLst/>
                <a:gdLst/>
                <a:ahLst/>
                <a:cxnLst/>
                <a:rect l="0" t="0" r="0" b="0"/>
                <a:pathLst>
                  <a:path w="97891" h="13982">
                    <a:moveTo>
                      <a:pt x="0" y="0"/>
                    </a:moveTo>
                    <a:lnTo>
                      <a:pt x="0" y="4660"/>
                    </a:lnTo>
                    <a:cubicBezTo>
                      <a:pt x="0" y="9804"/>
                      <a:pt x="4178" y="13982"/>
                      <a:pt x="9321" y="13982"/>
                    </a:cubicBezTo>
                    <a:lnTo>
                      <a:pt x="97891" y="13982"/>
                    </a:lnTo>
                  </a:path>
                </a:pathLst>
              </a:custGeom>
              <a:noFill/>
              <a:ln w="9321" cap="flat" cmpd="sng">
                <a:solidFill>
                  <a:srgbClr val="8DC63F">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35" name="Freeform 7901">
                <a:extLst>
                  <a:ext uri="{FF2B5EF4-FFF2-40B4-BE49-F238E27FC236}">
                    <a16:creationId xmlns:a16="http://schemas.microsoft.com/office/drawing/2014/main" id="{F7FC7899-7B92-4A3A-9104-77EFEFE2AAB5}"/>
                  </a:ext>
                </a:extLst>
              </p:cNvPr>
              <p:cNvSpPr/>
              <p:nvPr/>
            </p:nvSpPr>
            <p:spPr>
              <a:xfrm>
                <a:off x="4775032" y="1874514"/>
                <a:ext cx="46621" cy="37287"/>
              </a:xfrm>
              <a:custGeom>
                <a:avLst/>
                <a:gdLst/>
                <a:ahLst/>
                <a:cxnLst/>
                <a:rect l="0" t="0" r="0" b="0"/>
                <a:pathLst>
                  <a:path w="46621" h="37287">
                    <a:moveTo>
                      <a:pt x="46621" y="0"/>
                    </a:moveTo>
                    <a:lnTo>
                      <a:pt x="9334" y="0"/>
                    </a:lnTo>
                    <a:cubicBezTo>
                      <a:pt x="4178" y="0"/>
                      <a:pt x="0" y="4178"/>
                      <a:pt x="0" y="9321"/>
                    </a:cubicBezTo>
                    <a:lnTo>
                      <a:pt x="0" y="27965"/>
                    </a:lnTo>
                    <a:cubicBezTo>
                      <a:pt x="0" y="33121"/>
                      <a:pt x="4178" y="37287"/>
                      <a:pt x="9334" y="37287"/>
                    </a:cubicBezTo>
                    <a:lnTo>
                      <a:pt x="46621" y="37287"/>
                    </a:lnTo>
                    <a:lnTo>
                      <a:pt x="46621" y="0"/>
                    </a:lnTo>
                    <a:close/>
                  </a:path>
                </a:pathLst>
              </a:custGeom>
              <a:noFill/>
              <a:ln w="9321" cap="flat" cmpd="sng">
                <a:solidFill>
                  <a:srgbClr val="8DC63F">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36" name="Freeform 7902">
                <a:extLst>
                  <a:ext uri="{FF2B5EF4-FFF2-40B4-BE49-F238E27FC236}">
                    <a16:creationId xmlns:a16="http://schemas.microsoft.com/office/drawing/2014/main" id="{BC506EE2-24A8-4349-8B6D-3AF1ADA27BA0}"/>
                  </a:ext>
                </a:extLst>
              </p:cNvPr>
              <p:cNvSpPr/>
              <p:nvPr/>
            </p:nvSpPr>
            <p:spPr>
              <a:xfrm>
                <a:off x="4784361" y="1893160"/>
                <a:ext cx="9321" cy="0"/>
              </a:xfrm>
              <a:custGeom>
                <a:avLst/>
                <a:gdLst/>
                <a:ahLst/>
                <a:cxnLst/>
                <a:rect l="0" t="0" r="0" b="0"/>
                <a:pathLst>
                  <a:path w="9321">
                    <a:moveTo>
                      <a:pt x="0" y="0"/>
                    </a:moveTo>
                    <a:lnTo>
                      <a:pt x="9321" y="0"/>
                    </a:lnTo>
                  </a:path>
                </a:pathLst>
              </a:custGeom>
              <a:noFill/>
              <a:ln w="9321" cap="flat" cmpd="sng">
                <a:solidFill>
                  <a:srgbClr val="8DC63F">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37" name="Freeform 7903">
                <a:extLst>
                  <a:ext uri="{FF2B5EF4-FFF2-40B4-BE49-F238E27FC236}">
                    <a16:creationId xmlns:a16="http://schemas.microsoft.com/office/drawing/2014/main" id="{8D2C2234-E272-4359-9D10-2E41036FC5F7}"/>
                  </a:ext>
                </a:extLst>
              </p:cNvPr>
              <p:cNvSpPr/>
              <p:nvPr/>
            </p:nvSpPr>
            <p:spPr>
              <a:xfrm>
                <a:off x="4821654" y="1921131"/>
                <a:ext cx="0" cy="27965"/>
              </a:xfrm>
              <a:custGeom>
                <a:avLst/>
                <a:gdLst/>
                <a:ahLst/>
                <a:cxnLst/>
                <a:rect l="0" t="0" r="0" b="0"/>
                <a:pathLst>
                  <a:path h="27965">
                    <a:moveTo>
                      <a:pt x="0" y="0"/>
                    </a:moveTo>
                    <a:lnTo>
                      <a:pt x="0" y="27965"/>
                    </a:lnTo>
                  </a:path>
                </a:pathLst>
              </a:custGeom>
              <a:noFill/>
              <a:ln w="9321" cap="flat" cmpd="sng">
                <a:solidFill>
                  <a:srgbClr val="8DC63F">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38" name="Freeform 7904">
                <a:extLst>
                  <a:ext uri="{FF2B5EF4-FFF2-40B4-BE49-F238E27FC236}">
                    <a16:creationId xmlns:a16="http://schemas.microsoft.com/office/drawing/2014/main" id="{3EA09FCD-37FD-40B6-9184-DDE5C95F5B17}"/>
                  </a:ext>
                </a:extLst>
              </p:cNvPr>
              <p:cNvSpPr/>
              <p:nvPr/>
            </p:nvSpPr>
            <p:spPr>
              <a:xfrm>
                <a:off x="4469860" y="1829420"/>
                <a:ext cx="146671" cy="146672"/>
              </a:xfrm>
              <a:custGeom>
                <a:avLst/>
                <a:gdLst/>
                <a:ahLst/>
                <a:cxnLst/>
                <a:rect l="0" t="0" r="0" b="0"/>
                <a:pathLst>
                  <a:path w="146671" h="146672">
                    <a:moveTo>
                      <a:pt x="73342" y="146672"/>
                    </a:moveTo>
                    <a:cubicBezTo>
                      <a:pt x="113842" y="146672"/>
                      <a:pt x="146671" y="113843"/>
                      <a:pt x="146671" y="73343"/>
                    </a:cubicBezTo>
                    <a:cubicBezTo>
                      <a:pt x="146671" y="32830"/>
                      <a:pt x="113842" y="0"/>
                      <a:pt x="73342" y="0"/>
                    </a:cubicBezTo>
                    <a:cubicBezTo>
                      <a:pt x="32842" y="0"/>
                      <a:pt x="0" y="32830"/>
                      <a:pt x="0" y="73343"/>
                    </a:cubicBezTo>
                    <a:cubicBezTo>
                      <a:pt x="0" y="113843"/>
                      <a:pt x="32842" y="146672"/>
                      <a:pt x="73342" y="146672"/>
                    </a:cubicBezTo>
                  </a:path>
                </a:pathLst>
              </a:custGeom>
              <a:solidFill>
                <a:srgbClr val="FFFFFF">
                  <a:alpha val="100000"/>
                </a:srgbClr>
              </a:solidFill>
              <a:ln w="9321">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39" name="Freeform 7905">
                <a:extLst>
                  <a:ext uri="{FF2B5EF4-FFF2-40B4-BE49-F238E27FC236}">
                    <a16:creationId xmlns:a16="http://schemas.microsoft.com/office/drawing/2014/main" id="{C39091D8-77DA-4346-B776-61635C750872}"/>
                  </a:ext>
                </a:extLst>
              </p:cNvPr>
              <p:cNvSpPr/>
              <p:nvPr/>
            </p:nvSpPr>
            <p:spPr>
              <a:xfrm>
                <a:off x="4390373" y="1779460"/>
                <a:ext cx="137972" cy="282841"/>
              </a:xfrm>
              <a:custGeom>
                <a:avLst/>
                <a:gdLst/>
                <a:ahLst/>
                <a:cxnLst/>
                <a:rect l="0" t="0" r="0" b="0"/>
                <a:pathLst>
                  <a:path w="137972" h="282841">
                    <a:moveTo>
                      <a:pt x="137972" y="206959"/>
                    </a:moveTo>
                    <a:lnTo>
                      <a:pt x="137972" y="269049"/>
                    </a:lnTo>
                    <a:cubicBezTo>
                      <a:pt x="137972" y="276669"/>
                      <a:pt x="131800" y="282841"/>
                      <a:pt x="124180" y="282841"/>
                    </a:cubicBezTo>
                    <a:lnTo>
                      <a:pt x="13805" y="282841"/>
                    </a:lnTo>
                    <a:cubicBezTo>
                      <a:pt x="6185" y="282841"/>
                      <a:pt x="0" y="276669"/>
                      <a:pt x="0" y="269049"/>
                    </a:cubicBezTo>
                    <a:lnTo>
                      <a:pt x="0" y="13805"/>
                    </a:lnTo>
                    <a:cubicBezTo>
                      <a:pt x="0" y="6185"/>
                      <a:pt x="6185" y="0"/>
                      <a:pt x="13805" y="0"/>
                    </a:cubicBezTo>
                    <a:lnTo>
                      <a:pt x="124180" y="0"/>
                    </a:lnTo>
                    <a:cubicBezTo>
                      <a:pt x="131800" y="0"/>
                      <a:pt x="137972" y="6185"/>
                      <a:pt x="137972" y="13805"/>
                    </a:cubicBezTo>
                    <a:lnTo>
                      <a:pt x="137972" y="62091"/>
                    </a:lnTo>
                  </a:path>
                </a:pathLst>
              </a:custGeom>
              <a:solidFill>
                <a:srgbClr val="FFFFFF">
                  <a:alpha val="100000"/>
                </a:srgbClr>
              </a:solidFill>
              <a:ln w="15265" cap="flat" cmpd="sng">
                <a:solidFill>
                  <a:srgbClr val="FFFFFF">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40" name="Freeform 7906">
                <a:extLst>
                  <a:ext uri="{FF2B5EF4-FFF2-40B4-BE49-F238E27FC236}">
                    <a16:creationId xmlns:a16="http://schemas.microsoft.com/office/drawing/2014/main" id="{AE395FB5-B401-4DBE-9E7F-35416A3C3101}"/>
                  </a:ext>
                </a:extLst>
              </p:cNvPr>
              <p:cNvSpPr/>
              <p:nvPr/>
            </p:nvSpPr>
            <p:spPr>
              <a:xfrm>
                <a:off x="4390377" y="1820854"/>
                <a:ext cx="137972" cy="0"/>
              </a:xfrm>
              <a:custGeom>
                <a:avLst/>
                <a:gdLst/>
                <a:ahLst/>
                <a:cxnLst/>
                <a:rect l="0" t="0" r="0" b="0"/>
                <a:pathLst>
                  <a:path w="137972">
                    <a:moveTo>
                      <a:pt x="0" y="0"/>
                    </a:moveTo>
                    <a:lnTo>
                      <a:pt x="137972" y="0"/>
                    </a:lnTo>
                  </a:path>
                </a:pathLst>
              </a:custGeom>
              <a:noFill/>
              <a:ln w="15265" cap="flat" cmpd="sng">
                <a:solidFill>
                  <a:srgbClr val="8DC63F">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41" name="Freeform 7907">
                <a:extLst>
                  <a:ext uri="{FF2B5EF4-FFF2-40B4-BE49-F238E27FC236}">
                    <a16:creationId xmlns:a16="http://schemas.microsoft.com/office/drawing/2014/main" id="{35820FAE-E544-48D9-BF43-44348765F019}"/>
                  </a:ext>
                </a:extLst>
              </p:cNvPr>
              <p:cNvSpPr/>
              <p:nvPr/>
            </p:nvSpPr>
            <p:spPr>
              <a:xfrm>
                <a:off x="4390377" y="2014012"/>
                <a:ext cx="137972" cy="0"/>
              </a:xfrm>
              <a:custGeom>
                <a:avLst/>
                <a:gdLst/>
                <a:ahLst/>
                <a:cxnLst/>
                <a:rect l="0" t="0" r="0" b="0"/>
                <a:pathLst>
                  <a:path w="137972">
                    <a:moveTo>
                      <a:pt x="0" y="0"/>
                    </a:moveTo>
                    <a:lnTo>
                      <a:pt x="137972" y="0"/>
                    </a:lnTo>
                  </a:path>
                </a:pathLst>
              </a:custGeom>
              <a:noFill/>
              <a:ln w="15265" cap="flat" cmpd="sng">
                <a:solidFill>
                  <a:srgbClr val="8DC63F">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42" name="Freeform 7908">
                <a:extLst>
                  <a:ext uri="{FF2B5EF4-FFF2-40B4-BE49-F238E27FC236}">
                    <a16:creationId xmlns:a16="http://schemas.microsoft.com/office/drawing/2014/main" id="{884177B0-8B29-464B-903E-3A92289C7DFD}"/>
                  </a:ext>
                </a:extLst>
              </p:cNvPr>
              <p:cNvSpPr/>
              <p:nvPr/>
            </p:nvSpPr>
            <p:spPr>
              <a:xfrm>
                <a:off x="4452462" y="2034707"/>
                <a:ext cx="13792" cy="0"/>
              </a:xfrm>
              <a:custGeom>
                <a:avLst/>
                <a:gdLst/>
                <a:ahLst/>
                <a:cxnLst/>
                <a:rect l="0" t="0" r="0" b="0"/>
                <a:pathLst>
                  <a:path w="13792">
                    <a:moveTo>
                      <a:pt x="0" y="0"/>
                    </a:moveTo>
                    <a:lnTo>
                      <a:pt x="13792" y="0"/>
                    </a:lnTo>
                  </a:path>
                </a:pathLst>
              </a:custGeom>
              <a:noFill/>
              <a:ln w="15265" cap="flat" cmpd="sng">
                <a:solidFill>
                  <a:srgbClr val="8DC63F">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43" name="Freeform 7909">
                <a:extLst>
                  <a:ext uri="{FF2B5EF4-FFF2-40B4-BE49-F238E27FC236}">
                    <a16:creationId xmlns:a16="http://schemas.microsoft.com/office/drawing/2014/main" id="{D7DE9C8A-F522-4BAA-BE71-A10ED37F9234}"/>
                  </a:ext>
                </a:extLst>
              </p:cNvPr>
              <p:cNvSpPr/>
              <p:nvPr/>
            </p:nvSpPr>
            <p:spPr>
              <a:xfrm>
                <a:off x="4431767" y="1869143"/>
                <a:ext cx="34493" cy="0"/>
              </a:xfrm>
              <a:custGeom>
                <a:avLst/>
                <a:gdLst/>
                <a:ahLst/>
                <a:cxnLst/>
                <a:rect l="0" t="0" r="0" b="0"/>
                <a:pathLst>
                  <a:path w="34493">
                    <a:moveTo>
                      <a:pt x="34493" y="0"/>
                    </a:moveTo>
                    <a:lnTo>
                      <a:pt x="0" y="0"/>
                    </a:lnTo>
                  </a:path>
                </a:pathLst>
              </a:custGeom>
              <a:noFill/>
              <a:ln w="15265" cap="flat" cmpd="sng">
                <a:solidFill>
                  <a:srgbClr val="8DC63F">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44" name="Freeform 7910">
                <a:extLst>
                  <a:ext uri="{FF2B5EF4-FFF2-40B4-BE49-F238E27FC236}">
                    <a16:creationId xmlns:a16="http://schemas.microsoft.com/office/drawing/2014/main" id="{13870CDE-466D-464F-88D6-E068786E6078}"/>
                  </a:ext>
                </a:extLst>
              </p:cNvPr>
              <p:cNvSpPr/>
              <p:nvPr/>
            </p:nvSpPr>
            <p:spPr>
              <a:xfrm>
                <a:off x="4452461" y="1848447"/>
                <a:ext cx="27597" cy="0"/>
              </a:xfrm>
              <a:custGeom>
                <a:avLst/>
                <a:gdLst/>
                <a:ahLst/>
                <a:cxnLst/>
                <a:rect l="0" t="0" r="0" b="0"/>
                <a:pathLst>
                  <a:path w="27597">
                    <a:moveTo>
                      <a:pt x="27597" y="0"/>
                    </a:moveTo>
                    <a:lnTo>
                      <a:pt x="0" y="0"/>
                    </a:lnTo>
                  </a:path>
                </a:pathLst>
              </a:custGeom>
              <a:noFill/>
              <a:ln w="15265" cap="flat" cmpd="sng">
                <a:solidFill>
                  <a:srgbClr val="8DC63F">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45" name="Freeform 7911">
                <a:extLst>
                  <a:ext uri="{FF2B5EF4-FFF2-40B4-BE49-F238E27FC236}">
                    <a16:creationId xmlns:a16="http://schemas.microsoft.com/office/drawing/2014/main" id="{FBF929B3-2673-4055-A929-77D3221E5E6A}"/>
                  </a:ext>
                </a:extLst>
              </p:cNvPr>
              <p:cNvSpPr/>
              <p:nvPr/>
            </p:nvSpPr>
            <p:spPr>
              <a:xfrm>
                <a:off x="4431774" y="1848447"/>
                <a:ext cx="13792" cy="0"/>
              </a:xfrm>
              <a:custGeom>
                <a:avLst/>
                <a:gdLst/>
                <a:ahLst/>
                <a:cxnLst/>
                <a:rect l="0" t="0" r="0" b="0"/>
                <a:pathLst>
                  <a:path w="13792">
                    <a:moveTo>
                      <a:pt x="13792" y="0"/>
                    </a:moveTo>
                    <a:lnTo>
                      <a:pt x="0" y="0"/>
                    </a:lnTo>
                  </a:path>
                </a:pathLst>
              </a:custGeom>
              <a:noFill/>
              <a:ln w="15265" cap="flat" cmpd="sng">
                <a:solidFill>
                  <a:srgbClr val="8DC63F">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46" name="Freeform 7912">
                <a:extLst>
                  <a:ext uri="{FF2B5EF4-FFF2-40B4-BE49-F238E27FC236}">
                    <a16:creationId xmlns:a16="http://schemas.microsoft.com/office/drawing/2014/main" id="{14D45F61-7B1D-4720-9994-53BDB797BC62}"/>
                  </a:ext>
                </a:extLst>
              </p:cNvPr>
              <p:cNvSpPr/>
              <p:nvPr/>
            </p:nvSpPr>
            <p:spPr>
              <a:xfrm>
                <a:off x="4411076" y="1869143"/>
                <a:ext cx="13792" cy="0"/>
              </a:xfrm>
              <a:custGeom>
                <a:avLst/>
                <a:gdLst/>
                <a:ahLst/>
                <a:cxnLst/>
                <a:rect l="0" t="0" r="0" b="0"/>
                <a:pathLst>
                  <a:path w="13792">
                    <a:moveTo>
                      <a:pt x="13792" y="0"/>
                    </a:moveTo>
                    <a:lnTo>
                      <a:pt x="0" y="0"/>
                    </a:lnTo>
                  </a:path>
                </a:pathLst>
              </a:custGeom>
              <a:noFill/>
              <a:ln w="15265" cap="flat" cmpd="sng">
                <a:solidFill>
                  <a:srgbClr val="8DC63F">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47" name="Freeform 7913">
                <a:extLst>
                  <a:ext uri="{FF2B5EF4-FFF2-40B4-BE49-F238E27FC236}">
                    <a16:creationId xmlns:a16="http://schemas.microsoft.com/office/drawing/2014/main" id="{720893C2-4B0B-4C1E-A797-0449C63C6764}"/>
                  </a:ext>
                </a:extLst>
              </p:cNvPr>
              <p:cNvSpPr/>
              <p:nvPr/>
            </p:nvSpPr>
            <p:spPr>
              <a:xfrm>
                <a:off x="4487132" y="1841549"/>
                <a:ext cx="118122" cy="62318"/>
              </a:xfrm>
              <a:custGeom>
                <a:avLst/>
                <a:gdLst/>
                <a:ahLst/>
                <a:cxnLst/>
                <a:rect l="0" t="0" r="0" b="0"/>
                <a:pathLst>
                  <a:path w="118122" h="62318">
                    <a:moveTo>
                      <a:pt x="0" y="34493"/>
                    </a:moveTo>
                    <a:cubicBezTo>
                      <a:pt x="10223" y="14046"/>
                      <a:pt x="31356" y="0"/>
                      <a:pt x="55791" y="0"/>
                    </a:cubicBezTo>
                    <a:cubicBezTo>
                      <a:pt x="90220" y="0"/>
                      <a:pt x="118122" y="27902"/>
                      <a:pt x="118122" y="62318"/>
                    </a:cubicBezTo>
                  </a:path>
                </a:pathLst>
              </a:custGeom>
              <a:solidFill>
                <a:srgbClr val="FFFFFF">
                  <a:alpha val="100000"/>
                </a:srgbClr>
              </a:solidFill>
              <a:ln w="15265" cap="flat" cmpd="sng">
                <a:solidFill>
                  <a:srgbClr val="8DC63F">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48" name="Freeform 7914">
                <a:extLst>
                  <a:ext uri="{FF2B5EF4-FFF2-40B4-BE49-F238E27FC236}">
                    <a16:creationId xmlns:a16="http://schemas.microsoft.com/office/drawing/2014/main" id="{4C69D032-EDC4-4C74-BBD0-1F2EE0E5F186}"/>
                  </a:ext>
                </a:extLst>
              </p:cNvPr>
              <p:cNvSpPr/>
              <p:nvPr/>
            </p:nvSpPr>
            <p:spPr>
              <a:xfrm>
                <a:off x="4480082" y="1903404"/>
                <a:ext cx="118122" cy="62318"/>
              </a:xfrm>
              <a:custGeom>
                <a:avLst/>
                <a:gdLst/>
                <a:ahLst/>
                <a:cxnLst/>
                <a:rect l="0" t="0" r="0" b="0"/>
                <a:pathLst>
                  <a:path w="118122" h="62318">
                    <a:moveTo>
                      <a:pt x="118122" y="27825"/>
                    </a:moveTo>
                    <a:cubicBezTo>
                      <a:pt x="107912" y="48272"/>
                      <a:pt x="86766" y="62318"/>
                      <a:pt x="62344" y="62318"/>
                    </a:cubicBezTo>
                    <a:cubicBezTo>
                      <a:pt x="27902" y="62318"/>
                      <a:pt x="0" y="34416"/>
                      <a:pt x="12" y="0"/>
                    </a:cubicBezTo>
                  </a:path>
                </a:pathLst>
              </a:custGeom>
              <a:solidFill>
                <a:srgbClr val="FFFFFF">
                  <a:alpha val="100000"/>
                </a:srgbClr>
              </a:solidFill>
              <a:ln w="15265" cap="flat" cmpd="sng">
                <a:solidFill>
                  <a:srgbClr val="8DC63F">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49" name="Freeform 7915">
                <a:extLst>
                  <a:ext uri="{FF2B5EF4-FFF2-40B4-BE49-F238E27FC236}">
                    <a16:creationId xmlns:a16="http://schemas.microsoft.com/office/drawing/2014/main" id="{8CEBC0EC-3989-4D3B-8781-CC0035292206}"/>
                  </a:ext>
                </a:extLst>
              </p:cNvPr>
              <p:cNvSpPr/>
              <p:nvPr/>
            </p:nvSpPr>
            <p:spPr>
              <a:xfrm>
                <a:off x="4452462" y="1886138"/>
                <a:ext cx="48780" cy="24396"/>
              </a:xfrm>
              <a:custGeom>
                <a:avLst/>
                <a:gdLst/>
                <a:ahLst/>
                <a:cxnLst/>
                <a:rect l="0" t="0" r="0" b="0"/>
                <a:pathLst>
                  <a:path w="48780" h="24396">
                    <a:moveTo>
                      <a:pt x="0" y="24396"/>
                    </a:moveTo>
                    <a:lnTo>
                      <a:pt x="24396" y="0"/>
                    </a:lnTo>
                    <a:lnTo>
                      <a:pt x="48780" y="24396"/>
                    </a:lnTo>
                    <a:close/>
                  </a:path>
                </a:pathLst>
              </a:custGeom>
              <a:solidFill>
                <a:srgbClr val="8DC63F">
                  <a:alpha val="100000"/>
                </a:srgbClr>
              </a:solidFill>
              <a:ln w="1526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50" name="Freeform 7916">
                <a:extLst>
                  <a:ext uri="{FF2B5EF4-FFF2-40B4-BE49-F238E27FC236}">
                    <a16:creationId xmlns:a16="http://schemas.microsoft.com/office/drawing/2014/main" id="{9AF223AF-A9B4-40C5-8318-FF1B7FCF5A65}"/>
                  </a:ext>
                </a:extLst>
              </p:cNvPr>
              <p:cNvSpPr/>
              <p:nvPr/>
            </p:nvSpPr>
            <p:spPr>
              <a:xfrm>
                <a:off x="4583045" y="1896741"/>
                <a:ext cx="48780" cy="24383"/>
              </a:xfrm>
              <a:custGeom>
                <a:avLst/>
                <a:gdLst/>
                <a:ahLst/>
                <a:cxnLst/>
                <a:rect l="0" t="0" r="0" b="0"/>
                <a:pathLst>
                  <a:path w="48780" h="24383">
                    <a:moveTo>
                      <a:pt x="48780" y="0"/>
                    </a:moveTo>
                    <a:lnTo>
                      <a:pt x="24384" y="24383"/>
                    </a:lnTo>
                    <a:lnTo>
                      <a:pt x="0" y="0"/>
                    </a:lnTo>
                    <a:close/>
                  </a:path>
                </a:pathLst>
              </a:custGeom>
              <a:solidFill>
                <a:srgbClr val="8DC63F">
                  <a:alpha val="100000"/>
                </a:srgbClr>
              </a:solidFill>
              <a:ln w="1526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51" name="Freeform 7917">
                <a:extLst>
                  <a:ext uri="{FF2B5EF4-FFF2-40B4-BE49-F238E27FC236}">
                    <a16:creationId xmlns:a16="http://schemas.microsoft.com/office/drawing/2014/main" id="{EE85F2A8-EE1C-4FE2-A360-AB2619A0EE44}"/>
                  </a:ext>
                </a:extLst>
              </p:cNvPr>
              <p:cNvSpPr/>
              <p:nvPr/>
            </p:nvSpPr>
            <p:spPr>
              <a:xfrm>
                <a:off x="4501273" y="1875892"/>
                <a:ext cx="81750" cy="45809"/>
              </a:xfrm>
              <a:custGeom>
                <a:avLst/>
                <a:gdLst/>
                <a:ahLst/>
                <a:cxnLst/>
                <a:rect l="0" t="0" r="0" b="0"/>
                <a:pathLst>
                  <a:path w="81750" h="45809">
                    <a:moveTo>
                      <a:pt x="0" y="45809"/>
                    </a:moveTo>
                    <a:lnTo>
                      <a:pt x="81750" y="45809"/>
                    </a:lnTo>
                    <a:lnTo>
                      <a:pt x="81750" y="0"/>
                    </a:lnTo>
                    <a:lnTo>
                      <a:pt x="0" y="0"/>
                    </a:lnTo>
                    <a:lnTo>
                      <a:pt x="0" y="45809"/>
                    </a:lnTo>
                    <a:close/>
                  </a:path>
                </a:pathLst>
              </a:custGeom>
              <a:solidFill>
                <a:srgbClr val="FFFFFF">
                  <a:alpha val="100000"/>
                </a:srgbClr>
              </a:solidFill>
              <a:ln w="1526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52" name="Freeform 7918">
                <a:extLst>
                  <a:ext uri="{FF2B5EF4-FFF2-40B4-BE49-F238E27FC236}">
                    <a16:creationId xmlns:a16="http://schemas.microsoft.com/office/drawing/2014/main" id="{FFFD10D3-8AE7-450E-8ED5-EEA937C042D8}"/>
                  </a:ext>
                </a:extLst>
              </p:cNvPr>
              <p:cNvSpPr/>
              <p:nvPr/>
            </p:nvSpPr>
            <p:spPr>
              <a:xfrm>
                <a:off x="4602553" y="1958426"/>
                <a:ext cx="137807" cy="0"/>
              </a:xfrm>
              <a:custGeom>
                <a:avLst/>
                <a:gdLst/>
                <a:ahLst/>
                <a:cxnLst/>
                <a:rect l="0" t="0" r="0" b="0"/>
                <a:pathLst>
                  <a:path w="137807">
                    <a:moveTo>
                      <a:pt x="0" y="0"/>
                    </a:moveTo>
                    <a:lnTo>
                      <a:pt x="137807" y="0"/>
                    </a:lnTo>
                  </a:path>
                </a:pathLst>
              </a:custGeom>
              <a:noFill/>
              <a:ln w="9321" cap="flat" cmpd="sng">
                <a:solidFill>
                  <a:srgbClr val="8DC63F">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83" name="Rectangle 9245">
                <a:extLst>
                  <a:ext uri="{FF2B5EF4-FFF2-40B4-BE49-F238E27FC236}">
                    <a16:creationId xmlns:a16="http://schemas.microsoft.com/office/drawing/2014/main" id="{9AA2852E-26DD-4515-8AFA-D12785C72760}"/>
                  </a:ext>
                </a:extLst>
              </p:cNvPr>
              <p:cNvSpPr/>
              <p:nvPr/>
            </p:nvSpPr>
            <p:spPr>
              <a:xfrm>
                <a:off x="4507619" y="1874439"/>
                <a:ext cx="73738" cy="65274"/>
              </a:xfrm>
              <a:prstGeom prst="rect">
                <a:avLst/>
              </a:prstGeom>
            </p:spPr>
            <p:txBody>
              <a:bodyPr wrap="none" lIns="0" tIns="0" rIns="0" bIns="0">
                <a:spAutoFit/>
              </a:bodyPr>
              <a:lstStyle/>
              <a:p>
                <a:pPr marL="0"/>
                <a:r>
                  <a:rPr lang="en-US" sz="424" b="0" i="0" spc="0" baseline="0" dirty="0">
                    <a:solidFill>
                      <a:srgbClr val="8DC63F"/>
                    </a:solidFill>
                    <a:latin typeface="Calibri Light" panose="020F0302020204030204" pitchFamily="34" charset="0"/>
                    <a:cs typeface="Calibri Light" panose="020F0302020204030204" pitchFamily="34" charset="0"/>
                    <a:sym typeface="Calibri Light" panose="020F0302020204030204" pitchFamily="34" charset="0"/>
                  </a:rPr>
                  <a:t>MT</a:t>
                </a:r>
              </a:p>
            </p:txBody>
          </p:sp>
        </p:grpSp>
        <p:grpSp>
          <p:nvGrpSpPr>
            <p:cNvPr id="13" name="Group 12">
              <a:extLst>
                <a:ext uri="{FF2B5EF4-FFF2-40B4-BE49-F238E27FC236}">
                  <a16:creationId xmlns:a16="http://schemas.microsoft.com/office/drawing/2014/main" id="{7D20A3D9-F971-4C08-8F46-884063529D2E}"/>
                </a:ext>
              </a:extLst>
            </p:cNvPr>
            <p:cNvGrpSpPr/>
            <p:nvPr/>
          </p:nvGrpSpPr>
          <p:grpSpPr>
            <a:xfrm>
              <a:off x="3584842" y="6812532"/>
              <a:ext cx="602716" cy="602703"/>
              <a:chOff x="4294614" y="5087647"/>
              <a:chExt cx="602716" cy="602703"/>
            </a:xfrm>
          </p:grpSpPr>
          <p:sp>
            <p:nvSpPr>
              <p:cNvPr id="123" name="Freeform 7889">
                <a:extLst>
                  <a:ext uri="{FF2B5EF4-FFF2-40B4-BE49-F238E27FC236}">
                    <a16:creationId xmlns:a16="http://schemas.microsoft.com/office/drawing/2014/main" id="{D1388646-5812-4EC4-9214-FF677DFBB060}"/>
                  </a:ext>
                </a:extLst>
              </p:cNvPr>
              <p:cNvSpPr/>
              <p:nvPr/>
            </p:nvSpPr>
            <p:spPr>
              <a:xfrm>
                <a:off x="4294614" y="5087647"/>
                <a:ext cx="602716" cy="602703"/>
              </a:xfrm>
              <a:custGeom>
                <a:avLst/>
                <a:gdLst/>
                <a:ahLst/>
                <a:cxnLst/>
                <a:rect l="0" t="0" r="0" b="0"/>
                <a:pathLst>
                  <a:path w="602716" h="602703">
                    <a:moveTo>
                      <a:pt x="301358" y="602703"/>
                    </a:moveTo>
                    <a:cubicBezTo>
                      <a:pt x="467791" y="602703"/>
                      <a:pt x="602716" y="467779"/>
                      <a:pt x="602716" y="301345"/>
                    </a:cubicBezTo>
                    <a:cubicBezTo>
                      <a:pt x="602716" y="134924"/>
                      <a:pt x="467791" y="0"/>
                      <a:pt x="301358" y="0"/>
                    </a:cubicBezTo>
                    <a:cubicBezTo>
                      <a:pt x="134925" y="0"/>
                      <a:pt x="0" y="134924"/>
                      <a:pt x="0" y="301345"/>
                    </a:cubicBezTo>
                    <a:cubicBezTo>
                      <a:pt x="0" y="467779"/>
                      <a:pt x="134925" y="602703"/>
                      <a:pt x="301358" y="602703"/>
                    </a:cubicBezTo>
                  </a:path>
                </a:pathLst>
              </a:custGeom>
              <a:solidFill>
                <a:srgbClr val="377169">
                  <a:alpha val="10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pic>
            <p:nvPicPr>
              <p:cNvPr id="78" name="Graphic 77" descr="Bank">
                <a:extLst>
                  <a:ext uri="{FF2B5EF4-FFF2-40B4-BE49-F238E27FC236}">
                    <a16:creationId xmlns:a16="http://schemas.microsoft.com/office/drawing/2014/main" id="{3D107635-8843-4190-971C-184BF887B5D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06654" y="5199680"/>
                <a:ext cx="378637" cy="378637"/>
              </a:xfrm>
              <a:prstGeom prst="rect">
                <a:avLst/>
              </a:prstGeom>
            </p:spPr>
          </p:pic>
        </p:grpSp>
        <p:grpSp>
          <p:nvGrpSpPr>
            <p:cNvPr id="30" name="Group 29">
              <a:extLst>
                <a:ext uri="{FF2B5EF4-FFF2-40B4-BE49-F238E27FC236}">
                  <a16:creationId xmlns:a16="http://schemas.microsoft.com/office/drawing/2014/main" id="{16CB3014-F246-4C0E-AC9D-A60041865A90}"/>
                </a:ext>
              </a:extLst>
            </p:cNvPr>
            <p:cNvGrpSpPr/>
            <p:nvPr/>
          </p:nvGrpSpPr>
          <p:grpSpPr>
            <a:xfrm>
              <a:off x="3584842" y="5752956"/>
              <a:ext cx="602716" cy="602703"/>
              <a:chOff x="3584842" y="5750892"/>
              <a:chExt cx="602716" cy="602703"/>
            </a:xfrm>
          </p:grpSpPr>
          <p:sp>
            <p:nvSpPr>
              <p:cNvPr id="122" name="Freeform 7888">
                <a:extLst>
                  <a:ext uri="{FF2B5EF4-FFF2-40B4-BE49-F238E27FC236}">
                    <a16:creationId xmlns:a16="http://schemas.microsoft.com/office/drawing/2014/main" id="{9790F2A2-99A0-48C4-9AD1-33FDF3FD821D}"/>
                  </a:ext>
                </a:extLst>
              </p:cNvPr>
              <p:cNvSpPr/>
              <p:nvPr/>
            </p:nvSpPr>
            <p:spPr>
              <a:xfrm>
                <a:off x="3584842" y="5750892"/>
                <a:ext cx="602716" cy="602703"/>
              </a:xfrm>
              <a:custGeom>
                <a:avLst/>
                <a:gdLst/>
                <a:ahLst/>
                <a:cxnLst/>
                <a:rect l="0" t="0" r="0" b="0"/>
                <a:pathLst>
                  <a:path w="602716" h="602703">
                    <a:moveTo>
                      <a:pt x="301358" y="602703"/>
                    </a:moveTo>
                    <a:cubicBezTo>
                      <a:pt x="467791" y="602703"/>
                      <a:pt x="602716" y="467779"/>
                      <a:pt x="602716" y="301345"/>
                    </a:cubicBezTo>
                    <a:cubicBezTo>
                      <a:pt x="602716" y="134924"/>
                      <a:pt x="467791" y="0"/>
                      <a:pt x="301358" y="0"/>
                    </a:cubicBezTo>
                    <a:cubicBezTo>
                      <a:pt x="134925" y="0"/>
                      <a:pt x="0" y="134924"/>
                      <a:pt x="0" y="301345"/>
                    </a:cubicBezTo>
                    <a:cubicBezTo>
                      <a:pt x="0" y="467779"/>
                      <a:pt x="134925" y="602703"/>
                      <a:pt x="301358" y="602703"/>
                    </a:cubicBezTo>
                  </a:path>
                </a:pathLst>
              </a:custGeom>
              <a:solidFill>
                <a:srgbClr val="33CCCC">
                  <a:alpha val="10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pic>
            <p:nvPicPr>
              <p:cNvPr id="82" name="Graphic 81" descr="Piggy Bank">
                <a:extLst>
                  <a:ext uri="{FF2B5EF4-FFF2-40B4-BE49-F238E27FC236}">
                    <a16:creationId xmlns:a16="http://schemas.microsoft.com/office/drawing/2014/main" id="{C7F823E0-3686-4463-A310-A00AA1BD6DB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3670953" y="5836996"/>
                <a:ext cx="430494" cy="430494"/>
              </a:xfrm>
              <a:prstGeom prst="rect">
                <a:avLst/>
              </a:prstGeom>
            </p:spPr>
          </p:pic>
        </p:grpSp>
        <p:grpSp>
          <p:nvGrpSpPr>
            <p:cNvPr id="20" name="Group 19">
              <a:extLst>
                <a:ext uri="{FF2B5EF4-FFF2-40B4-BE49-F238E27FC236}">
                  <a16:creationId xmlns:a16="http://schemas.microsoft.com/office/drawing/2014/main" id="{73A1023B-8282-42FE-A1B5-1093CB2BE6F6}"/>
                </a:ext>
              </a:extLst>
            </p:cNvPr>
            <p:cNvGrpSpPr/>
            <p:nvPr/>
          </p:nvGrpSpPr>
          <p:grpSpPr>
            <a:xfrm>
              <a:off x="454023" y="935302"/>
              <a:ext cx="2880000" cy="1732348"/>
              <a:chOff x="454023" y="1163902"/>
              <a:chExt cx="2880000" cy="1732348"/>
            </a:xfrm>
          </p:grpSpPr>
          <p:sp>
            <p:nvSpPr>
              <p:cNvPr id="18" name="Rectangle 17">
                <a:extLst>
                  <a:ext uri="{FF2B5EF4-FFF2-40B4-BE49-F238E27FC236}">
                    <a16:creationId xmlns:a16="http://schemas.microsoft.com/office/drawing/2014/main" id="{58065D31-1317-4706-8C9B-12B48B9FE483}"/>
                  </a:ext>
                </a:extLst>
              </p:cNvPr>
              <p:cNvSpPr/>
              <p:nvPr/>
            </p:nvSpPr>
            <p:spPr>
              <a:xfrm>
                <a:off x="454023" y="1492250"/>
                <a:ext cx="2880000" cy="14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0000" indent="-90000">
                  <a:spcAft>
                    <a:spcPts val="200"/>
                  </a:spcAft>
                  <a:buFont typeface="Arial" panose="020B0604020202020204" pitchFamily="34" charset="0"/>
                  <a:buChar char="•"/>
                </a:pPr>
                <a:r>
                  <a:rPr lang="en-GB" sz="12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Mobile money is an enabler to create decent work and economic growth for women (as agents and super agents);</a:t>
                </a:r>
              </a:p>
              <a:p>
                <a:pPr marL="90000" indent="-90000">
                  <a:spcAft>
                    <a:spcPts val="200"/>
                  </a:spcAft>
                  <a:buFont typeface="Arial" panose="020B0604020202020204" pitchFamily="34" charset="0"/>
                  <a:buChar char="•"/>
                </a:pPr>
                <a:r>
                  <a:rPr lang="en-GB" sz="12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Agent liquidity needs need to be addressed across the board;</a:t>
                </a:r>
              </a:p>
              <a:p>
                <a:pPr marL="90000" indent="-90000">
                  <a:spcAft>
                    <a:spcPts val="200"/>
                  </a:spcAft>
                  <a:buFont typeface="Arial" panose="020B0604020202020204" pitchFamily="34" charset="0"/>
                  <a:buChar char="•"/>
                </a:pPr>
                <a:r>
                  <a:rPr lang="en-GB" sz="12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Women are net receivers and men net payers.</a:t>
                </a:r>
              </a:p>
            </p:txBody>
          </p:sp>
          <p:sp>
            <p:nvSpPr>
              <p:cNvPr id="19" name="Rectangle 18">
                <a:extLst>
                  <a:ext uri="{FF2B5EF4-FFF2-40B4-BE49-F238E27FC236}">
                    <a16:creationId xmlns:a16="http://schemas.microsoft.com/office/drawing/2014/main" id="{FDF8658A-94F5-4240-A179-ACE3A308ECCD}"/>
                  </a:ext>
                </a:extLst>
              </p:cNvPr>
              <p:cNvSpPr/>
              <p:nvPr/>
            </p:nvSpPr>
            <p:spPr>
              <a:xfrm>
                <a:off x="454023" y="1163902"/>
                <a:ext cx="2880000" cy="288000"/>
              </a:xfrm>
              <a:prstGeom prst="rect">
                <a:avLst/>
              </a:prstGeom>
              <a:solidFill>
                <a:srgbClr val="002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200" b="1" dirty="0">
                    <a:latin typeface="Calibri Light" panose="020F0302020204030204" pitchFamily="34" charset="0"/>
                    <a:cs typeface="Calibri Light" panose="020F0302020204030204" pitchFamily="34" charset="0"/>
                    <a:sym typeface="Calibri Light" panose="020F0302020204030204" pitchFamily="34" charset="0"/>
                  </a:rPr>
                  <a:t>MOBILE MONEY</a:t>
                </a:r>
                <a:endParaRPr lang="en-GB" sz="1200" b="1" dirty="0">
                  <a:latin typeface="Calibri Light" panose="020F0302020204030204" pitchFamily="34" charset="0"/>
                  <a:cs typeface="Calibri Light" panose="020F0302020204030204" pitchFamily="34" charset="0"/>
                  <a:sym typeface="Calibri Light" panose="020F0302020204030204" pitchFamily="34" charset="0"/>
                </a:endParaRPr>
              </a:p>
            </p:txBody>
          </p:sp>
        </p:grpSp>
        <p:grpSp>
          <p:nvGrpSpPr>
            <p:cNvPr id="96" name="Group 95">
              <a:extLst>
                <a:ext uri="{FF2B5EF4-FFF2-40B4-BE49-F238E27FC236}">
                  <a16:creationId xmlns:a16="http://schemas.microsoft.com/office/drawing/2014/main" id="{C09CD1F6-DB50-4A49-96BC-501991D1A8C3}"/>
                </a:ext>
              </a:extLst>
            </p:cNvPr>
            <p:cNvGrpSpPr/>
            <p:nvPr/>
          </p:nvGrpSpPr>
          <p:grpSpPr>
            <a:xfrm>
              <a:off x="4438377" y="2104906"/>
              <a:ext cx="2880000" cy="1516348"/>
              <a:chOff x="454023" y="1163902"/>
              <a:chExt cx="2880000" cy="1516348"/>
            </a:xfrm>
          </p:grpSpPr>
          <p:sp>
            <p:nvSpPr>
              <p:cNvPr id="97" name="Rectangle 96">
                <a:extLst>
                  <a:ext uri="{FF2B5EF4-FFF2-40B4-BE49-F238E27FC236}">
                    <a16:creationId xmlns:a16="http://schemas.microsoft.com/office/drawing/2014/main" id="{02C085C5-2BCD-4527-9B95-F50A6D24099D}"/>
                  </a:ext>
                </a:extLst>
              </p:cNvPr>
              <p:cNvSpPr/>
              <p:nvPr/>
            </p:nvSpPr>
            <p:spPr>
              <a:xfrm>
                <a:off x="454023" y="1492250"/>
                <a:ext cx="2880000" cy="11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0000" indent="-90000">
                  <a:spcAft>
                    <a:spcPts val="200"/>
                  </a:spcAft>
                  <a:buFont typeface="Arial" panose="020B0604020202020204" pitchFamily="34" charset="0"/>
                  <a:buChar char="•"/>
                </a:pPr>
                <a:r>
                  <a:rPr lang="en-GB" sz="12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With the right support Fintech’s can disrupt the market;</a:t>
                </a:r>
              </a:p>
              <a:p>
                <a:pPr marL="90000" indent="-90000">
                  <a:spcAft>
                    <a:spcPts val="200"/>
                  </a:spcAft>
                  <a:buFont typeface="Arial" panose="020B0604020202020204" pitchFamily="34" charset="0"/>
                  <a:buChar char="•"/>
                </a:pPr>
                <a:r>
                  <a:rPr lang="en-GB" sz="12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One fintech, supported by FSDMoç, was invited to participate in the ITU conference in 2019 and was invited to pitch the solution to German Banks.</a:t>
                </a:r>
              </a:p>
            </p:txBody>
          </p:sp>
          <p:sp>
            <p:nvSpPr>
              <p:cNvPr id="98" name="Rectangle 97">
                <a:extLst>
                  <a:ext uri="{FF2B5EF4-FFF2-40B4-BE49-F238E27FC236}">
                    <a16:creationId xmlns:a16="http://schemas.microsoft.com/office/drawing/2014/main" id="{A71D5553-0450-4CDE-8995-334586E948AA}"/>
                  </a:ext>
                </a:extLst>
              </p:cNvPr>
              <p:cNvSpPr/>
              <p:nvPr/>
            </p:nvSpPr>
            <p:spPr>
              <a:xfrm>
                <a:off x="454023" y="1163902"/>
                <a:ext cx="2880000" cy="288000"/>
              </a:xfrm>
              <a:prstGeom prst="rect">
                <a:avLst/>
              </a:prstGeom>
              <a:solidFill>
                <a:srgbClr val="002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200" b="1" dirty="0">
                    <a:latin typeface="Calibri Light" panose="020F0302020204030204" pitchFamily="34" charset="0"/>
                    <a:cs typeface="Calibri Light" panose="020F0302020204030204" pitchFamily="34" charset="0"/>
                    <a:sym typeface="Calibri Light" panose="020F0302020204030204" pitchFamily="34" charset="0"/>
                  </a:rPr>
                  <a:t>FINTECH’S</a:t>
                </a:r>
                <a:endParaRPr lang="en-GB" sz="1200" b="1" dirty="0">
                  <a:latin typeface="Calibri Light" panose="020F0302020204030204" pitchFamily="34" charset="0"/>
                  <a:cs typeface="Calibri Light" panose="020F0302020204030204" pitchFamily="34" charset="0"/>
                  <a:sym typeface="Calibri Light" panose="020F0302020204030204" pitchFamily="34" charset="0"/>
                </a:endParaRPr>
              </a:p>
            </p:txBody>
          </p:sp>
        </p:grpSp>
        <p:grpSp>
          <p:nvGrpSpPr>
            <p:cNvPr id="99" name="Group 98">
              <a:extLst>
                <a:ext uri="{FF2B5EF4-FFF2-40B4-BE49-F238E27FC236}">
                  <a16:creationId xmlns:a16="http://schemas.microsoft.com/office/drawing/2014/main" id="{F8E6F13D-B7A7-4568-B440-46FD6896CC75}"/>
                </a:ext>
              </a:extLst>
            </p:cNvPr>
            <p:cNvGrpSpPr/>
            <p:nvPr/>
          </p:nvGrpSpPr>
          <p:grpSpPr>
            <a:xfrm>
              <a:off x="4438377" y="4322892"/>
              <a:ext cx="2880000" cy="1336348"/>
              <a:chOff x="454023" y="1163902"/>
              <a:chExt cx="2880000" cy="1336348"/>
            </a:xfrm>
          </p:grpSpPr>
          <p:sp>
            <p:nvSpPr>
              <p:cNvPr id="100" name="Rectangle 99">
                <a:extLst>
                  <a:ext uri="{FF2B5EF4-FFF2-40B4-BE49-F238E27FC236}">
                    <a16:creationId xmlns:a16="http://schemas.microsoft.com/office/drawing/2014/main" id="{24D1A422-2687-4873-A18D-F693FF31FC4B}"/>
                  </a:ext>
                </a:extLst>
              </p:cNvPr>
              <p:cNvSpPr/>
              <p:nvPr/>
            </p:nvSpPr>
            <p:spPr>
              <a:xfrm>
                <a:off x="454023" y="1492250"/>
                <a:ext cx="2880000" cy="10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0000" indent="-90000">
                  <a:spcAft>
                    <a:spcPts val="200"/>
                  </a:spcAft>
                  <a:buFont typeface="Arial" panose="020B0604020202020204" pitchFamily="34" charset="0"/>
                  <a:buChar char="•"/>
                </a:pPr>
                <a:r>
                  <a:rPr lang="en-GB" sz="12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The market lacks instruments to support MSMEs, especially for working capital needs;</a:t>
                </a:r>
              </a:p>
              <a:p>
                <a:pPr marL="90000" indent="-90000">
                  <a:spcAft>
                    <a:spcPts val="200"/>
                  </a:spcAft>
                  <a:buFont typeface="Arial" panose="020B0604020202020204" pitchFamily="34" charset="0"/>
                  <a:buChar char="•"/>
                </a:pPr>
                <a:r>
                  <a:rPr lang="en-GB" sz="12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Private equity, factoring, supply chain finance and blended finance are possible and viable alternatives.</a:t>
                </a:r>
              </a:p>
            </p:txBody>
          </p:sp>
          <p:sp>
            <p:nvSpPr>
              <p:cNvPr id="101" name="Rectangle 100">
                <a:extLst>
                  <a:ext uri="{FF2B5EF4-FFF2-40B4-BE49-F238E27FC236}">
                    <a16:creationId xmlns:a16="http://schemas.microsoft.com/office/drawing/2014/main" id="{F43BA0B7-0EE8-4575-B17A-527C56087592}"/>
                  </a:ext>
                </a:extLst>
              </p:cNvPr>
              <p:cNvSpPr/>
              <p:nvPr/>
            </p:nvSpPr>
            <p:spPr>
              <a:xfrm>
                <a:off x="454023" y="1163902"/>
                <a:ext cx="2880000" cy="288000"/>
              </a:xfrm>
              <a:prstGeom prst="rect">
                <a:avLst/>
              </a:prstGeom>
              <a:solidFill>
                <a:srgbClr val="002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200" b="1" dirty="0">
                    <a:latin typeface="Calibri Light" panose="020F0302020204030204" pitchFamily="34" charset="0"/>
                    <a:cs typeface="Calibri Light" panose="020F0302020204030204" pitchFamily="34" charset="0"/>
                    <a:sym typeface="Calibri Light" panose="020F0302020204030204" pitchFamily="34" charset="0"/>
                  </a:rPr>
                  <a:t>ALTERNATIVE SME FINANCE</a:t>
                </a:r>
                <a:endParaRPr lang="en-GB" sz="1200" b="1" dirty="0">
                  <a:latin typeface="Calibri Light" panose="020F0302020204030204" pitchFamily="34" charset="0"/>
                  <a:cs typeface="Calibri Light" panose="020F0302020204030204" pitchFamily="34" charset="0"/>
                  <a:sym typeface="Calibri Light" panose="020F0302020204030204" pitchFamily="34" charset="0"/>
                </a:endParaRPr>
              </a:p>
            </p:txBody>
          </p:sp>
        </p:grpSp>
        <p:grpSp>
          <p:nvGrpSpPr>
            <p:cNvPr id="102" name="Group 101">
              <a:extLst>
                <a:ext uri="{FF2B5EF4-FFF2-40B4-BE49-F238E27FC236}">
                  <a16:creationId xmlns:a16="http://schemas.microsoft.com/office/drawing/2014/main" id="{83E625B5-B8E9-4194-910F-4B1E6BAFCE75}"/>
                </a:ext>
              </a:extLst>
            </p:cNvPr>
            <p:cNvGrpSpPr/>
            <p:nvPr/>
          </p:nvGrpSpPr>
          <p:grpSpPr>
            <a:xfrm>
              <a:off x="4438377" y="6337709"/>
              <a:ext cx="2880000" cy="1552348"/>
              <a:chOff x="454023" y="1163902"/>
              <a:chExt cx="2880000" cy="1552348"/>
            </a:xfrm>
          </p:grpSpPr>
          <p:sp>
            <p:nvSpPr>
              <p:cNvPr id="103" name="Rectangle 102">
                <a:extLst>
                  <a:ext uri="{FF2B5EF4-FFF2-40B4-BE49-F238E27FC236}">
                    <a16:creationId xmlns:a16="http://schemas.microsoft.com/office/drawing/2014/main" id="{47E2FEC3-92EB-47CA-8F4B-60829FAF81E7}"/>
                  </a:ext>
                </a:extLst>
              </p:cNvPr>
              <p:cNvSpPr/>
              <p:nvPr/>
            </p:nvSpPr>
            <p:spPr>
              <a:xfrm>
                <a:off x="454023" y="1492250"/>
                <a:ext cx="2880000" cy="12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0000" indent="-90000">
                  <a:spcAft>
                    <a:spcPts val="200"/>
                  </a:spcAft>
                  <a:buFont typeface="Arial" panose="020B0604020202020204" pitchFamily="34" charset="0"/>
                  <a:buChar char="•"/>
                </a:pPr>
                <a:r>
                  <a:rPr lang="en-GB" sz="12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Customers have low brand awareness of Bank agents;</a:t>
                </a:r>
              </a:p>
              <a:p>
                <a:pPr marL="90000" indent="-90000">
                  <a:spcAft>
                    <a:spcPts val="200"/>
                  </a:spcAft>
                  <a:buFont typeface="Arial" panose="020B0604020202020204" pitchFamily="34" charset="0"/>
                  <a:buChar char="•"/>
                </a:pPr>
                <a:r>
                  <a:rPr lang="en-GB" sz="12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Banks are unclear as to the optimal strategy for their agent channel;</a:t>
                </a:r>
              </a:p>
              <a:p>
                <a:pPr marL="90000" indent="-90000">
                  <a:spcAft>
                    <a:spcPts val="200"/>
                  </a:spcAft>
                  <a:buFont typeface="Arial" panose="020B0604020202020204" pitchFamily="34" charset="0"/>
                  <a:buChar char="•"/>
                </a:pPr>
                <a:r>
                  <a:rPr lang="en-GB" sz="12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Need to balance regulation vs. consumer protection and anti money laundering.</a:t>
                </a:r>
              </a:p>
            </p:txBody>
          </p:sp>
          <p:sp>
            <p:nvSpPr>
              <p:cNvPr id="104" name="Rectangle 103">
                <a:extLst>
                  <a:ext uri="{FF2B5EF4-FFF2-40B4-BE49-F238E27FC236}">
                    <a16:creationId xmlns:a16="http://schemas.microsoft.com/office/drawing/2014/main" id="{A7D85C5E-9A07-43E8-8CB8-CD5A33E4DE64}"/>
                  </a:ext>
                </a:extLst>
              </p:cNvPr>
              <p:cNvSpPr/>
              <p:nvPr/>
            </p:nvSpPr>
            <p:spPr>
              <a:xfrm>
                <a:off x="454023" y="1163902"/>
                <a:ext cx="2880000" cy="288000"/>
              </a:xfrm>
              <a:prstGeom prst="rect">
                <a:avLst/>
              </a:prstGeom>
              <a:solidFill>
                <a:srgbClr val="002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200" b="1" dirty="0">
                    <a:latin typeface="Calibri Light" panose="020F0302020204030204" pitchFamily="34" charset="0"/>
                    <a:cs typeface="Calibri Light" panose="020F0302020204030204" pitchFamily="34" charset="0"/>
                    <a:sym typeface="Calibri Light" panose="020F0302020204030204" pitchFamily="34" charset="0"/>
                  </a:rPr>
                  <a:t>AGENCY BANKING</a:t>
                </a:r>
                <a:endParaRPr lang="en-GB" sz="1200" b="1" dirty="0">
                  <a:latin typeface="Calibri Light" panose="020F0302020204030204" pitchFamily="34" charset="0"/>
                  <a:cs typeface="Calibri Light" panose="020F0302020204030204" pitchFamily="34" charset="0"/>
                  <a:sym typeface="Calibri Light" panose="020F0302020204030204" pitchFamily="34" charset="0"/>
                </a:endParaRPr>
              </a:p>
            </p:txBody>
          </p:sp>
        </p:grpSp>
        <p:grpSp>
          <p:nvGrpSpPr>
            <p:cNvPr id="105" name="Group 104">
              <a:extLst>
                <a:ext uri="{FF2B5EF4-FFF2-40B4-BE49-F238E27FC236}">
                  <a16:creationId xmlns:a16="http://schemas.microsoft.com/office/drawing/2014/main" id="{09D2A21B-0B20-4618-BB25-D97B31998AD7}"/>
                </a:ext>
              </a:extLst>
            </p:cNvPr>
            <p:cNvGrpSpPr/>
            <p:nvPr/>
          </p:nvGrpSpPr>
          <p:grpSpPr>
            <a:xfrm>
              <a:off x="454023" y="3239233"/>
              <a:ext cx="2880000" cy="1372348"/>
              <a:chOff x="454023" y="1163902"/>
              <a:chExt cx="2880000" cy="1372348"/>
            </a:xfrm>
          </p:grpSpPr>
          <p:sp>
            <p:nvSpPr>
              <p:cNvPr id="106" name="Rectangle 105">
                <a:extLst>
                  <a:ext uri="{FF2B5EF4-FFF2-40B4-BE49-F238E27FC236}">
                    <a16:creationId xmlns:a16="http://schemas.microsoft.com/office/drawing/2014/main" id="{2085AE7D-6B5D-4F5F-8D8B-26313D8F74E3}"/>
                  </a:ext>
                </a:extLst>
              </p:cNvPr>
              <p:cNvSpPr/>
              <p:nvPr/>
            </p:nvSpPr>
            <p:spPr>
              <a:xfrm>
                <a:off x="454023" y="1492250"/>
                <a:ext cx="2880000" cy="10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0000" indent="-90000">
                  <a:spcAft>
                    <a:spcPts val="200"/>
                  </a:spcAft>
                  <a:buFont typeface="Arial" panose="020B0604020202020204" pitchFamily="34" charset="0"/>
                  <a:buChar char="•"/>
                </a:pPr>
                <a:r>
                  <a:rPr lang="en-GB" sz="12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Small instalments for longer periods are more sustainable for the low-income;</a:t>
                </a:r>
              </a:p>
              <a:p>
                <a:pPr marL="90000" indent="-90000">
                  <a:spcAft>
                    <a:spcPts val="200"/>
                  </a:spcAft>
                  <a:buFont typeface="Arial" panose="020B0604020202020204" pitchFamily="34" charset="0"/>
                  <a:buChar char="•"/>
                </a:pPr>
                <a:r>
                  <a:rPr lang="en-GB" sz="12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Solar Energy opens up opportunities for micro businesses and quality education by having light at night.</a:t>
                </a:r>
              </a:p>
            </p:txBody>
          </p:sp>
          <p:sp>
            <p:nvSpPr>
              <p:cNvPr id="107" name="Rectangle 106">
                <a:extLst>
                  <a:ext uri="{FF2B5EF4-FFF2-40B4-BE49-F238E27FC236}">
                    <a16:creationId xmlns:a16="http://schemas.microsoft.com/office/drawing/2014/main" id="{269DA269-F7E1-4229-94C9-3EDF6FCCFEC4}"/>
                  </a:ext>
                </a:extLst>
              </p:cNvPr>
              <p:cNvSpPr/>
              <p:nvPr/>
            </p:nvSpPr>
            <p:spPr>
              <a:xfrm>
                <a:off x="454023" y="1163902"/>
                <a:ext cx="2880000" cy="288000"/>
              </a:xfrm>
              <a:prstGeom prst="rect">
                <a:avLst/>
              </a:prstGeom>
              <a:solidFill>
                <a:srgbClr val="002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200" b="1" dirty="0">
                    <a:latin typeface="Calibri Light" panose="020F0302020204030204" pitchFamily="34" charset="0"/>
                    <a:cs typeface="Calibri Light" panose="020F0302020204030204" pitchFamily="34" charset="0"/>
                    <a:sym typeface="Calibri Light" panose="020F0302020204030204" pitchFamily="34" charset="0"/>
                  </a:rPr>
                  <a:t>PAYGO SOLAR ENERGY</a:t>
                </a:r>
                <a:endParaRPr lang="en-GB" sz="1200" b="1" dirty="0">
                  <a:latin typeface="Calibri Light" panose="020F0302020204030204" pitchFamily="34" charset="0"/>
                  <a:cs typeface="Calibri Light" panose="020F0302020204030204" pitchFamily="34" charset="0"/>
                  <a:sym typeface="Calibri Light" panose="020F0302020204030204" pitchFamily="34" charset="0"/>
                </a:endParaRPr>
              </a:p>
            </p:txBody>
          </p:sp>
        </p:grpSp>
        <p:grpSp>
          <p:nvGrpSpPr>
            <p:cNvPr id="108" name="Group 107">
              <a:extLst>
                <a:ext uri="{FF2B5EF4-FFF2-40B4-BE49-F238E27FC236}">
                  <a16:creationId xmlns:a16="http://schemas.microsoft.com/office/drawing/2014/main" id="{EE68F878-051F-45D4-B33F-FA0CDD1F3C9E}"/>
                </a:ext>
              </a:extLst>
            </p:cNvPr>
            <p:cNvGrpSpPr/>
            <p:nvPr/>
          </p:nvGrpSpPr>
          <p:grpSpPr>
            <a:xfrm>
              <a:off x="454023" y="5476133"/>
              <a:ext cx="2880000" cy="1156348"/>
              <a:chOff x="454023" y="1163902"/>
              <a:chExt cx="2880000" cy="1156348"/>
            </a:xfrm>
          </p:grpSpPr>
          <p:sp>
            <p:nvSpPr>
              <p:cNvPr id="109" name="Rectangle 108">
                <a:extLst>
                  <a:ext uri="{FF2B5EF4-FFF2-40B4-BE49-F238E27FC236}">
                    <a16:creationId xmlns:a16="http://schemas.microsoft.com/office/drawing/2014/main" id="{4872D699-ABF0-4D1E-9B4D-FCAD893FEA09}"/>
                  </a:ext>
                </a:extLst>
              </p:cNvPr>
              <p:cNvSpPr/>
              <p:nvPr/>
            </p:nvSpPr>
            <p:spPr>
              <a:xfrm>
                <a:off x="454023" y="1492250"/>
                <a:ext cx="2880000" cy="8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0000" indent="-90000">
                  <a:spcAft>
                    <a:spcPts val="200"/>
                  </a:spcAft>
                  <a:buFont typeface="Arial" panose="020B0604020202020204" pitchFamily="34" charset="0"/>
                  <a:buChar char="•"/>
                </a:pPr>
                <a:r>
                  <a:rPr lang="en-GB" sz="12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Savings groups are willing to pay for digital solutions for this purpose;</a:t>
                </a:r>
              </a:p>
              <a:p>
                <a:pPr marL="90000" indent="-90000">
                  <a:spcAft>
                    <a:spcPts val="200"/>
                  </a:spcAft>
                  <a:buFont typeface="Arial" panose="020B0604020202020204" pitchFamily="34" charset="0"/>
                  <a:buChar char="•"/>
                </a:pPr>
                <a:r>
                  <a:rPr lang="en-GB" sz="12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Through savings they manage to buy essential assets and improve their lives.</a:t>
                </a:r>
              </a:p>
            </p:txBody>
          </p:sp>
          <p:sp>
            <p:nvSpPr>
              <p:cNvPr id="110" name="Rectangle 109">
                <a:extLst>
                  <a:ext uri="{FF2B5EF4-FFF2-40B4-BE49-F238E27FC236}">
                    <a16:creationId xmlns:a16="http://schemas.microsoft.com/office/drawing/2014/main" id="{1CD74885-C3A6-4241-8377-A27494124026}"/>
                  </a:ext>
                </a:extLst>
              </p:cNvPr>
              <p:cNvSpPr/>
              <p:nvPr/>
            </p:nvSpPr>
            <p:spPr>
              <a:xfrm>
                <a:off x="454023" y="1163902"/>
                <a:ext cx="2880000" cy="288000"/>
              </a:xfrm>
              <a:prstGeom prst="rect">
                <a:avLst/>
              </a:prstGeom>
              <a:solidFill>
                <a:srgbClr val="002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200" b="1" dirty="0">
                    <a:latin typeface="Calibri Light" panose="020F0302020204030204" pitchFamily="34" charset="0"/>
                    <a:cs typeface="Calibri Light" panose="020F0302020204030204" pitchFamily="34" charset="0"/>
                    <a:sym typeface="Calibri Light" panose="020F0302020204030204" pitchFamily="34" charset="0"/>
                  </a:rPr>
                  <a:t>SAVINGS GROUPS</a:t>
                </a:r>
                <a:endParaRPr lang="en-GB" sz="1200" b="1" dirty="0">
                  <a:latin typeface="Calibri Light" panose="020F0302020204030204" pitchFamily="34" charset="0"/>
                  <a:cs typeface="Calibri Light" panose="020F0302020204030204" pitchFamily="34" charset="0"/>
                  <a:sym typeface="Calibri Light" panose="020F0302020204030204" pitchFamily="34" charset="0"/>
                </a:endParaRPr>
              </a:p>
            </p:txBody>
          </p:sp>
        </p:grpSp>
        <p:grpSp>
          <p:nvGrpSpPr>
            <p:cNvPr id="111" name="Group 110">
              <a:extLst>
                <a:ext uri="{FF2B5EF4-FFF2-40B4-BE49-F238E27FC236}">
                  <a16:creationId xmlns:a16="http://schemas.microsoft.com/office/drawing/2014/main" id="{F5272F0F-ECA5-4109-80DB-D35446D05AF5}"/>
                </a:ext>
              </a:extLst>
            </p:cNvPr>
            <p:cNvGrpSpPr/>
            <p:nvPr/>
          </p:nvGrpSpPr>
          <p:grpSpPr>
            <a:xfrm>
              <a:off x="454023" y="7149451"/>
              <a:ext cx="2880000" cy="2056348"/>
              <a:chOff x="454023" y="1163902"/>
              <a:chExt cx="2880000" cy="2056348"/>
            </a:xfrm>
          </p:grpSpPr>
          <p:sp>
            <p:nvSpPr>
              <p:cNvPr id="112" name="Rectangle 111">
                <a:extLst>
                  <a:ext uri="{FF2B5EF4-FFF2-40B4-BE49-F238E27FC236}">
                    <a16:creationId xmlns:a16="http://schemas.microsoft.com/office/drawing/2014/main" id="{46A0CB0F-FE9C-418B-B713-4E4ED7BD7BB6}"/>
                  </a:ext>
                </a:extLst>
              </p:cNvPr>
              <p:cNvSpPr/>
              <p:nvPr/>
            </p:nvSpPr>
            <p:spPr>
              <a:xfrm>
                <a:off x="454023" y="1492250"/>
                <a:ext cx="2880000" cy="17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0000" indent="-90000">
                  <a:spcAft>
                    <a:spcPts val="200"/>
                  </a:spcAft>
                  <a:buFont typeface="Arial" panose="020B0604020202020204" pitchFamily="34" charset="0"/>
                  <a:buChar char="•"/>
                </a:pPr>
                <a:r>
                  <a:rPr lang="en-GB" sz="12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Study on Agent Networks Ecosystem helped inform the Central Bank to revise the regulatory framework;</a:t>
                </a:r>
              </a:p>
              <a:p>
                <a:pPr marL="90000" indent="-90000">
                  <a:spcAft>
                    <a:spcPts val="200"/>
                  </a:spcAft>
                  <a:buFont typeface="Arial" panose="020B0604020202020204" pitchFamily="34" charset="0"/>
                  <a:buChar char="•"/>
                </a:pPr>
                <a:r>
                  <a:rPr lang="en-GB" sz="12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Introduction for the 1</a:t>
                </a:r>
                <a:r>
                  <a:rPr lang="en-GB" sz="1200" baseline="300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st</a:t>
                </a:r>
                <a:r>
                  <a:rPr lang="en-GB" sz="12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 time of financial inclusion questions in the Census will help to a better understanding of the financial inclusion panorama in Mozambique;</a:t>
                </a:r>
              </a:p>
              <a:p>
                <a:pPr marL="90000" indent="-90000">
                  <a:spcAft>
                    <a:spcPts val="200"/>
                  </a:spcAft>
                  <a:buFont typeface="Arial" panose="020B0604020202020204" pitchFamily="34" charset="0"/>
                  <a:buChar char="•"/>
                </a:pPr>
                <a:r>
                  <a:rPr lang="en-GB" sz="12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Subsector studies help unlock investment opportunities.</a:t>
                </a:r>
              </a:p>
            </p:txBody>
          </p:sp>
          <p:sp>
            <p:nvSpPr>
              <p:cNvPr id="113" name="Rectangle 112">
                <a:extLst>
                  <a:ext uri="{FF2B5EF4-FFF2-40B4-BE49-F238E27FC236}">
                    <a16:creationId xmlns:a16="http://schemas.microsoft.com/office/drawing/2014/main" id="{25002E14-64D5-4CBF-9D92-BF69062A5038}"/>
                  </a:ext>
                </a:extLst>
              </p:cNvPr>
              <p:cNvSpPr/>
              <p:nvPr/>
            </p:nvSpPr>
            <p:spPr>
              <a:xfrm>
                <a:off x="454023" y="1163902"/>
                <a:ext cx="2880000" cy="288000"/>
              </a:xfrm>
              <a:prstGeom prst="rect">
                <a:avLst/>
              </a:prstGeom>
              <a:solidFill>
                <a:srgbClr val="002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200" b="1" dirty="0">
                    <a:latin typeface="Calibri Light" panose="020F0302020204030204" pitchFamily="34" charset="0"/>
                    <a:cs typeface="Calibri Light" panose="020F0302020204030204" pitchFamily="34" charset="0"/>
                    <a:sym typeface="Calibri Light" panose="020F0302020204030204" pitchFamily="34" charset="0"/>
                  </a:rPr>
                  <a:t>MARKET INSIGHTS</a:t>
                </a:r>
                <a:endParaRPr lang="en-GB" sz="1200" b="1" dirty="0">
                  <a:latin typeface="Calibri Light" panose="020F0302020204030204" pitchFamily="34" charset="0"/>
                  <a:cs typeface="Calibri Light" panose="020F0302020204030204" pitchFamily="34" charset="0"/>
                  <a:sym typeface="Calibri Light" panose="020F0302020204030204" pitchFamily="34" charset="0"/>
                </a:endParaRPr>
              </a:p>
            </p:txBody>
          </p:sp>
        </p:grpSp>
      </p:grpSp>
    </p:spTree>
    <p:extLst>
      <p:ext uri="{BB962C8B-B14F-4D97-AF65-F5344CB8AC3E}">
        <p14:creationId xmlns:p14="http://schemas.microsoft.com/office/powerpoint/2010/main" val="1264639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id="{55A78A8C-83B9-46A1-A62C-83F07A8A4BC3}"/>
              </a:ext>
            </a:extLst>
          </p:cNvPr>
          <p:cNvGraphicFramePr>
            <a:graphicFrameLocks noChangeAspect="1"/>
          </p:cNvGraphicFramePr>
          <p:nvPr>
            <p:custDataLst>
              <p:tags r:id="rId2"/>
            </p:custDataLst>
            <p:extLst>
              <p:ext uri="{D42A27DB-BD31-4B8C-83A1-F6EECF244321}">
                <p14:modId xmlns:p14="http://schemas.microsoft.com/office/powerpoint/2010/main" val="1262789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2163" name="think-cell Slide" r:id="rId5" imgW="592" imgH="595" progId="TCLayout.ActiveDocument.1">
                  <p:embed/>
                </p:oleObj>
              </mc:Choice>
              <mc:Fallback>
                <p:oleObj name="think-cell Slide" r:id="rId5" imgW="592" imgH="59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2" name="TextBox 121">
            <a:extLst>
              <a:ext uri="{FF2B5EF4-FFF2-40B4-BE49-F238E27FC236}">
                <a16:creationId xmlns:a16="http://schemas.microsoft.com/office/drawing/2014/main" id="{EC68E111-C329-4166-9126-B1D7AA0D6E91}"/>
              </a:ext>
            </a:extLst>
          </p:cNvPr>
          <p:cNvSpPr txBox="1"/>
          <p:nvPr/>
        </p:nvSpPr>
        <p:spPr>
          <a:xfrm>
            <a:off x="1298483" y="582443"/>
            <a:ext cx="6859589" cy="346075"/>
          </a:xfrm>
          <a:prstGeom prst="rect">
            <a:avLst/>
          </a:prstGeom>
        </p:spPr>
        <p:txBody>
          <a:bodyPr wrap="square" lIns="0" tIns="0" rIns="0" bIns="0" numCol="1" rtlCol="0" anchor="t">
            <a:noAutofit/>
          </a:bodyPr>
          <a:lstStyle/>
          <a:p>
            <a:pPr lvl="0">
              <a:spcAft>
                <a:spcPts val="600"/>
              </a:spcAft>
              <a:buClr>
                <a:schemeClr val="tx1"/>
              </a:buClr>
            </a:pPr>
            <a:r>
              <a:rPr lang="en-GB" sz="1800" kern="0" dirty="0">
                <a:solidFill>
                  <a:srgbClr val="377169"/>
                </a:solidFill>
                <a:latin typeface="Calibri Light" panose="020F0302020204030204" pitchFamily="34" charset="0"/>
                <a:cs typeface="Calibri Light" panose="020F0302020204030204" pitchFamily="34" charset="0"/>
                <a:sym typeface="Calibri Light" panose="020F0302020204030204" pitchFamily="34" charset="0"/>
              </a:rPr>
              <a:t>Framework &amp; guidelines</a:t>
            </a:r>
          </a:p>
        </p:txBody>
      </p:sp>
      <p:sp>
        <p:nvSpPr>
          <p:cNvPr id="123" name="TextBox 122">
            <a:extLst>
              <a:ext uri="{FF2B5EF4-FFF2-40B4-BE49-F238E27FC236}">
                <a16:creationId xmlns:a16="http://schemas.microsoft.com/office/drawing/2014/main" id="{8FF490E1-041C-4B9D-BAC7-2501FEBDD626}"/>
              </a:ext>
            </a:extLst>
          </p:cNvPr>
          <p:cNvSpPr txBox="1"/>
          <p:nvPr/>
        </p:nvSpPr>
        <p:spPr>
          <a:xfrm>
            <a:off x="457200" y="861450"/>
            <a:ext cx="6858000" cy="4732801"/>
          </a:xfrm>
          <a:prstGeom prst="rect">
            <a:avLst/>
          </a:prstGeom>
        </p:spPr>
        <p:txBody>
          <a:bodyPr wrap="square" lIns="0" tIns="0" rIns="0" bIns="0" numCol="2" spcCol="180000" rtlCol="0" anchor="t">
            <a:noAutofit/>
          </a:bodyPr>
          <a:lstStyle/>
          <a:p>
            <a:pPr>
              <a:spcAft>
                <a:spcPts val="600"/>
              </a:spcAft>
            </a:pPr>
            <a:r>
              <a:rPr lang="en-GB" sz="1200"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The Market System Development” (MSD), has been defined as, an approach to develop market systems that benefit poor people, offering them capacities and opportunities to enhance their lives. </a:t>
            </a:r>
          </a:p>
          <a:p>
            <a:pPr>
              <a:spcAft>
                <a:spcPts val="600"/>
              </a:spcAft>
            </a:pPr>
            <a:r>
              <a:rPr lang="en-GB" sz="1200"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It builds on a detailed understanding of market systems and a clear vision of the future, M4P allows agencies/institutions to address identified market systemic constraints and bring about large-scale and sustainable change. </a:t>
            </a:r>
          </a:p>
          <a:p>
            <a:pPr>
              <a:spcAft>
                <a:spcPts val="600"/>
              </a:spcAft>
            </a:pPr>
            <a:r>
              <a:rPr lang="en-GB" sz="1200"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Market development requires addressing challenges at three levels:  </a:t>
            </a:r>
          </a:p>
          <a:p>
            <a:pPr marL="180000" indent="-90000">
              <a:spcAft>
                <a:spcPts val="600"/>
              </a:spcAft>
              <a:buFont typeface="Arial" panose="020B0604020202020204" pitchFamily="34" charset="0"/>
              <a:buChar char="•"/>
            </a:pPr>
            <a:r>
              <a:rPr lang="en-GB" sz="1200"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Macro level: Includes government and social norms which shape incentives, behaviour and practice of market participants. They achieve this through legislation and regulation; Policies and standards and Social norms and informal rules (basic framework within which financial service providers operate);</a:t>
            </a:r>
          </a:p>
          <a:p>
            <a:pPr marL="180000" indent="-90000">
              <a:spcAft>
                <a:spcPts val="600"/>
              </a:spcAft>
              <a:buFont typeface="Arial" panose="020B0604020202020204" pitchFamily="34" charset="0"/>
              <a:buChar char="•"/>
            </a:pPr>
            <a:r>
              <a:rPr lang="en-GB" sz="1200"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Micro level: Acts at retail providers level who deliver service, to enable developing practical know-how around providers, it acts at the heart of market development; </a:t>
            </a:r>
          </a:p>
          <a:p>
            <a:pPr marL="180000" indent="-90000">
              <a:spcAft>
                <a:spcPts val="600"/>
              </a:spcAft>
              <a:buFont typeface="Arial" panose="020B0604020202020204" pitchFamily="34" charset="0"/>
              <a:buChar char="•"/>
            </a:pPr>
            <a:r>
              <a:rPr lang="en-GB" sz="1200"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Meso level: Includes functions that enable the market to work effectively, and include: infrastructure (i.e.: physical markets, storage facilities, and commodity exchanges etc) Knowledge and information; complementary or related markets (inputs, finance, BDS etc…)</a:t>
            </a:r>
          </a:p>
          <a:p>
            <a:pPr>
              <a:spcAft>
                <a:spcPts val="600"/>
              </a:spcAft>
            </a:pPr>
            <a:r>
              <a:rPr lang="en-GB" sz="1200"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Our goal is not to provide short-run fixed solutions, but support sustainable development in markets which will deliver long-term solutions, by working with partners to boost financial literacy and build economic resilience among Mozambique’s communities. The end goal is to offer a broad range of quality financial services provided by a stable and competitive financial system in a way which benefits the livelihoods of under-served and low-income groups.</a:t>
            </a:r>
          </a:p>
          <a:p>
            <a:pPr>
              <a:spcAft>
                <a:spcPts val="600"/>
              </a:spcAft>
            </a:pPr>
            <a:r>
              <a:rPr lang="en-GB" sz="1200"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FSDMoç vision recognises the need for a greater focus on the financial sector, offering quality services that enable resilience and economic empowerment for all Mozambicans. We use research, evidence, data and analysis to help market actors to better understand the needs of the demand side which includes: smallholders farmers, small businesses, women, youth and rural communities. We provide knowledge and know-how to our partners and others, to build the business case for providing appropriate and accessible.</a:t>
            </a:r>
          </a:p>
        </p:txBody>
      </p:sp>
      <p:grpSp>
        <p:nvGrpSpPr>
          <p:cNvPr id="137" name="Group 136">
            <a:extLst>
              <a:ext uri="{FF2B5EF4-FFF2-40B4-BE49-F238E27FC236}">
                <a16:creationId xmlns:a16="http://schemas.microsoft.com/office/drawing/2014/main" id="{578D0306-7AA3-4984-B1C5-08481394D535}"/>
              </a:ext>
            </a:extLst>
          </p:cNvPr>
          <p:cNvGrpSpPr/>
          <p:nvPr/>
        </p:nvGrpSpPr>
        <p:grpSpPr>
          <a:xfrm>
            <a:off x="1729785" y="5694440"/>
            <a:ext cx="4312831" cy="3659594"/>
            <a:chOff x="1972896" y="5694440"/>
            <a:chExt cx="4312831" cy="3659594"/>
          </a:xfrm>
        </p:grpSpPr>
        <p:sp>
          <p:nvSpPr>
            <p:cNvPr id="2" name="Freeform 7142">
              <a:extLst>
                <a:ext uri="{FF2B5EF4-FFF2-40B4-BE49-F238E27FC236}">
                  <a16:creationId xmlns:a16="http://schemas.microsoft.com/office/drawing/2014/main" id="{786A4CBE-AFAE-440A-A597-55703C8F0763}"/>
                </a:ext>
              </a:extLst>
            </p:cNvPr>
            <p:cNvSpPr/>
            <p:nvPr/>
          </p:nvSpPr>
          <p:spPr>
            <a:xfrm>
              <a:off x="5497083" y="6402335"/>
              <a:ext cx="788644" cy="565326"/>
            </a:xfrm>
            <a:custGeom>
              <a:avLst/>
              <a:gdLst/>
              <a:ahLst/>
              <a:cxnLst/>
              <a:rect l="0" t="0" r="0" b="0"/>
              <a:pathLst>
                <a:path w="788644" h="565326">
                  <a:moveTo>
                    <a:pt x="788644" y="565276"/>
                  </a:moveTo>
                  <a:lnTo>
                    <a:pt x="788644" y="0"/>
                  </a:lnTo>
                  <a:lnTo>
                    <a:pt x="160439" y="0"/>
                  </a:lnTo>
                  <a:lnTo>
                    <a:pt x="160439" y="1892"/>
                  </a:lnTo>
                  <a:lnTo>
                    <a:pt x="0" y="283616"/>
                  </a:lnTo>
                  <a:lnTo>
                    <a:pt x="160439" y="565326"/>
                  </a:lnTo>
                  <a:lnTo>
                    <a:pt x="160439" y="565276"/>
                  </a:lnTo>
                  <a:close/>
                </a:path>
              </a:pathLst>
            </a:custGeom>
            <a:solidFill>
              <a:srgbClr val="8DC63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 name="Freeform 7143">
              <a:extLst>
                <a:ext uri="{FF2B5EF4-FFF2-40B4-BE49-F238E27FC236}">
                  <a16:creationId xmlns:a16="http://schemas.microsoft.com/office/drawing/2014/main" id="{0833D76A-E6C8-4A44-BED1-2C269DB32D36}"/>
                </a:ext>
              </a:extLst>
            </p:cNvPr>
            <p:cNvSpPr/>
            <p:nvPr/>
          </p:nvSpPr>
          <p:spPr>
            <a:xfrm>
              <a:off x="5497083" y="7308910"/>
              <a:ext cx="788644" cy="565326"/>
            </a:xfrm>
            <a:custGeom>
              <a:avLst/>
              <a:gdLst/>
              <a:ahLst/>
              <a:cxnLst/>
              <a:rect l="0" t="0" r="0" b="0"/>
              <a:pathLst>
                <a:path w="788644" h="565326">
                  <a:moveTo>
                    <a:pt x="788644" y="565276"/>
                  </a:moveTo>
                  <a:lnTo>
                    <a:pt x="788644" y="0"/>
                  </a:lnTo>
                  <a:lnTo>
                    <a:pt x="160439" y="0"/>
                  </a:lnTo>
                  <a:lnTo>
                    <a:pt x="160439" y="1892"/>
                  </a:lnTo>
                  <a:lnTo>
                    <a:pt x="0" y="283616"/>
                  </a:lnTo>
                  <a:lnTo>
                    <a:pt x="160439" y="565326"/>
                  </a:lnTo>
                  <a:lnTo>
                    <a:pt x="160439" y="565276"/>
                  </a:lnTo>
                  <a:close/>
                </a:path>
              </a:pathLst>
            </a:custGeom>
            <a:solidFill>
              <a:srgbClr val="138586">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4" name="Freeform 7144">
              <a:extLst>
                <a:ext uri="{FF2B5EF4-FFF2-40B4-BE49-F238E27FC236}">
                  <a16:creationId xmlns:a16="http://schemas.microsoft.com/office/drawing/2014/main" id="{6DDEFA22-72FA-4ADC-A7D8-7279D6EF92CC}"/>
                </a:ext>
              </a:extLst>
            </p:cNvPr>
            <p:cNvSpPr/>
            <p:nvPr/>
          </p:nvSpPr>
          <p:spPr>
            <a:xfrm>
              <a:off x="5497083" y="8191225"/>
              <a:ext cx="788644" cy="565326"/>
            </a:xfrm>
            <a:custGeom>
              <a:avLst/>
              <a:gdLst/>
              <a:ahLst/>
              <a:cxnLst/>
              <a:rect l="0" t="0" r="0" b="0"/>
              <a:pathLst>
                <a:path w="788644" h="565326">
                  <a:moveTo>
                    <a:pt x="788644" y="565276"/>
                  </a:moveTo>
                  <a:lnTo>
                    <a:pt x="788644" y="0"/>
                  </a:lnTo>
                  <a:lnTo>
                    <a:pt x="160439" y="0"/>
                  </a:lnTo>
                  <a:lnTo>
                    <a:pt x="160439" y="1892"/>
                  </a:lnTo>
                  <a:lnTo>
                    <a:pt x="0" y="283616"/>
                  </a:lnTo>
                  <a:lnTo>
                    <a:pt x="160439" y="565326"/>
                  </a:lnTo>
                  <a:lnTo>
                    <a:pt x="160439" y="565276"/>
                  </a:lnTo>
                  <a:close/>
                </a:path>
              </a:pathLst>
            </a:custGeom>
            <a:solidFill>
              <a:srgbClr val="377169">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120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5" name="Freeform 7150">
              <a:extLst>
                <a:ext uri="{FF2B5EF4-FFF2-40B4-BE49-F238E27FC236}">
                  <a16:creationId xmlns:a16="http://schemas.microsoft.com/office/drawing/2014/main" id="{6452EB5A-20C9-4DCB-9B87-E3A25C10D80D}"/>
                </a:ext>
              </a:extLst>
            </p:cNvPr>
            <p:cNvSpPr/>
            <p:nvPr/>
          </p:nvSpPr>
          <p:spPr>
            <a:xfrm>
              <a:off x="3792057" y="6385168"/>
              <a:ext cx="0" cy="497560"/>
            </a:xfrm>
            <a:custGeom>
              <a:avLst/>
              <a:gdLst/>
              <a:ahLst/>
              <a:cxnLst/>
              <a:rect l="0" t="0" r="0" b="0"/>
              <a:pathLst>
                <a:path h="497560">
                  <a:moveTo>
                    <a:pt x="0" y="0"/>
                  </a:moveTo>
                  <a:lnTo>
                    <a:pt x="0" y="497560"/>
                  </a:lnTo>
                </a:path>
              </a:pathLst>
            </a:custGeom>
            <a:noFill/>
            <a:ln w="8572" cap="flat" cmpd="sng">
              <a:solidFill>
                <a:srgbClr val="939598">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6" name="Freeform 7151">
              <a:extLst>
                <a:ext uri="{FF2B5EF4-FFF2-40B4-BE49-F238E27FC236}">
                  <a16:creationId xmlns:a16="http://schemas.microsoft.com/office/drawing/2014/main" id="{B5261AFD-091B-4CB6-9070-1A3F8AA20D6A}"/>
                </a:ext>
              </a:extLst>
            </p:cNvPr>
            <p:cNvSpPr/>
            <p:nvPr/>
          </p:nvSpPr>
          <p:spPr>
            <a:xfrm>
              <a:off x="3748897" y="6836299"/>
              <a:ext cx="86321" cy="46431"/>
            </a:xfrm>
            <a:custGeom>
              <a:avLst/>
              <a:gdLst/>
              <a:ahLst/>
              <a:cxnLst/>
              <a:rect l="0" t="0" r="0" b="0"/>
              <a:pathLst>
                <a:path w="86321" h="46431">
                  <a:moveTo>
                    <a:pt x="86321" y="0"/>
                  </a:moveTo>
                  <a:lnTo>
                    <a:pt x="43154" y="46431"/>
                  </a:lnTo>
                  <a:lnTo>
                    <a:pt x="0" y="0"/>
                  </a:lnTo>
                </a:path>
              </a:pathLst>
            </a:custGeom>
            <a:noFill/>
            <a:ln w="8572" cap="flat" cmpd="sng">
              <a:solidFill>
                <a:srgbClr val="939598">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7" name="Freeform 7152">
              <a:extLst>
                <a:ext uri="{FF2B5EF4-FFF2-40B4-BE49-F238E27FC236}">
                  <a16:creationId xmlns:a16="http://schemas.microsoft.com/office/drawing/2014/main" id="{3D64868A-6C94-4F68-ACE7-70BFBFDABEFB}"/>
                </a:ext>
              </a:extLst>
            </p:cNvPr>
            <p:cNvSpPr/>
            <p:nvPr/>
          </p:nvSpPr>
          <p:spPr>
            <a:xfrm>
              <a:off x="4481278" y="6784684"/>
              <a:ext cx="171234" cy="90589"/>
            </a:xfrm>
            <a:custGeom>
              <a:avLst/>
              <a:gdLst/>
              <a:ahLst/>
              <a:cxnLst/>
              <a:rect l="0" t="0" r="0" b="0"/>
              <a:pathLst>
                <a:path w="171234" h="90589">
                  <a:moveTo>
                    <a:pt x="0" y="90589"/>
                  </a:moveTo>
                  <a:lnTo>
                    <a:pt x="171234" y="0"/>
                  </a:lnTo>
                </a:path>
              </a:pathLst>
            </a:custGeom>
            <a:noFill/>
            <a:ln w="8572" cap="flat" cmpd="sng">
              <a:solidFill>
                <a:srgbClr val="939598">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8" name="Freeform 7153">
              <a:extLst>
                <a:ext uri="{FF2B5EF4-FFF2-40B4-BE49-F238E27FC236}">
                  <a16:creationId xmlns:a16="http://schemas.microsoft.com/office/drawing/2014/main" id="{9B36F4AF-E8F1-41E2-BD81-6CCB46E6E714}"/>
                </a:ext>
              </a:extLst>
            </p:cNvPr>
            <p:cNvSpPr/>
            <p:nvPr/>
          </p:nvSpPr>
          <p:spPr>
            <a:xfrm>
              <a:off x="4481280" y="6815415"/>
              <a:ext cx="61214" cy="76301"/>
            </a:xfrm>
            <a:custGeom>
              <a:avLst/>
              <a:gdLst/>
              <a:ahLst/>
              <a:cxnLst/>
              <a:rect l="0" t="0" r="0" b="0"/>
              <a:pathLst>
                <a:path w="61214" h="76301">
                  <a:moveTo>
                    <a:pt x="61214" y="76301"/>
                  </a:moveTo>
                  <a:lnTo>
                    <a:pt x="0" y="59855"/>
                  </a:lnTo>
                  <a:lnTo>
                    <a:pt x="20854" y="0"/>
                  </a:lnTo>
                </a:path>
              </a:pathLst>
            </a:custGeom>
            <a:noFill/>
            <a:ln w="8572" cap="flat" cmpd="sng">
              <a:solidFill>
                <a:srgbClr val="939598">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9" name="Freeform 7154">
              <a:extLst>
                <a:ext uri="{FF2B5EF4-FFF2-40B4-BE49-F238E27FC236}">
                  <a16:creationId xmlns:a16="http://schemas.microsoft.com/office/drawing/2014/main" id="{420B5892-7877-439A-85B3-6D258A0F6AEC}"/>
                </a:ext>
              </a:extLst>
            </p:cNvPr>
            <p:cNvSpPr/>
            <p:nvPr/>
          </p:nvSpPr>
          <p:spPr>
            <a:xfrm>
              <a:off x="2956951" y="6732138"/>
              <a:ext cx="160997" cy="160997"/>
            </a:xfrm>
            <a:custGeom>
              <a:avLst/>
              <a:gdLst/>
              <a:ahLst/>
              <a:cxnLst/>
              <a:rect l="0" t="0" r="0" b="0"/>
              <a:pathLst>
                <a:path w="160997" h="160997">
                  <a:moveTo>
                    <a:pt x="160997" y="160997"/>
                  </a:moveTo>
                  <a:lnTo>
                    <a:pt x="0" y="0"/>
                  </a:lnTo>
                </a:path>
              </a:pathLst>
            </a:custGeom>
            <a:noFill/>
            <a:ln w="8572" cap="flat" cmpd="sng">
              <a:solidFill>
                <a:srgbClr val="939598">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0" name="Freeform 7155">
              <a:extLst>
                <a:ext uri="{FF2B5EF4-FFF2-40B4-BE49-F238E27FC236}">
                  <a16:creationId xmlns:a16="http://schemas.microsoft.com/office/drawing/2014/main" id="{E345DA01-1DE7-4D6C-9BF5-A5062EDDE5B8}"/>
                </a:ext>
              </a:extLst>
            </p:cNvPr>
            <p:cNvSpPr/>
            <p:nvPr/>
          </p:nvSpPr>
          <p:spPr>
            <a:xfrm>
              <a:off x="3054604" y="6829793"/>
              <a:ext cx="63347" cy="63347"/>
            </a:xfrm>
            <a:custGeom>
              <a:avLst/>
              <a:gdLst/>
              <a:ahLst/>
              <a:cxnLst/>
              <a:rect l="0" t="0" r="0" b="0"/>
              <a:pathLst>
                <a:path w="63347" h="63347">
                  <a:moveTo>
                    <a:pt x="0" y="61036"/>
                  </a:moveTo>
                  <a:lnTo>
                    <a:pt x="63347" y="63347"/>
                  </a:lnTo>
                  <a:lnTo>
                    <a:pt x="61036" y="0"/>
                  </a:lnTo>
                </a:path>
              </a:pathLst>
            </a:custGeom>
            <a:noFill/>
            <a:ln w="8572" cap="flat" cmpd="sng">
              <a:solidFill>
                <a:srgbClr val="939598">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1" name="Freeform 7156">
              <a:extLst>
                <a:ext uri="{FF2B5EF4-FFF2-40B4-BE49-F238E27FC236}">
                  <a16:creationId xmlns:a16="http://schemas.microsoft.com/office/drawing/2014/main" id="{6F71F6D3-E90E-4084-AD34-D2D30B37BE51}"/>
                </a:ext>
              </a:extLst>
            </p:cNvPr>
            <p:cNvSpPr/>
            <p:nvPr/>
          </p:nvSpPr>
          <p:spPr>
            <a:xfrm>
              <a:off x="3792057" y="8280670"/>
              <a:ext cx="0" cy="516496"/>
            </a:xfrm>
            <a:custGeom>
              <a:avLst/>
              <a:gdLst/>
              <a:ahLst/>
              <a:cxnLst/>
              <a:rect l="0" t="0" r="0" b="0"/>
              <a:pathLst>
                <a:path h="516496">
                  <a:moveTo>
                    <a:pt x="0" y="516496"/>
                  </a:moveTo>
                  <a:lnTo>
                    <a:pt x="0" y="0"/>
                  </a:lnTo>
                </a:path>
              </a:pathLst>
            </a:custGeom>
            <a:noFill/>
            <a:ln w="8572" cap="flat" cmpd="sng">
              <a:solidFill>
                <a:srgbClr val="939598">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2" name="Freeform 7157">
              <a:extLst>
                <a:ext uri="{FF2B5EF4-FFF2-40B4-BE49-F238E27FC236}">
                  <a16:creationId xmlns:a16="http://schemas.microsoft.com/office/drawing/2014/main" id="{82953D8D-CDE2-4143-A6F3-EF08751C8F0B}"/>
                </a:ext>
              </a:extLst>
            </p:cNvPr>
            <p:cNvSpPr/>
            <p:nvPr/>
          </p:nvSpPr>
          <p:spPr>
            <a:xfrm>
              <a:off x="3748897" y="8280673"/>
              <a:ext cx="86321" cy="46418"/>
            </a:xfrm>
            <a:custGeom>
              <a:avLst/>
              <a:gdLst/>
              <a:ahLst/>
              <a:cxnLst/>
              <a:rect l="0" t="0" r="0" b="0"/>
              <a:pathLst>
                <a:path w="86321" h="46418">
                  <a:moveTo>
                    <a:pt x="86321" y="46418"/>
                  </a:moveTo>
                  <a:lnTo>
                    <a:pt x="43154" y="0"/>
                  </a:lnTo>
                  <a:lnTo>
                    <a:pt x="0" y="46418"/>
                  </a:lnTo>
                </a:path>
              </a:pathLst>
            </a:custGeom>
            <a:noFill/>
            <a:ln w="8572" cap="flat" cmpd="sng">
              <a:solidFill>
                <a:srgbClr val="939598">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3" name="Freeform 7158">
              <a:extLst>
                <a:ext uri="{FF2B5EF4-FFF2-40B4-BE49-F238E27FC236}">
                  <a16:creationId xmlns:a16="http://schemas.microsoft.com/office/drawing/2014/main" id="{D5A77C44-B788-4C13-A9A1-EF5727E5A195}"/>
                </a:ext>
              </a:extLst>
            </p:cNvPr>
            <p:cNvSpPr/>
            <p:nvPr/>
          </p:nvSpPr>
          <p:spPr>
            <a:xfrm>
              <a:off x="4482575" y="8291385"/>
              <a:ext cx="182181" cy="104114"/>
            </a:xfrm>
            <a:custGeom>
              <a:avLst/>
              <a:gdLst/>
              <a:ahLst/>
              <a:cxnLst/>
              <a:rect l="0" t="0" r="0" b="0"/>
              <a:pathLst>
                <a:path w="182181" h="104114">
                  <a:moveTo>
                    <a:pt x="0" y="0"/>
                  </a:moveTo>
                  <a:lnTo>
                    <a:pt x="182181" y="104114"/>
                  </a:lnTo>
                </a:path>
              </a:pathLst>
            </a:custGeom>
            <a:noFill/>
            <a:ln w="8572" cap="flat" cmpd="sng">
              <a:solidFill>
                <a:srgbClr val="939598">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4" name="Freeform 7159">
              <a:extLst>
                <a:ext uri="{FF2B5EF4-FFF2-40B4-BE49-F238E27FC236}">
                  <a16:creationId xmlns:a16="http://schemas.microsoft.com/office/drawing/2014/main" id="{B0D99680-259B-43E8-A051-9D8119A293C1}"/>
                </a:ext>
              </a:extLst>
            </p:cNvPr>
            <p:cNvSpPr/>
            <p:nvPr/>
          </p:nvSpPr>
          <p:spPr>
            <a:xfrm>
              <a:off x="4482575" y="8276947"/>
              <a:ext cx="61722" cy="74942"/>
            </a:xfrm>
            <a:custGeom>
              <a:avLst/>
              <a:gdLst/>
              <a:ahLst/>
              <a:cxnLst/>
              <a:rect l="0" t="0" r="0" b="0"/>
              <a:pathLst>
                <a:path w="61722" h="74942">
                  <a:moveTo>
                    <a:pt x="61722" y="0"/>
                  </a:moveTo>
                  <a:lnTo>
                    <a:pt x="0" y="14439"/>
                  </a:lnTo>
                  <a:lnTo>
                    <a:pt x="18898" y="74942"/>
                  </a:lnTo>
                </a:path>
              </a:pathLst>
            </a:custGeom>
            <a:noFill/>
            <a:ln w="8572" cap="flat" cmpd="sng">
              <a:solidFill>
                <a:srgbClr val="939598">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5" name="Freeform 7160">
              <a:extLst>
                <a:ext uri="{FF2B5EF4-FFF2-40B4-BE49-F238E27FC236}">
                  <a16:creationId xmlns:a16="http://schemas.microsoft.com/office/drawing/2014/main" id="{35DD27DA-FDB2-45A2-837C-B9974439D455}"/>
                </a:ext>
              </a:extLst>
            </p:cNvPr>
            <p:cNvSpPr/>
            <p:nvPr/>
          </p:nvSpPr>
          <p:spPr>
            <a:xfrm>
              <a:off x="2945635" y="8274745"/>
              <a:ext cx="172313" cy="172313"/>
            </a:xfrm>
            <a:custGeom>
              <a:avLst/>
              <a:gdLst/>
              <a:ahLst/>
              <a:cxnLst/>
              <a:rect l="0" t="0" r="0" b="0"/>
              <a:pathLst>
                <a:path w="172313" h="172313">
                  <a:moveTo>
                    <a:pt x="172313" y="0"/>
                  </a:moveTo>
                  <a:lnTo>
                    <a:pt x="0" y="172313"/>
                  </a:lnTo>
                </a:path>
              </a:pathLst>
            </a:custGeom>
            <a:noFill/>
            <a:ln w="8572" cap="flat" cmpd="sng">
              <a:solidFill>
                <a:srgbClr val="939598">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6" name="Freeform 7161">
              <a:extLst>
                <a:ext uri="{FF2B5EF4-FFF2-40B4-BE49-F238E27FC236}">
                  <a16:creationId xmlns:a16="http://schemas.microsoft.com/office/drawing/2014/main" id="{74E283C0-B1BC-4C32-90CD-52FF284310AF}"/>
                </a:ext>
              </a:extLst>
            </p:cNvPr>
            <p:cNvSpPr/>
            <p:nvPr/>
          </p:nvSpPr>
          <p:spPr>
            <a:xfrm>
              <a:off x="3054604" y="8274741"/>
              <a:ext cx="63347" cy="63347"/>
            </a:xfrm>
            <a:custGeom>
              <a:avLst/>
              <a:gdLst/>
              <a:ahLst/>
              <a:cxnLst/>
              <a:rect l="0" t="0" r="0" b="0"/>
              <a:pathLst>
                <a:path w="63347" h="63347">
                  <a:moveTo>
                    <a:pt x="0" y="2311"/>
                  </a:moveTo>
                  <a:lnTo>
                    <a:pt x="63347" y="0"/>
                  </a:lnTo>
                  <a:lnTo>
                    <a:pt x="61036" y="63347"/>
                  </a:lnTo>
                </a:path>
              </a:pathLst>
            </a:custGeom>
            <a:noFill/>
            <a:ln w="8572" cap="flat" cmpd="sng">
              <a:solidFill>
                <a:srgbClr val="939598">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7" name="Freeform 7162">
              <a:extLst>
                <a:ext uri="{FF2B5EF4-FFF2-40B4-BE49-F238E27FC236}">
                  <a16:creationId xmlns:a16="http://schemas.microsoft.com/office/drawing/2014/main" id="{FBB030E7-2913-4CC4-B2FF-F3C397CAB764}"/>
                </a:ext>
              </a:extLst>
            </p:cNvPr>
            <p:cNvSpPr/>
            <p:nvPr/>
          </p:nvSpPr>
          <p:spPr>
            <a:xfrm>
              <a:off x="2758739" y="7215381"/>
              <a:ext cx="732636" cy="732637"/>
            </a:xfrm>
            <a:custGeom>
              <a:avLst/>
              <a:gdLst/>
              <a:ahLst/>
              <a:cxnLst/>
              <a:rect l="0" t="0" r="0" b="0"/>
              <a:pathLst>
                <a:path w="732636" h="732637">
                  <a:moveTo>
                    <a:pt x="366318" y="732637"/>
                  </a:moveTo>
                  <a:cubicBezTo>
                    <a:pt x="568629" y="732637"/>
                    <a:pt x="732636" y="568630"/>
                    <a:pt x="732636" y="366319"/>
                  </a:cubicBezTo>
                  <a:cubicBezTo>
                    <a:pt x="732636" y="164008"/>
                    <a:pt x="568629" y="0"/>
                    <a:pt x="366318" y="0"/>
                  </a:cubicBezTo>
                  <a:cubicBezTo>
                    <a:pt x="164007" y="0"/>
                    <a:pt x="0" y="164008"/>
                    <a:pt x="0" y="366319"/>
                  </a:cubicBezTo>
                  <a:cubicBezTo>
                    <a:pt x="0" y="568630"/>
                    <a:pt x="164007" y="732637"/>
                    <a:pt x="366318" y="732637"/>
                  </a:cubicBezTo>
                </a:path>
              </a:pathLst>
            </a:custGeom>
            <a:solidFill>
              <a:srgbClr val="377169">
                <a:alpha val="100000"/>
              </a:srgbClr>
            </a:solidFill>
            <a:ln w="8572">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8" name="Freeform 7163">
              <a:extLst>
                <a:ext uri="{FF2B5EF4-FFF2-40B4-BE49-F238E27FC236}">
                  <a16:creationId xmlns:a16="http://schemas.microsoft.com/office/drawing/2014/main" id="{B597EC1E-96F2-4B77-B9E8-E4B26A8491CA}"/>
                </a:ext>
              </a:extLst>
            </p:cNvPr>
            <p:cNvSpPr/>
            <p:nvPr/>
          </p:nvSpPr>
          <p:spPr>
            <a:xfrm>
              <a:off x="4071625" y="7215381"/>
              <a:ext cx="732636" cy="732637"/>
            </a:xfrm>
            <a:custGeom>
              <a:avLst/>
              <a:gdLst/>
              <a:ahLst/>
              <a:cxnLst/>
              <a:rect l="0" t="0" r="0" b="0"/>
              <a:pathLst>
                <a:path w="732636" h="732637">
                  <a:moveTo>
                    <a:pt x="366318" y="732637"/>
                  </a:moveTo>
                  <a:cubicBezTo>
                    <a:pt x="568629" y="732637"/>
                    <a:pt x="732636" y="568630"/>
                    <a:pt x="732636" y="366319"/>
                  </a:cubicBezTo>
                  <a:cubicBezTo>
                    <a:pt x="732636" y="164008"/>
                    <a:pt x="568629" y="0"/>
                    <a:pt x="366318" y="0"/>
                  </a:cubicBezTo>
                  <a:cubicBezTo>
                    <a:pt x="164007" y="0"/>
                    <a:pt x="0" y="164008"/>
                    <a:pt x="0" y="366319"/>
                  </a:cubicBezTo>
                  <a:cubicBezTo>
                    <a:pt x="0" y="568630"/>
                    <a:pt x="164007" y="732637"/>
                    <a:pt x="366318" y="732637"/>
                  </a:cubicBezTo>
                </a:path>
              </a:pathLst>
            </a:custGeom>
            <a:solidFill>
              <a:srgbClr val="138586">
                <a:alpha val="100000"/>
              </a:srgbClr>
            </a:solidFill>
            <a:ln w="8572">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pic>
          <p:nvPicPr>
            <p:cNvPr id="19" name="Picture 7164">
              <a:extLst>
                <a:ext uri="{FF2B5EF4-FFF2-40B4-BE49-F238E27FC236}">
                  <a16:creationId xmlns:a16="http://schemas.microsoft.com/office/drawing/2014/main" id="{25C0AD1F-3E29-468B-AAF6-D7FC23EF5A10}"/>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a:xfrm>
              <a:off x="1977254" y="5694440"/>
              <a:ext cx="3627437" cy="3659594"/>
            </a:xfrm>
            <a:prstGeom prst="rect">
              <a:avLst/>
            </a:prstGeom>
            <a:noFill/>
          </p:spPr>
        </p:pic>
        <p:sp>
          <p:nvSpPr>
            <p:cNvPr id="23" name="Freeform 7168">
              <a:extLst>
                <a:ext uri="{FF2B5EF4-FFF2-40B4-BE49-F238E27FC236}">
                  <a16:creationId xmlns:a16="http://schemas.microsoft.com/office/drawing/2014/main" id="{E60A0DA3-D2C0-46E7-974C-8D0F681396EE}"/>
                </a:ext>
              </a:extLst>
            </p:cNvPr>
            <p:cNvSpPr/>
            <p:nvPr/>
          </p:nvSpPr>
          <p:spPr>
            <a:xfrm>
              <a:off x="3249776" y="7915967"/>
              <a:ext cx="1028827" cy="283794"/>
            </a:xfrm>
            <a:custGeom>
              <a:avLst/>
              <a:gdLst/>
              <a:ahLst/>
              <a:cxnLst/>
              <a:rect l="0" t="0" r="0" b="0"/>
              <a:pathLst>
                <a:path w="1028827" h="283794">
                  <a:moveTo>
                    <a:pt x="0" y="14262"/>
                  </a:moveTo>
                  <a:cubicBezTo>
                    <a:pt x="4508" y="20967"/>
                    <a:pt x="6896" y="24231"/>
                    <a:pt x="11658" y="30733"/>
                  </a:cubicBezTo>
                  <a:cubicBezTo>
                    <a:pt x="123952" y="184162"/>
                    <a:pt x="305206" y="283794"/>
                    <a:pt x="509701" y="283794"/>
                  </a:cubicBezTo>
                  <a:cubicBezTo>
                    <a:pt x="700544" y="283794"/>
                    <a:pt x="871156" y="197015"/>
                    <a:pt x="984351" y="60705"/>
                  </a:cubicBezTo>
                  <a:cubicBezTo>
                    <a:pt x="1000366" y="41427"/>
                    <a:pt x="1015225" y="21158"/>
                    <a:pt x="1028827" y="0"/>
                  </a:cubicBezTo>
                </a:path>
              </a:pathLst>
            </a:custGeom>
            <a:noFill/>
            <a:ln w="8572" cap="flat" cmpd="sng">
              <a:solidFill>
                <a:srgbClr val="939598">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4" name="Freeform 7169">
              <a:extLst>
                <a:ext uri="{FF2B5EF4-FFF2-40B4-BE49-F238E27FC236}">
                  <a16:creationId xmlns:a16="http://schemas.microsoft.com/office/drawing/2014/main" id="{B64AEF0F-5CFC-4ABC-AED8-F40D7F982859}"/>
                </a:ext>
              </a:extLst>
            </p:cNvPr>
            <p:cNvSpPr/>
            <p:nvPr/>
          </p:nvSpPr>
          <p:spPr>
            <a:xfrm>
              <a:off x="3239908" y="7930226"/>
              <a:ext cx="71602" cy="62623"/>
            </a:xfrm>
            <a:custGeom>
              <a:avLst/>
              <a:gdLst/>
              <a:ahLst/>
              <a:cxnLst/>
              <a:rect l="0" t="0" r="0" b="0"/>
              <a:pathLst>
                <a:path w="71602" h="62623">
                  <a:moveTo>
                    <a:pt x="0" y="62623"/>
                  </a:moveTo>
                  <a:lnTo>
                    <a:pt x="9867" y="0"/>
                  </a:lnTo>
                  <a:lnTo>
                    <a:pt x="71602" y="14402"/>
                  </a:lnTo>
                </a:path>
              </a:pathLst>
            </a:custGeom>
            <a:noFill/>
            <a:ln w="8572" cap="flat" cmpd="sng">
              <a:solidFill>
                <a:srgbClr val="939598">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5" name="Freeform 7170">
              <a:extLst>
                <a:ext uri="{FF2B5EF4-FFF2-40B4-BE49-F238E27FC236}">
                  <a16:creationId xmlns:a16="http://schemas.microsoft.com/office/drawing/2014/main" id="{7F2E8A1A-7394-4703-AA99-8AA30FAE5209}"/>
                </a:ext>
              </a:extLst>
            </p:cNvPr>
            <p:cNvSpPr/>
            <p:nvPr/>
          </p:nvSpPr>
          <p:spPr>
            <a:xfrm>
              <a:off x="3792658" y="6964575"/>
              <a:ext cx="462127" cy="250367"/>
            </a:xfrm>
            <a:custGeom>
              <a:avLst/>
              <a:gdLst/>
              <a:ahLst/>
              <a:cxnLst/>
              <a:rect l="0" t="0" r="0" b="0"/>
              <a:pathLst>
                <a:path w="462127" h="250367">
                  <a:moveTo>
                    <a:pt x="462127" y="250367"/>
                  </a:moveTo>
                  <a:cubicBezTo>
                    <a:pt x="356946" y="104533"/>
                    <a:pt x="191211" y="10299"/>
                    <a:pt x="0" y="0"/>
                  </a:cubicBezTo>
                </a:path>
              </a:pathLst>
            </a:custGeom>
            <a:noFill/>
            <a:ln w="8572" cap="flat" cmpd="sng">
              <a:solidFill>
                <a:srgbClr val="939598">
                  <a:alpha val="100000"/>
                </a:srgbClr>
              </a:solidFill>
              <a:custDash>
                <a:ds d="409185" sp="409185"/>
              </a:custDash>
              <a:miter lim="508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6" name="Freeform 7171">
              <a:extLst>
                <a:ext uri="{FF2B5EF4-FFF2-40B4-BE49-F238E27FC236}">
                  <a16:creationId xmlns:a16="http://schemas.microsoft.com/office/drawing/2014/main" id="{DB95D438-1C24-42F7-8145-F1F107F9080D}"/>
                </a:ext>
              </a:extLst>
            </p:cNvPr>
            <p:cNvSpPr/>
            <p:nvPr/>
          </p:nvSpPr>
          <p:spPr>
            <a:xfrm>
              <a:off x="3266086" y="6965649"/>
              <a:ext cx="441350" cy="242620"/>
            </a:xfrm>
            <a:custGeom>
              <a:avLst/>
              <a:gdLst/>
              <a:ahLst/>
              <a:cxnLst/>
              <a:rect l="0" t="0" r="0" b="0"/>
              <a:pathLst>
                <a:path w="441350" h="242620">
                  <a:moveTo>
                    <a:pt x="441350" y="0"/>
                  </a:moveTo>
                  <a:cubicBezTo>
                    <a:pt x="261341" y="14516"/>
                    <a:pt x="103162" y="106476"/>
                    <a:pt x="0" y="242620"/>
                  </a:cubicBezTo>
                </a:path>
              </a:pathLst>
            </a:custGeom>
            <a:noFill/>
            <a:ln w="8572" cap="flat" cmpd="sng">
              <a:solidFill>
                <a:srgbClr val="939598">
                  <a:alpha val="100000"/>
                </a:srgbClr>
              </a:solidFill>
              <a:custDash>
                <a:ds d="390518" sp="390518"/>
              </a:custDash>
              <a:miter lim="508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7" name="Freeform 7172">
              <a:extLst>
                <a:ext uri="{FF2B5EF4-FFF2-40B4-BE49-F238E27FC236}">
                  <a16:creationId xmlns:a16="http://schemas.microsoft.com/office/drawing/2014/main" id="{2271786B-5F1B-47DE-8E1A-809923B0DA18}"/>
                </a:ext>
              </a:extLst>
            </p:cNvPr>
            <p:cNvSpPr/>
            <p:nvPr/>
          </p:nvSpPr>
          <p:spPr>
            <a:xfrm>
              <a:off x="3246602" y="6963629"/>
              <a:ext cx="1037094" cy="295249"/>
            </a:xfrm>
            <a:custGeom>
              <a:avLst/>
              <a:gdLst/>
              <a:ahLst/>
              <a:cxnLst/>
              <a:rect l="0" t="0" r="0" b="0"/>
              <a:pathLst>
                <a:path w="1037094" h="295249">
                  <a:moveTo>
                    <a:pt x="1037094" y="295249"/>
                  </a:moveTo>
                  <a:cubicBezTo>
                    <a:pt x="1034085" y="290220"/>
                    <a:pt x="1031011" y="285255"/>
                    <a:pt x="1027874" y="280327"/>
                  </a:cubicBezTo>
                  <a:moveTo>
                    <a:pt x="528523" y="241"/>
                  </a:moveTo>
                  <a:cubicBezTo>
                    <a:pt x="522706" y="76"/>
                    <a:pt x="516864" y="0"/>
                    <a:pt x="510997" y="0"/>
                  </a:cubicBezTo>
                  <a:cubicBezTo>
                    <a:pt x="505396" y="0"/>
                    <a:pt x="499821" y="76"/>
                    <a:pt x="494258" y="229"/>
                  </a:cubicBezTo>
                  <a:moveTo>
                    <a:pt x="9550" y="258115"/>
                  </a:moveTo>
                  <a:cubicBezTo>
                    <a:pt x="6312" y="262649"/>
                    <a:pt x="3124" y="267221"/>
                    <a:pt x="0" y="271843"/>
                  </a:cubicBezTo>
                </a:path>
              </a:pathLst>
            </a:custGeom>
            <a:noFill/>
            <a:ln w="8572" cap="flat" cmpd="sng">
              <a:solidFill>
                <a:srgbClr val="939598">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8" name="Freeform 7173">
              <a:extLst>
                <a:ext uri="{FF2B5EF4-FFF2-40B4-BE49-F238E27FC236}">
                  <a16:creationId xmlns:a16="http://schemas.microsoft.com/office/drawing/2014/main" id="{9EC954AE-6E27-4563-B762-148AD1FA27A5}"/>
                </a:ext>
              </a:extLst>
            </p:cNvPr>
            <p:cNvSpPr/>
            <p:nvPr/>
          </p:nvSpPr>
          <p:spPr>
            <a:xfrm>
              <a:off x="4222827" y="7196879"/>
              <a:ext cx="74066" cy="62001"/>
            </a:xfrm>
            <a:custGeom>
              <a:avLst/>
              <a:gdLst/>
              <a:ahLst/>
              <a:cxnLst/>
              <a:rect l="0" t="0" r="0" b="0"/>
              <a:pathLst>
                <a:path w="74066" h="62001">
                  <a:moveTo>
                    <a:pt x="74066" y="0"/>
                  </a:moveTo>
                  <a:lnTo>
                    <a:pt x="60871" y="62001"/>
                  </a:lnTo>
                  <a:lnTo>
                    <a:pt x="0" y="44323"/>
                  </a:lnTo>
                </a:path>
              </a:pathLst>
            </a:custGeom>
            <a:noFill/>
            <a:ln w="8572" cap="flat" cmpd="sng">
              <a:solidFill>
                <a:srgbClr val="939598">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9" name="Freeform 7174">
              <a:extLst>
                <a:ext uri="{FF2B5EF4-FFF2-40B4-BE49-F238E27FC236}">
                  <a16:creationId xmlns:a16="http://schemas.microsoft.com/office/drawing/2014/main" id="{D49BF1DE-7581-452A-BB9D-A4D8F28C0C0F}"/>
                </a:ext>
              </a:extLst>
            </p:cNvPr>
            <p:cNvSpPr/>
            <p:nvPr/>
          </p:nvSpPr>
          <p:spPr>
            <a:xfrm>
              <a:off x="2942609" y="6893304"/>
              <a:ext cx="1711909" cy="0"/>
            </a:xfrm>
            <a:custGeom>
              <a:avLst/>
              <a:gdLst/>
              <a:ahLst/>
              <a:cxnLst/>
              <a:rect l="0" t="0" r="0" b="0"/>
              <a:pathLst>
                <a:path w="1711909">
                  <a:moveTo>
                    <a:pt x="0" y="0"/>
                  </a:moveTo>
                  <a:lnTo>
                    <a:pt x="1711909" y="0"/>
                  </a:lnTo>
                </a:path>
              </a:pathLst>
            </a:custGeom>
            <a:noFill/>
            <a:ln w="8572" cap="flat" cmpd="sng">
              <a:solidFill>
                <a:srgbClr val="939598">
                  <a:alpha val="100000"/>
                </a:srgbClr>
              </a:solidFill>
              <a:custDash>
                <a:ds d="407555" sp="407555"/>
              </a:custDash>
              <a:miter lim="508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0" name="Freeform 7175">
              <a:extLst>
                <a:ext uri="{FF2B5EF4-FFF2-40B4-BE49-F238E27FC236}">
                  <a16:creationId xmlns:a16="http://schemas.microsoft.com/office/drawing/2014/main" id="{6E0163CB-D420-4AC2-B8FF-E927AD3B4EE1}"/>
                </a:ext>
              </a:extLst>
            </p:cNvPr>
            <p:cNvSpPr/>
            <p:nvPr/>
          </p:nvSpPr>
          <p:spPr>
            <a:xfrm>
              <a:off x="2942609" y="8270091"/>
              <a:ext cx="1711909" cy="0"/>
            </a:xfrm>
            <a:custGeom>
              <a:avLst/>
              <a:gdLst/>
              <a:ahLst/>
              <a:cxnLst/>
              <a:rect l="0" t="0" r="0" b="0"/>
              <a:pathLst>
                <a:path w="1711909">
                  <a:moveTo>
                    <a:pt x="0" y="0"/>
                  </a:moveTo>
                  <a:lnTo>
                    <a:pt x="1711909" y="0"/>
                  </a:lnTo>
                </a:path>
              </a:pathLst>
            </a:custGeom>
            <a:noFill/>
            <a:ln w="8572" cap="flat" cmpd="sng">
              <a:solidFill>
                <a:srgbClr val="939598">
                  <a:alpha val="100000"/>
                </a:srgbClr>
              </a:solidFill>
              <a:custDash>
                <a:ds d="407555" sp="407555"/>
              </a:custDash>
              <a:miter lim="508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pic>
          <p:nvPicPr>
            <p:cNvPr id="31" name="Picture 7176">
              <a:extLst>
                <a:ext uri="{FF2B5EF4-FFF2-40B4-BE49-F238E27FC236}">
                  <a16:creationId xmlns:a16="http://schemas.microsoft.com/office/drawing/2014/main" id="{102C8748-FF52-48F8-A6EC-F197CA9D194C}"/>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a:xfrm>
              <a:off x="2605903" y="5877789"/>
              <a:ext cx="2565400" cy="1235045"/>
            </a:xfrm>
            <a:prstGeom prst="rect">
              <a:avLst/>
            </a:prstGeom>
            <a:noFill/>
          </p:spPr>
        </p:pic>
        <p:pic>
          <p:nvPicPr>
            <p:cNvPr id="32" name="Picture 7177">
              <a:extLst>
                <a:ext uri="{FF2B5EF4-FFF2-40B4-BE49-F238E27FC236}">
                  <a16:creationId xmlns:a16="http://schemas.microsoft.com/office/drawing/2014/main" id="{D5B16657-5CB1-43F3-843E-5DA54AACA584}"/>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a:xfrm>
              <a:off x="2416420" y="7940858"/>
              <a:ext cx="2749053" cy="1324626"/>
            </a:xfrm>
            <a:prstGeom prst="rect">
              <a:avLst/>
            </a:prstGeom>
            <a:noFill/>
          </p:spPr>
        </p:pic>
        <p:sp>
          <p:nvSpPr>
            <p:cNvPr id="33" name="Freeform 7178">
              <a:extLst>
                <a:ext uri="{FF2B5EF4-FFF2-40B4-BE49-F238E27FC236}">
                  <a16:creationId xmlns:a16="http://schemas.microsoft.com/office/drawing/2014/main" id="{6C4A19E0-383F-485C-8BBF-204ECDBDEEC0}"/>
                </a:ext>
              </a:extLst>
            </p:cNvPr>
            <p:cNvSpPr/>
            <p:nvPr/>
          </p:nvSpPr>
          <p:spPr>
            <a:xfrm>
              <a:off x="3685936" y="6486013"/>
              <a:ext cx="213512" cy="288532"/>
            </a:xfrm>
            <a:custGeom>
              <a:avLst/>
              <a:gdLst/>
              <a:ahLst/>
              <a:cxnLst/>
              <a:rect l="0" t="0" r="0" b="0"/>
              <a:pathLst>
                <a:path w="213512" h="288532">
                  <a:moveTo>
                    <a:pt x="0" y="288532"/>
                  </a:moveTo>
                  <a:lnTo>
                    <a:pt x="213512" y="288532"/>
                  </a:lnTo>
                  <a:lnTo>
                    <a:pt x="213512" y="0"/>
                  </a:lnTo>
                  <a:lnTo>
                    <a:pt x="0" y="0"/>
                  </a:lnTo>
                  <a:lnTo>
                    <a:pt x="0" y="288532"/>
                  </a:lnTo>
                  <a:close/>
                </a:path>
              </a:pathLst>
            </a:custGeom>
            <a:solidFill>
              <a:srgbClr val="FFFFFF">
                <a:alpha val="100000"/>
              </a:srgbClr>
            </a:solidFill>
            <a:ln w="8572">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4" name="Freeform 7179">
              <a:extLst>
                <a:ext uri="{FF2B5EF4-FFF2-40B4-BE49-F238E27FC236}">
                  <a16:creationId xmlns:a16="http://schemas.microsoft.com/office/drawing/2014/main" id="{AB4F4098-51DC-4241-AA98-F80E36D276EE}"/>
                </a:ext>
              </a:extLst>
            </p:cNvPr>
            <p:cNvSpPr/>
            <p:nvPr/>
          </p:nvSpPr>
          <p:spPr>
            <a:xfrm>
              <a:off x="3685936" y="8399230"/>
              <a:ext cx="213512" cy="288532"/>
            </a:xfrm>
            <a:custGeom>
              <a:avLst/>
              <a:gdLst/>
              <a:ahLst/>
              <a:cxnLst/>
              <a:rect l="0" t="0" r="0" b="0"/>
              <a:pathLst>
                <a:path w="213512" h="288532">
                  <a:moveTo>
                    <a:pt x="0" y="288532"/>
                  </a:moveTo>
                  <a:lnTo>
                    <a:pt x="213512" y="288532"/>
                  </a:lnTo>
                  <a:lnTo>
                    <a:pt x="213512" y="0"/>
                  </a:lnTo>
                  <a:lnTo>
                    <a:pt x="0" y="0"/>
                  </a:lnTo>
                  <a:lnTo>
                    <a:pt x="0" y="288532"/>
                  </a:lnTo>
                  <a:close/>
                </a:path>
              </a:pathLst>
            </a:custGeom>
            <a:solidFill>
              <a:srgbClr val="FFFFFF">
                <a:alpha val="100000"/>
              </a:srgbClr>
            </a:solidFill>
            <a:ln w="8572">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24" name="TextBox 123">
              <a:extLst>
                <a:ext uri="{FF2B5EF4-FFF2-40B4-BE49-F238E27FC236}">
                  <a16:creationId xmlns:a16="http://schemas.microsoft.com/office/drawing/2014/main" id="{480EF276-A922-45FC-B431-2E5082841530}"/>
                </a:ext>
              </a:extLst>
            </p:cNvPr>
            <p:cNvSpPr txBox="1"/>
            <p:nvPr/>
          </p:nvSpPr>
          <p:spPr>
            <a:xfrm>
              <a:off x="5646787" y="8357352"/>
              <a:ext cx="601348" cy="233072"/>
            </a:xfrm>
            <a:prstGeom prst="rect">
              <a:avLst/>
            </a:prstGeom>
            <a:noFill/>
          </p:spPr>
          <p:txBody>
            <a:bodyPr wrap="square" lIns="0" tIns="0" rIns="0" bIns="0" rtlCol="0" anchor="ctr">
              <a:noAutofit/>
            </a:bodyPr>
            <a:lstStyle/>
            <a:p>
              <a:pPr algn="l">
                <a:spcAft>
                  <a:spcPts val="200"/>
                </a:spcAft>
              </a:pPr>
              <a:r>
                <a:rPr lang="pt-PT" sz="800" b="1"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MESO</a:t>
              </a:r>
              <a:r>
                <a:rPr lang="pt-PT" sz="80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 LEVEL</a:t>
              </a:r>
              <a:endParaRPr lang="en-GB" sz="80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25" name="TextBox 124">
              <a:extLst>
                <a:ext uri="{FF2B5EF4-FFF2-40B4-BE49-F238E27FC236}">
                  <a16:creationId xmlns:a16="http://schemas.microsoft.com/office/drawing/2014/main" id="{6E11964B-B8CB-4EE6-8556-00E150932F8B}"/>
                </a:ext>
              </a:extLst>
            </p:cNvPr>
            <p:cNvSpPr txBox="1"/>
            <p:nvPr/>
          </p:nvSpPr>
          <p:spPr>
            <a:xfrm>
              <a:off x="5646787" y="7475037"/>
              <a:ext cx="601348" cy="233072"/>
            </a:xfrm>
            <a:prstGeom prst="rect">
              <a:avLst/>
            </a:prstGeom>
            <a:noFill/>
          </p:spPr>
          <p:txBody>
            <a:bodyPr wrap="square" lIns="0" tIns="0" rIns="0" bIns="0" rtlCol="0" anchor="ctr">
              <a:noAutofit/>
            </a:bodyPr>
            <a:lstStyle/>
            <a:p>
              <a:pPr algn="l">
                <a:spcAft>
                  <a:spcPts val="200"/>
                </a:spcAft>
              </a:pPr>
              <a:r>
                <a:rPr lang="pt-PT" sz="800" b="1"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MICRO</a:t>
              </a:r>
              <a:r>
                <a:rPr lang="pt-PT" sz="80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 LEVEL</a:t>
              </a:r>
              <a:endParaRPr lang="en-GB" sz="80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27" name="TextBox 126">
              <a:extLst>
                <a:ext uri="{FF2B5EF4-FFF2-40B4-BE49-F238E27FC236}">
                  <a16:creationId xmlns:a16="http://schemas.microsoft.com/office/drawing/2014/main" id="{468A163A-4272-4953-AB81-CDFAC57615D2}"/>
                </a:ext>
              </a:extLst>
            </p:cNvPr>
            <p:cNvSpPr txBox="1"/>
            <p:nvPr/>
          </p:nvSpPr>
          <p:spPr>
            <a:xfrm>
              <a:off x="5646787" y="6568462"/>
              <a:ext cx="601348" cy="233072"/>
            </a:xfrm>
            <a:prstGeom prst="rect">
              <a:avLst/>
            </a:prstGeom>
            <a:noFill/>
          </p:spPr>
          <p:txBody>
            <a:bodyPr wrap="square" lIns="0" tIns="0" rIns="0" bIns="0" rtlCol="0" anchor="ctr">
              <a:noAutofit/>
            </a:bodyPr>
            <a:lstStyle/>
            <a:p>
              <a:pPr algn="l">
                <a:spcAft>
                  <a:spcPts val="200"/>
                </a:spcAft>
              </a:pPr>
              <a:r>
                <a:rPr lang="pt-PT" sz="800" b="1"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MACRO</a:t>
              </a:r>
              <a:r>
                <a:rPr lang="pt-PT" sz="80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 LEVEL</a:t>
              </a:r>
              <a:endParaRPr lang="en-GB" sz="80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28" name="TextBox 127">
              <a:extLst>
                <a:ext uri="{FF2B5EF4-FFF2-40B4-BE49-F238E27FC236}">
                  <a16:creationId xmlns:a16="http://schemas.microsoft.com/office/drawing/2014/main" id="{E9D4D322-F335-49F9-AD7A-EB31E0FEF055}"/>
                </a:ext>
              </a:extLst>
            </p:cNvPr>
            <p:cNvSpPr txBox="1"/>
            <p:nvPr/>
          </p:nvSpPr>
          <p:spPr>
            <a:xfrm>
              <a:off x="5160739" y="9060617"/>
              <a:ext cx="473201" cy="233072"/>
            </a:xfrm>
            <a:prstGeom prst="rect">
              <a:avLst/>
            </a:prstGeom>
            <a:noFill/>
          </p:spPr>
          <p:txBody>
            <a:bodyPr wrap="square" lIns="0" tIns="0" rIns="0" bIns="0" rtlCol="0" anchor="ctr">
              <a:noAutofit/>
            </a:bodyPr>
            <a:lstStyle/>
            <a:p>
              <a:pPr algn="l">
                <a:spcAft>
                  <a:spcPts val="200"/>
                </a:spcAft>
              </a:pPr>
              <a:r>
                <a:rPr lang="pt-PT" sz="1000" dirty="0">
                  <a:solidFill>
                    <a:srgbClr val="002A41"/>
                  </a:solidFill>
                  <a:latin typeface="Calibri Light" panose="020F0302020204030204" pitchFamily="34" charset="0"/>
                  <a:cs typeface="Calibri Light" panose="020F0302020204030204" pitchFamily="34" charset="0"/>
                  <a:sym typeface="Calibri Light" panose="020F0302020204030204" pitchFamily="34" charset="0"/>
                </a:rPr>
                <a:t>CIVIL SOCIETY</a:t>
              </a:r>
              <a:endParaRPr lang="en-GB" sz="1000" dirty="0">
                <a:solidFill>
                  <a:srgbClr val="002A41"/>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29" name="TextBox 128">
              <a:extLst>
                <a:ext uri="{FF2B5EF4-FFF2-40B4-BE49-F238E27FC236}">
                  <a16:creationId xmlns:a16="http://schemas.microsoft.com/office/drawing/2014/main" id="{7874330D-19EC-4226-9F95-F0EB72FA9493}"/>
                </a:ext>
              </a:extLst>
            </p:cNvPr>
            <p:cNvSpPr txBox="1"/>
            <p:nvPr/>
          </p:nvSpPr>
          <p:spPr>
            <a:xfrm>
              <a:off x="1972896" y="9060617"/>
              <a:ext cx="473201" cy="233072"/>
            </a:xfrm>
            <a:prstGeom prst="rect">
              <a:avLst/>
            </a:prstGeom>
            <a:noFill/>
          </p:spPr>
          <p:txBody>
            <a:bodyPr wrap="square" lIns="0" tIns="0" rIns="0" bIns="0" rtlCol="0" anchor="ctr">
              <a:noAutofit/>
            </a:bodyPr>
            <a:lstStyle/>
            <a:p>
              <a:pPr algn="l">
                <a:spcAft>
                  <a:spcPts val="200"/>
                </a:spcAft>
              </a:pPr>
              <a:r>
                <a:rPr lang="pt-PT" sz="1000" dirty="0">
                  <a:solidFill>
                    <a:srgbClr val="002A41"/>
                  </a:solidFill>
                  <a:latin typeface="Calibri Light" panose="020F0302020204030204" pitchFamily="34" charset="0"/>
                  <a:cs typeface="Calibri Light" panose="020F0302020204030204" pitchFamily="34" charset="0"/>
                  <a:sym typeface="Calibri Light" panose="020F0302020204030204" pitchFamily="34" charset="0"/>
                </a:rPr>
                <a:t>PRIVATE SECTOR</a:t>
              </a:r>
              <a:endParaRPr lang="en-GB" sz="1000" dirty="0">
                <a:solidFill>
                  <a:srgbClr val="002A41"/>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30" name="TextBox 129">
              <a:extLst>
                <a:ext uri="{FF2B5EF4-FFF2-40B4-BE49-F238E27FC236}">
                  <a16:creationId xmlns:a16="http://schemas.microsoft.com/office/drawing/2014/main" id="{9B8FE0EA-EB31-4541-9B77-075536B8767F}"/>
                </a:ext>
              </a:extLst>
            </p:cNvPr>
            <p:cNvSpPr txBox="1"/>
            <p:nvPr/>
          </p:nvSpPr>
          <p:spPr>
            <a:xfrm>
              <a:off x="1972896" y="5733756"/>
              <a:ext cx="764325" cy="233072"/>
            </a:xfrm>
            <a:prstGeom prst="rect">
              <a:avLst/>
            </a:prstGeom>
            <a:noFill/>
          </p:spPr>
          <p:txBody>
            <a:bodyPr wrap="square" lIns="0" tIns="0" rIns="0" bIns="0" rtlCol="0" anchor="ctr">
              <a:noAutofit/>
            </a:bodyPr>
            <a:lstStyle/>
            <a:p>
              <a:pPr algn="l">
                <a:spcAft>
                  <a:spcPts val="200"/>
                </a:spcAft>
              </a:pPr>
              <a:r>
                <a:rPr lang="pt-PT" sz="1000" dirty="0">
                  <a:solidFill>
                    <a:srgbClr val="002A41"/>
                  </a:solidFill>
                  <a:latin typeface="Calibri Light" panose="020F0302020204030204" pitchFamily="34" charset="0"/>
                  <a:cs typeface="Calibri Light" panose="020F0302020204030204" pitchFamily="34" charset="0"/>
                  <a:sym typeface="Calibri Light" panose="020F0302020204030204" pitchFamily="34" charset="0"/>
                </a:rPr>
                <a:t>REGULATORS</a:t>
              </a:r>
              <a:endParaRPr lang="en-GB" sz="1000" dirty="0">
                <a:solidFill>
                  <a:srgbClr val="002A41"/>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31" name="TextBox 130">
              <a:extLst>
                <a:ext uri="{FF2B5EF4-FFF2-40B4-BE49-F238E27FC236}">
                  <a16:creationId xmlns:a16="http://schemas.microsoft.com/office/drawing/2014/main" id="{E5EF7D9A-9649-4071-9571-A96532B4BB1D}"/>
                </a:ext>
              </a:extLst>
            </p:cNvPr>
            <p:cNvSpPr txBox="1"/>
            <p:nvPr/>
          </p:nvSpPr>
          <p:spPr>
            <a:xfrm>
              <a:off x="4869615" y="5733756"/>
              <a:ext cx="764325" cy="233072"/>
            </a:xfrm>
            <a:prstGeom prst="rect">
              <a:avLst/>
            </a:prstGeom>
            <a:noFill/>
          </p:spPr>
          <p:txBody>
            <a:bodyPr wrap="square" lIns="0" tIns="0" rIns="0" bIns="0" rtlCol="0" anchor="ctr">
              <a:noAutofit/>
            </a:bodyPr>
            <a:lstStyle/>
            <a:p>
              <a:pPr algn="l">
                <a:spcAft>
                  <a:spcPts val="200"/>
                </a:spcAft>
              </a:pPr>
              <a:r>
                <a:rPr lang="pt-PT" sz="1000" dirty="0">
                  <a:solidFill>
                    <a:srgbClr val="002A41"/>
                  </a:solidFill>
                  <a:latin typeface="Calibri Light" panose="020F0302020204030204" pitchFamily="34" charset="0"/>
                  <a:cs typeface="Calibri Light" panose="020F0302020204030204" pitchFamily="34" charset="0"/>
                  <a:sym typeface="Calibri Light" panose="020F0302020204030204" pitchFamily="34" charset="0"/>
                </a:rPr>
                <a:t>GOVERNMENT</a:t>
              </a:r>
              <a:endParaRPr lang="en-GB" sz="1000" dirty="0">
                <a:solidFill>
                  <a:srgbClr val="002A41"/>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32" name="TextBox 131">
              <a:extLst>
                <a:ext uri="{FF2B5EF4-FFF2-40B4-BE49-F238E27FC236}">
                  <a16:creationId xmlns:a16="http://schemas.microsoft.com/office/drawing/2014/main" id="{82C13B11-F286-466F-9CD3-38BD2EE22995}"/>
                </a:ext>
              </a:extLst>
            </p:cNvPr>
            <p:cNvSpPr txBox="1"/>
            <p:nvPr/>
          </p:nvSpPr>
          <p:spPr>
            <a:xfrm>
              <a:off x="4137269" y="7465163"/>
              <a:ext cx="601348" cy="233072"/>
            </a:xfrm>
            <a:prstGeom prst="rect">
              <a:avLst/>
            </a:prstGeom>
            <a:noFill/>
          </p:spPr>
          <p:txBody>
            <a:bodyPr wrap="square" lIns="0" tIns="0" rIns="0" bIns="0" rtlCol="0" anchor="ctr">
              <a:noAutofit/>
            </a:bodyPr>
            <a:lstStyle/>
            <a:p>
              <a:pPr algn="ctr">
                <a:spcAft>
                  <a:spcPts val="200"/>
                </a:spcAft>
              </a:pPr>
              <a:r>
                <a:rPr lang="pt-PT" sz="90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SUPPLY</a:t>
              </a:r>
              <a:endParaRPr lang="en-GB" sz="90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33" name="TextBox 132">
              <a:extLst>
                <a:ext uri="{FF2B5EF4-FFF2-40B4-BE49-F238E27FC236}">
                  <a16:creationId xmlns:a16="http://schemas.microsoft.com/office/drawing/2014/main" id="{135504E6-5680-44A8-851B-F64CED194950}"/>
                </a:ext>
              </a:extLst>
            </p:cNvPr>
            <p:cNvSpPr txBox="1"/>
            <p:nvPr/>
          </p:nvSpPr>
          <p:spPr>
            <a:xfrm>
              <a:off x="2824383" y="7465163"/>
              <a:ext cx="601348" cy="233072"/>
            </a:xfrm>
            <a:prstGeom prst="rect">
              <a:avLst/>
            </a:prstGeom>
            <a:noFill/>
          </p:spPr>
          <p:txBody>
            <a:bodyPr wrap="square" lIns="0" tIns="0" rIns="0" bIns="0" rtlCol="0" anchor="ctr">
              <a:noAutofit/>
            </a:bodyPr>
            <a:lstStyle/>
            <a:p>
              <a:pPr algn="ctr">
                <a:spcAft>
                  <a:spcPts val="200"/>
                </a:spcAft>
              </a:pPr>
              <a:r>
                <a:rPr lang="pt-PT" sz="90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DEMAND</a:t>
              </a:r>
              <a:endParaRPr lang="en-GB" sz="90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34" name="TextBox 133">
              <a:extLst>
                <a:ext uri="{FF2B5EF4-FFF2-40B4-BE49-F238E27FC236}">
                  <a16:creationId xmlns:a16="http://schemas.microsoft.com/office/drawing/2014/main" id="{F7CA4AA9-3C1A-476F-869B-2BBBB3C1009D}"/>
                </a:ext>
              </a:extLst>
            </p:cNvPr>
            <p:cNvSpPr txBox="1"/>
            <p:nvPr/>
          </p:nvSpPr>
          <p:spPr>
            <a:xfrm>
              <a:off x="3529648" y="7460458"/>
              <a:ext cx="473201" cy="233072"/>
            </a:xfrm>
            <a:prstGeom prst="rect">
              <a:avLst/>
            </a:prstGeom>
            <a:noFill/>
          </p:spPr>
          <p:txBody>
            <a:bodyPr wrap="square" lIns="0" tIns="0" rIns="0" bIns="0" rtlCol="0" anchor="ctr">
              <a:noAutofit/>
            </a:bodyPr>
            <a:lstStyle/>
            <a:p>
              <a:pPr algn="ctr">
                <a:spcAft>
                  <a:spcPts val="200"/>
                </a:spcAft>
              </a:pPr>
              <a:r>
                <a:rPr lang="pt-PT" sz="1100" b="1" dirty="0">
                  <a:solidFill>
                    <a:srgbClr val="002A41"/>
                  </a:solidFill>
                  <a:latin typeface="Calibri Light" panose="020F0302020204030204" pitchFamily="34" charset="0"/>
                  <a:cs typeface="Calibri Light" panose="020F0302020204030204" pitchFamily="34" charset="0"/>
                  <a:sym typeface="Calibri Light" panose="020F0302020204030204" pitchFamily="34" charset="0"/>
                </a:rPr>
                <a:t>CORE</a:t>
              </a:r>
              <a:endParaRPr lang="en-GB" sz="1100" b="1" dirty="0">
                <a:solidFill>
                  <a:srgbClr val="002A41"/>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35" name="TextBox 134">
              <a:extLst>
                <a:ext uri="{FF2B5EF4-FFF2-40B4-BE49-F238E27FC236}">
                  <a16:creationId xmlns:a16="http://schemas.microsoft.com/office/drawing/2014/main" id="{F3416931-F911-411C-8BC6-5ACB21E95BF6}"/>
                </a:ext>
              </a:extLst>
            </p:cNvPr>
            <p:cNvSpPr txBox="1"/>
            <p:nvPr/>
          </p:nvSpPr>
          <p:spPr>
            <a:xfrm>
              <a:off x="3236806" y="6517614"/>
              <a:ext cx="1111946" cy="233072"/>
            </a:xfrm>
            <a:prstGeom prst="rect">
              <a:avLst/>
            </a:prstGeom>
            <a:noFill/>
          </p:spPr>
          <p:txBody>
            <a:bodyPr wrap="square" lIns="0" tIns="0" rIns="0" bIns="0" rtlCol="0" anchor="ctr">
              <a:noAutofit/>
            </a:bodyPr>
            <a:lstStyle/>
            <a:p>
              <a:pPr algn="ctr">
                <a:lnSpc>
                  <a:spcPts val="1100"/>
                </a:lnSpc>
              </a:pPr>
              <a:r>
                <a:rPr lang="pt-PT" sz="1000" b="1" dirty="0">
                  <a:solidFill>
                    <a:srgbClr val="002A41"/>
                  </a:solidFill>
                  <a:latin typeface="Calibri Light" panose="020F0302020204030204" pitchFamily="34" charset="0"/>
                  <a:cs typeface="Calibri Light" panose="020F0302020204030204" pitchFamily="34" charset="0"/>
                  <a:sym typeface="Calibri Light" panose="020F0302020204030204" pitchFamily="34" charset="0"/>
                </a:rPr>
                <a:t>SETTING &amp; ENFORCING RULES</a:t>
              </a:r>
              <a:endParaRPr lang="en-GB" sz="1000" b="1" dirty="0">
                <a:solidFill>
                  <a:srgbClr val="002A41"/>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36" name="TextBox 135">
              <a:extLst>
                <a:ext uri="{FF2B5EF4-FFF2-40B4-BE49-F238E27FC236}">
                  <a16:creationId xmlns:a16="http://schemas.microsoft.com/office/drawing/2014/main" id="{1897F01F-0F14-4126-AAFB-85D100A8F15B}"/>
                </a:ext>
              </a:extLst>
            </p:cNvPr>
            <p:cNvSpPr txBox="1"/>
            <p:nvPr/>
          </p:nvSpPr>
          <p:spPr>
            <a:xfrm>
              <a:off x="3232042" y="8417858"/>
              <a:ext cx="1111946" cy="233072"/>
            </a:xfrm>
            <a:prstGeom prst="rect">
              <a:avLst/>
            </a:prstGeom>
            <a:noFill/>
          </p:spPr>
          <p:txBody>
            <a:bodyPr wrap="square" lIns="0" tIns="0" rIns="0" bIns="0" rtlCol="0" anchor="ctr">
              <a:noAutofit/>
            </a:bodyPr>
            <a:lstStyle/>
            <a:p>
              <a:pPr algn="ctr">
                <a:lnSpc>
                  <a:spcPts val="1100"/>
                </a:lnSpc>
              </a:pPr>
              <a:r>
                <a:rPr lang="pt-PT" sz="1000" b="1" dirty="0">
                  <a:solidFill>
                    <a:srgbClr val="002A41"/>
                  </a:solidFill>
                  <a:latin typeface="Calibri Light" panose="020F0302020204030204" pitchFamily="34" charset="0"/>
                  <a:cs typeface="Calibri Light" panose="020F0302020204030204" pitchFamily="34" charset="0"/>
                  <a:sym typeface="Calibri Light" panose="020F0302020204030204" pitchFamily="34" charset="0"/>
                </a:rPr>
                <a:t>INFORMATION &amp; SERVICES</a:t>
              </a:r>
              <a:endParaRPr lang="en-GB" sz="1000" b="1" dirty="0">
                <a:solidFill>
                  <a:srgbClr val="002A41"/>
                </a:solidFill>
                <a:latin typeface="Calibri Light" panose="020F0302020204030204" pitchFamily="34" charset="0"/>
                <a:cs typeface="Calibri Light" panose="020F0302020204030204" pitchFamily="34" charset="0"/>
                <a:sym typeface="Calibri Light" panose="020F0302020204030204" pitchFamily="34" charset="0"/>
              </a:endParaRPr>
            </a:p>
          </p:txBody>
        </p:sp>
      </p:grpSp>
      <p:sp>
        <p:nvSpPr>
          <p:cNvPr id="48" name="Text Placeholder 22">
            <a:extLst>
              <a:ext uri="{FF2B5EF4-FFF2-40B4-BE49-F238E27FC236}">
                <a16:creationId xmlns:a16="http://schemas.microsoft.com/office/drawing/2014/main" id="{644AAD23-C7D5-4129-934A-59BDFFA4112F}"/>
              </a:ext>
            </a:extLst>
          </p:cNvPr>
          <p:cNvSpPr txBox="1">
            <a:spLocks/>
          </p:cNvSpPr>
          <p:nvPr/>
        </p:nvSpPr>
        <p:spPr>
          <a:xfrm>
            <a:off x="0" y="-539173"/>
            <a:ext cx="3516237" cy="2575237"/>
          </a:xfrm>
          <a:prstGeom prst="rect">
            <a:avLst/>
          </a:prstGeom>
        </p:spPr>
        <p:txBody>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r>
              <a:rPr lang="en-GB" sz="20000" b="1" dirty="0">
                <a:solidFill>
                  <a:schemeClr val="bg2">
                    <a:lumMod val="60000"/>
                    <a:lumOff val="40000"/>
                    <a:alpha val="20000"/>
                  </a:schemeClr>
                </a:solidFill>
                <a:latin typeface="Calibri" panose="020F0502020204030204" pitchFamily="34" charset="0"/>
                <a:cs typeface="Calibri" panose="020F0502020204030204" pitchFamily="34" charset="0"/>
              </a:rPr>
              <a:t>5</a:t>
            </a:r>
          </a:p>
        </p:txBody>
      </p:sp>
      <p:sp>
        <p:nvSpPr>
          <p:cNvPr id="49" name="Title 23">
            <a:extLst>
              <a:ext uri="{FF2B5EF4-FFF2-40B4-BE49-F238E27FC236}">
                <a16:creationId xmlns:a16="http://schemas.microsoft.com/office/drawing/2014/main" id="{1A925A18-7EB0-4424-8EDC-F5A2881FB478}"/>
              </a:ext>
            </a:extLst>
          </p:cNvPr>
          <p:cNvSpPr txBox="1">
            <a:spLocks/>
          </p:cNvSpPr>
          <p:nvPr/>
        </p:nvSpPr>
        <p:spPr>
          <a:xfrm>
            <a:off x="1386269" y="101602"/>
            <a:ext cx="6771803" cy="812814"/>
          </a:xfrm>
          <a:prstGeom prst="rect">
            <a:avLst/>
          </a:prstGeom>
        </p:spPr>
        <p:txBody>
          <a:bodyPr vert="horz" lIns="0" tIns="0" rIns="0" bIns="0" rtlCol="0" anchor="t" anchorCtr="0">
            <a:noAutofit/>
          </a:bodyPr>
          <a:lstStyle>
            <a:lvl1pPr algn="l" defTabSz="646482" rtl="0" eaLnBrk="1" latinLnBrk="0" hangingPunct="1">
              <a:lnSpc>
                <a:spcPct val="100000"/>
              </a:lnSpc>
              <a:spcBef>
                <a:spcPct val="0"/>
              </a:spcBef>
              <a:buNone/>
              <a:defRPr sz="2395" kern="1200">
                <a:solidFill>
                  <a:schemeClr val="bg2"/>
                </a:solidFill>
                <a:latin typeface="Calibri" panose="020F0502020204030204" pitchFamily="34" charset="0"/>
                <a:ea typeface="+mj-ea"/>
                <a:cs typeface="Calibri" panose="020F0502020204030204" pitchFamily="34" charset="0"/>
                <a:sym typeface="Calibri" panose="020F0502020204030204" pitchFamily="34" charset="0"/>
              </a:defRPr>
            </a:lvl1pPr>
          </a:lstStyle>
          <a:p>
            <a:r>
              <a:rPr lang="en-GB" sz="2400" b="1" dirty="0">
                <a:solidFill>
                  <a:srgbClr val="1A898B"/>
                </a:solidFill>
                <a:sym typeface="Calibri Light" panose="020F0302020204030204" pitchFamily="34" charset="0"/>
              </a:rPr>
              <a:t>Strategic Plan 2020-25</a:t>
            </a:r>
          </a:p>
        </p:txBody>
      </p:sp>
    </p:spTree>
    <p:extLst>
      <p:ext uri="{BB962C8B-B14F-4D97-AF65-F5344CB8AC3E}">
        <p14:creationId xmlns:p14="http://schemas.microsoft.com/office/powerpoint/2010/main" val="3722941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Object 34" hidden="1">
            <a:extLst>
              <a:ext uri="{FF2B5EF4-FFF2-40B4-BE49-F238E27FC236}">
                <a16:creationId xmlns:a16="http://schemas.microsoft.com/office/drawing/2014/main" id="{9C73B67E-BB13-4498-BD0D-B5B1E750ED5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4968" name="think-cell Slide" r:id="rId5" imgW="592" imgH="595" progId="TCLayout.ActiveDocument.1">
                  <p:embed/>
                </p:oleObj>
              </mc:Choice>
              <mc:Fallback>
                <p:oleObj name="think-cell Slide" r:id="rId5" imgW="592" imgH="595" progId="TCLayout.ActiveDocument.1">
                  <p:embed/>
                  <p:pic>
                    <p:nvPicPr>
                      <p:cNvPr id="35" name="Object 34" hidden="1">
                        <a:extLst>
                          <a:ext uri="{FF2B5EF4-FFF2-40B4-BE49-F238E27FC236}">
                            <a16:creationId xmlns:a16="http://schemas.microsoft.com/office/drawing/2014/main" id="{9C73B67E-BB13-4498-BD0D-B5B1E750ED5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2" name="TextBox 121">
            <a:extLst>
              <a:ext uri="{FF2B5EF4-FFF2-40B4-BE49-F238E27FC236}">
                <a16:creationId xmlns:a16="http://schemas.microsoft.com/office/drawing/2014/main" id="{EC68E111-C329-4166-9126-B1D7AA0D6E91}"/>
              </a:ext>
            </a:extLst>
          </p:cNvPr>
          <p:cNvSpPr txBox="1"/>
          <p:nvPr/>
        </p:nvSpPr>
        <p:spPr>
          <a:xfrm>
            <a:off x="454024" y="508009"/>
            <a:ext cx="6859589" cy="346075"/>
          </a:xfrm>
          <a:prstGeom prst="rect">
            <a:avLst/>
          </a:prstGeom>
        </p:spPr>
        <p:txBody>
          <a:bodyPr wrap="square" lIns="0" tIns="0" rIns="0" bIns="0" numCol="1" rtlCol="0" anchor="t">
            <a:noAutofit/>
          </a:bodyPr>
          <a:lstStyle/>
          <a:p>
            <a:pPr lvl="0">
              <a:spcAft>
                <a:spcPts val="600"/>
              </a:spcAft>
              <a:buClr>
                <a:schemeClr val="tx1"/>
              </a:buClr>
            </a:pPr>
            <a:r>
              <a:rPr lang="en-GB" sz="1800" kern="0" dirty="0">
                <a:solidFill>
                  <a:srgbClr val="377169"/>
                </a:solidFill>
                <a:latin typeface="Calibri Light" panose="020F0302020204030204" pitchFamily="34" charset="0"/>
                <a:cs typeface="Calibri Light" panose="020F0302020204030204" pitchFamily="34" charset="0"/>
                <a:sym typeface="Calibri Light" panose="020F0302020204030204" pitchFamily="34" charset="0"/>
              </a:rPr>
              <a:t>SUSTAINABLE DEVELOPMENT GOALS LOOKING AHEAD</a:t>
            </a:r>
          </a:p>
        </p:txBody>
      </p:sp>
      <p:sp>
        <p:nvSpPr>
          <p:cNvPr id="123" name="TextBox 122">
            <a:extLst>
              <a:ext uri="{FF2B5EF4-FFF2-40B4-BE49-F238E27FC236}">
                <a16:creationId xmlns:a16="http://schemas.microsoft.com/office/drawing/2014/main" id="{8FF490E1-041C-4B9D-BAC7-2501FEBDD626}"/>
              </a:ext>
            </a:extLst>
          </p:cNvPr>
          <p:cNvSpPr txBox="1"/>
          <p:nvPr/>
        </p:nvSpPr>
        <p:spPr>
          <a:xfrm>
            <a:off x="457200" y="861450"/>
            <a:ext cx="6858000" cy="1948337"/>
          </a:xfrm>
          <a:prstGeom prst="rect">
            <a:avLst/>
          </a:prstGeom>
        </p:spPr>
        <p:txBody>
          <a:bodyPr wrap="square" lIns="0" tIns="0" rIns="0" bIns="0" numCol="2" spcCol="180000" rtlCol="0" anchor="t">
            <a:noAutofit/>
          </a:bodyPr>
          <a:lstStyle/>
          <a:p>
            <a:pPr>
              <a:spcAft>
                <a:spcPts val="600"/>
              </a:spcAft>
            </a:pPr>
            <a:r>
              <a:rPr lang="en-GB" sz="1200" kern="0" dirty="0">
                <a:solidFill>
                  <a:srgbClr val="000000"/>
                </a:solidFill>
                <a:latin typeface="Calibri Light" panose="020F0302020204030204" pitchFamily="34" charset="0"/>
                <a:cs typeface="Calibri Light" panose="020F0302020204030204" pitchFamily="34" charset="0"/>
                <a:sym typeface="Calibri Light" panose="020F0302020204030204" pitchFamily="34" charset="0"/>
              </a:rPr>
              <a:t>Financial inclusion means that individuals and businesses have access to useful and affordable financial products and services that meet their needs - transactions, payments, savings, credit and insurance - delivered in a responsible and sustainable way. </a:t>
            </a:r>
          </a:p>
          <a:p>
            <a:pPr>
              <a:spcAft>
                <a:spcPts val="600"/>
              </a:spcAft>
            </a:pPr>
            <a:r>
              <a:rPr lang="en-GB" sz="1200" kern="0" dirty="0">
                <a:solidFill>
                  <a:srgbClr val="000000"/>
                </a:solidFill>
                <a:latin typeface="Calibri Light" panose="020F0302020204030204" pitchFamily="34" charset="0"/>
                <a:cs typeface="Calibri Light" panose="020F0302020204030204" pitchFamily="34" charset="0"/>
                <a:sym typeface="Calibri Light" panose="020F0302020204030204" pitchFamily="34" charset="0"/>
              </a:rPr>
              <a:t>Access to a transaction account is a first step toward broader financial inclusion since it allows people to store, send and receive money. Therefore, to ensure better access and provision of basic services, moving forward there is a need for more interaction within various sectors and digital financial inclusion and digital is key to promote sustainable development goals (SDGs). FSDMoç will continue to promote financial inclusion using digital tools and innovation to drive progressive change with impact on poverty reduction and prosperity. In upcoming years we will pursue SDGs related to inclusive growth (SDGs 8, 9, 10), basic services (SDGs 3, 4, 6, 7, 11) and sustainable future (SDGs 13, 16)</a:t>
            </a:r>
            <a:endParaRPr lang="en-GB" sz="1200"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p:txBody>
      </p:sp>
      <p:pic>
        <p:nvPicPr>
          <p:cNvPr id="20" name="Picture 19">
            <a:extLst>
              <a:ext uri="{FF2B5EF4-FFF2-40B4-BE49-F238E27FC236}">
                <a16:creationId xmlns:a16="http://schemas.microsoft.com/office/drawing/2014/main" id="{3623ADD5-5D60-4611-ABDB-B2FBF4ACDA48}"/>
              </a:ext>
            </a:extLst>
          </p:cNvPr>
          <p:cNvPicPr>
            <a:picLocks noChangeAspect="1"/>
          </p:cNvPicPr>
          <p:nvPr/>
        </p:nvPicPr>
        <p:blipFill>
          <a:blip r:embed="rId7"/>
          <a:stretch>
            <a:fillRect/>
          </a:stretch>
        </p:blipFill>
        <p:spPr>
          <a:xfrm>
            <a:off x="905963" y="2978435"/>
            <a:ext cx="5960474" cy="3817658"/>
          </a:xfrm>
          <a:prstGeom prst="rect">
            <a:avLst/>
          </a:prstGeom>
        </p:spPr>
      </p:pic>
      <p:grpSp>
        <p:nvGrpSpPr>
          <p:cNvPr id="8" name="Group 7">
            <a:extLst>
              <a:ext uri="{FF2B5EF4-FFF2-40B4-BE49-F238E27FC236}">
                <a16:creationId xmlns:a16="http://schemas.microsoft.com/office/drawing/2014/main" id="{67A1F315-71F5-48AB-B001-3FE4EEEA2B28}"/>
              </a:ext>
            </a:extLst>
          </p:cNvPr>
          <p:cNvGrpSpPr/>
          <p:nvPr/>
        </p:nvGrpSpPr>
        <p:grpSpPr>
          <a:xfrm>
            <a:off x="456405" y="7172413"/>
            <a:ext cx="6859590" cy="1829440"/>
            <a:chOff x="456405" y="5566443"/>
            <a:chExt cx="6859590" cy="1829440"/>
          </a:xfrm>
        </p:grpSpPr>
        <p:sp>
          <p:nvSpPr>
            <p:cNvPr id="9" name="TextBox 8">
              <a:extLst>
                <a:ext uri="{FF2B5EF4-FFF2-40B4-BE49-F238E27FC236}">
                  <a16:creationId xmlns:a16="http://schemas.microsoft.com/office/drawing/2014/main" id="{AA190E22-D1EB-45A6-A34F-F50E46D40B90}"/>
                </a:ext>
              </a:extLst>
            </p:cNvPr>
            <p:cNvSpPr txBox="1"/>
            <p:nvPr/>
          </p:nvSpPr>
          <p:spPr>
            <a:xfrm>
              <a:off x="456405" y="5919883"/>
              <a:ext cx="6858000" cy="1476000"/>
            </a:xfrm>
            <a:prstGeom prst="rect">
              <a:avLst/>
            </a:prstGeom>
          </p:spPr>
          <p:txBody>
            <a:bodyPr wrap="square" lIns="0" tIns="0" rIns="0" bIns="0" numCol="2" spcCol="180000" rtlCol="0" anchor="t">
              <a:noAutofit/>
            </a:bodyPr>
            <a:lstStyle/>
            <a:p>
              <a:pPr lvl="0">
                <a:spcAft>
                  <a:spcPts val="600"/>
                </a:spcAft>
                <a:buClr>
                  <a:schemeClr val="tx1"/>
                </a:buClr>
              </a:pPr>
              <a:r>
                <a:rPr lang="en-GB" sz="1200"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The general guidelines emanating from the FSD network sustains the objective </a:t>
              </a:r>
              <a:r>
                <a:rPr lang="en-GB" sz="1200" i="1"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to </a:t>
              </a:r>
              <a:r>
                <a:rPr lang="en-GB" sz="1200" b="1" i="1"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mould financial systems which work better for the poor in our societies</a:t>
              </a:r>
              <a:r>
                <a:rPr lang="en-GB" sz="1200" i="1"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 </a:t>
              </a:r>
              <a:r>
                <a:rPr lang="en-GB" sz="1200"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with a clear directive that </a:t>
              </a:r>
              <a:r>
                <a:rPr lang="en-GB" sz="1200" b="1" i="1"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financial services should enable growth, not drive it</a:t>
              </a:r>
              <a:r>
                <a:rPr lang="en-GB" sz="1200" i="1"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 </a:t>
              </a:r>
              <a:r>
                <a:rPr lang="en-GB" sz="1200"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The program anchors its functioning to the UN Sustainable Development Goals (SDGs) to effectively contribute to the attainment of human development objectives.</a:t>
              </a:r>
            </a:p>
            <a:p>
              <a:pPr lvl="0">
                <a:spcAft>
                  <a:spcPts val="600"/>
                </a:spcAft>
                <a:buClr>
                  <a:schemeClr val="tx1"/>
                </a:buClr>
              </a:pPr>
              <a:r>
                <a:rPr lang="en-GB" sz="1200"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FSD is defined as being </a:t>
              </a:r>
              <a:r>
                <a:rPr lang="en-GB" sz="1200" b="1"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evidence-based</a:t>
              </a:r>
              <a:r>
                <a:rPr lang="en-GB" sz="1200"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 utilising a collaborative work-process through </a:t>
              </a:r>
              <a:r>
                <a:rPr lang="en-GB" sz="1200" b="1"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public-private partnerships, </a:t>
              </a:r>
              <a:r>
                <a:rPr lang="en-GB" sz="1200"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grounded in </a:t>
              </a:r>
              <a:r>
                <a:rPr lang="en-GB" sz="1200" b="1"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capable local teams </a:t>
              </a:r>
              <a:r>
                <a:rPr lang="en-GB" sz="1200"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and having a cross-country collaborative approach to common outcomes, through common domains considered as an </a:t>
              </a:r>
              <a:r>
                <a:rPr lang="en-GB" sz="1200" i="1"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area of sustained attention and focus which has the likelihood to move one or more SDG indicators in at least three of our countries. </a:t>
              </a:r>
              <a:endParaRPr lang="en-GB" sz="1200"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0" name="TextBox 9">
              <a:extLst>
                <a:ext uri="{FF2B5EF4-FFF2-40B4-BE49-F238E27FC236}">
                  <a16:creationId xmlns:a16="http://schemas.microsoft.com/office/drawing/2014/main" id="{BB5B8C47-B94B-474B-91D8-F6C19C87CB2D}"/>
                </a:ext>
              </a:extLst>
            </p:cNvPr>
            <p:cNvSpPr txBox="1"/>
            <p:nvPr/>
          </p:nvSpPr>
          <p:spPr>
            <a:xfrm>
              <a:off x="456406" y="5566443"/>
              <a:ext cx="6859589" cy="346075"/>
            </a:xfrm>
            <a:prstGeom prst="rect">
              <a:avLst/>
            </a:prstGeom>
          </p:spPr>
          <p:txBody>
            <a:bodyPr wrap="square" lIns="0" tIns="0" rIns="0" bIns="0" numCol="1" rtlCol="0" anchor="t">
              <a:noAutofit/>
            </a:bodyPr>
            <a:lstStyle/>
            <a:p>
              <a:pPr lvl="0">
                <a:spcAft>
                  <a:spcPts val="600"/>
                </a:spcAft>
                <a:buClr>
                  <a:schemeClr val="tx1"/>
                </a:buClr>
              </a:pPr>
              <a:r>
                <a:rPr lang="en-GB" sz="1800" kern="0" dirty="0">
                  <a:solidFill>
                    <a:srgbClr val="377169"/>
                  </a:solidFill>
                  <a:latin typeface="Calibri Light" panose="020F0302020204030204" pitchFamily="34" charset="0"/>
                  <a:cs typeface="Calibri Light" panose="020F0302020204030204" pitchFamily="34" charset="0"/>
                  <a:sym typeface="Calibri Light" panose="020F0302020204030204" pitchFamily="34" charset="0"/>
                </a:rPr>
                <a:t>FSD 2.0 GENERAL GUIDELINES</a:t>
              </a:r>
            </a:p>
          </p:txBody>
        </p:sp>
      </p:grpSp>
    </p:spTree>
    <p:extLst>
      <p:ext uri="{BB962C8B-B14F-4D97-AF65-F5344CB8AC3E}">
        <p14:creationId xmlns:p14="http://schemas.microsoft.com/office/powerpoint/2010/main" val="1410215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909999A-AD08-4FCE-998B-D3C78A47FED2}"/>
              </a:ext>
            </a:extLst>
          </p:cNvPr>
          <p:cNvGraphicFramePr>
            <a:graphicFrameLocks noChangeAspect="1"/>
          </p:cNvGraphicFramePr>
          <p:nvPr>
            <p:custDataLst>
              <p:tags r:id="rId2"/>
            </p:custDataLst>
            <p:extLst>
              <p:ext uri="{D42A27DB-BD31-4B8C-83A1-F6EECF244321}">
                <p14:modId xmlns:p14="http://schemas.microsoft.com/office/powerpoint/2010/main" val="39222244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1226" name="think-cell Slide" r:id="rId5" imgW="592" imgH="595" progId="TCLayout.ActiveDocument.1">
                  <p:embed/>
                </p:oleObj>
              </mc:Choice>
              <mc:Fallback>
                <p:oleObj name="think-cell Slide" r:id="rId5" imgW="592" imgH="595" progId="TCLayout.ActiveDocument.1">
                  <p:embed/>
                  <p:pic>
                    <p:nvPicPr>
                      <p:cNvPr id="7" name="Object 6" hidden="1">
                        <a:extLst>
                          <a:ext uri="{FF2B5EF4-FFF2-40B4-BE49-F238E27FC236}">
                            <a16:creationId xmlns:a16="http://schemas.microsoft.com/office/drawing/2014/main" id="{5909999A-AD08-4FCE-998B-D3C78A47FED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11" name="Group 10">
            <a:extLst>
              <a:ext uri="{FF2B5EF4-FFF2-40B4-BE49-F238E27FC236}">
                <a16:creationId xmlns:a16="http://schemas.microsoft.com/office/drawing/2014/main" id="{130F849C-682D-458D-AA2B-C218F0720B16}"/>
              </a:ext>
            </a:extLst>
          </p:cNvPr>
          <p:cNvGrpSpPr/>
          <p:nvPr/>
        </p:nvGrpSpPr>
        <p:grpSpPr>
          <a:xfrm>
            <a:off x="459067" y="2472175"/>
            <a:ext cx="6858000" cy="794829"/>
            <a:chOff x="466200" y="2178505"/>
            <a:chExt cx="6840000" cy="794829"/>
          </a:xfrm>
        </p:grpSpPr>
        <p:sp>
          <p:nvSpPr>
            <p:cNvPr id="56" name="Rectangle 55">
              <a:extLst>
                <a:ext uri="{FF2B5EF4-FFF2-40B4-BE49-F238E27FC236}">
                  <a16:creationId xmlns:a16="http://schemas.microsoft.com/office/drawing/2014/main" id="{5E637F7E-3F37-4B29-BDB3-9438B8806646}"/>
                </a:ext>
              </a:extLst>
            </p:cNvPr>
            <p:cNvSpPr/>
            <p:nvPr/>
          </p:nvSpPr>
          <p:spPr>
            <a:xfrm>
              <a:off x="466200" y="2178505"/>
              <a:ext cx="6840000" cy="288000"/>
            </a:xfrm>
            <a:prstGeom prst="rect">
              <a:avLst/>
            </a:prstGeom>
            <a:solidFill>
              <a:srgbClr val="002A41"/>
            </a:solidFill>
            <a:ln w="6350">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a:latin typeface="+mj-lt"/>
                </a:rPr>
                <a:t>Motto</a:t>
              </a:r>
            </a:p>
          </p:txBody>
        </p:sp>
        <p:sp>
          <p:nvSpPr>
            <p:cNvPr id="57" name="Rectangle 56">
              <a:extLst>
                <a:ext uri="{FF2B5EF4-FFF2-40B4-BE49-F238E27FC236}">
                  <a16:creationId xmlns:a16="http://schemas.microsoft.com/office/drawing/2014/main" id="{E3CFBD72-7C9E-4F40-9798-9F28C6DC2228}"/>
                </a:ext>
              </a:extLst>
            </p:cNvPr>
            <p:cNvSpPr/>
            <p:nvPr/>
          </p:nvSpPr>
          <p:spPr>
            <a:xfrm>
              <a:off x="466200" y="2469334"/>
              <a:ext cx="6840000" cy="504000"/>
            </a:xfrm>
            <a:prstGeom prst="rect">
              <a:avLst/>
            </a:prstGeom>
            <a:noFill/>
            <a:ln w="6350">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Inclusiveness first. Innovation second. Always enabling.</a:t>
              </a:r>
              <a:endParaRPr lang="pt-PT" sz="14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p:txBody>
        </p:sp>
      </p:grpSp>
      <p:grpSp>
        <p:nvGrpSpPr>
          <p:cNvPr id="70" name="Group 69">
            <a:extLst>
              <a:ext uri="{FF2B5EF4-FFF2-40B4-BE49-F238E27FC236}">
                <a16:creationId xmlns:a16="http://schemas.microsoft.com/office/drawing/2014/main" id="{13089DE4-761A-4BD3-B519-A420F9620DE5}"/>
              </a:ext>
            </a:extLst>
          </p:cNvPr>
          <p:cNvGrpSpPr/>
          <p:nvPr/>
        </p:nvGrpSpPr>
        <p:grpSpPr>
          <a:xfrm>
            <a:off x="459067" y="1490092"/>
            <a:ext cx="6858000" cy="794829"/>
            <a:chOff x="466200" y="2178505"/>
            <a:chExt cx="6840000" cy="794829"/>
          </a:xfrm>
        </p:grpSpPr>
        <p:sp>
          <p:nvSpPr>
            <p:cNvPr id="71" name="Rectangle 70">
              <a:extLst>
                <a:ext uri="{FF2B5EF4-FFF2-40B4-BE49-F238E27FC236}">
                  <a16:creationId xmlns:a16="http://schemas.microsoft.com/office/drawing/2014/main" id="{F51EC749-977B-4405-8A9B-60EF896235E1}"/>
                </a:ext>
              </a:extLst>
            </p:cNvPr>
            <p:cNvSpPr/>
            <p:nvPr/>
          </p:nvSpPr>
          <p:spPr>
            <a:xfrm>
              <a:off x="466200" y="2178505"/>
              <a:ext cx="6840000" cy="288000"/>
            </a:xfrm>
            <a:prstGeom prst="rect">
              <a:avLst/>
            </a:prstGeom>
            <a:solidFill>
              <a:srgbClr val="002A41"/>
            </a:solidFill>
            <a:ln w="6350">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a:latin typeface="+mj-lt"/>
                </a:rPr>
                <a:t>Mission</a:t>
              </a:r>
            </a:p>
          </p:txBody>
        </p:sp>
        <p:sp>
          <p:nvSpPr>
            <p:cNvPr id="72" name="Rectangle 71">
              <a:extLst>
                <a:ext uri="{FF2B5EF4-FFF2-40B4-BE49-F238E27FC236}">
                  <a16:creationId xmlns:a16="http://schemas.microsoft.com/office/drawing/2014/main" id="{815CB8D7-F8C8-4C24-A8CD-4F20116DC685}"/>
                </a:ext>
              </a:extLst>
            </p:cNvPr>
            <p:cNvSpPr/>
            <p:nvPr/>
          </p:nvSpPr>
          <p:spPr>
            <a:xfrm>
              <a:off x="466200" y="2469334"/>
              <a:ext cx="6840000" cy="504000"/>
            </a:xfrm>
            <a:prstGeom prst="rect">
              <a:avLst/>
            </a:prstGeom>
            <a:noFill/>
            <a:ln w="6350">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To promote synergies and innovation to achieve financial inclusion.</a:t>
              </a:r>
              <a:endParaRPr lang="pt-PT" sz="14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p:txBody>
        </p:sp>
      </p:grpSp>
      <p:grpSp>
        <p:nvGrpSpPr>
          <p:cNvPr id="73" name="Group 72">
            <a:extLst>
              <a:ext uri="{FF2B5EF4-FFF2-40B4-BE49-F238E27FC236}">
                <a16:creationId xmlns:a16="http://schemas.microsoft.com/office/drawing/2014/main" id="{93A5C567-39B8-4FA3-8AC7-C92AB08FD6F3}"/>
              </a:ext>
            </a:extLst>
          </p:cNvPr>
          <p:cNvGrpSpPr/>
          <p:nvPr/>
        </p:nvGrpSpPr>
        <p:grpSpPr>
          <a:xfrm>
            <a:off x="459067" y="508009"/>
            <a:ext cx="6858000" cy="794829"/>
            <a:chOff x="466200" y="2178505"/>
            <a:chExt cx="6840000" cy="794829"/>
          </a:xfrm>
        </p:grpSpPr>
        <p:sp>
          <p:nvSpPr>
            <p:cNvPr id="74" name="Rectangle 73">
              <a:extLst>
                <a:ext uri="{FF2B5EF4-FFF2-40B4-BE49-F238E27FC236}">
                  <a16:creationId xmlns:a16="http://schemas.microsoft.com/office/drawing/2014/main" id="{E5C013FB-66D8-404B-8D30-15A1FFC0508E}"/>
                </a:ext>
              </a:extLst>
            </p:cNvPr>
            <p:cNvSpPr/>
            <p:nvPr/>
          </p:nvSpPr>
          <p:spPr>
            <a:xfrm>
              <a:off x="466200" y="2178505"/>
              <a:ext cx="6840000" cy="288000"/>
            </a:xfrm>
            <a:prstGeom prst="rect">
              <a:avLst/>
            </a:prstGeom>
            <a:solidFill>
              <a:srgbClr val="002A41"/>
            </a:solidFill>
            <a:ln w="6350">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a:latin typeface="+mj-lt"/>
                </a:rPr>
                <a:t>Vision</a:t>
              </a:r>
            </a:p>
          </p:txBody>
        </p:sp>
        <p:sp>
          <p:nvSpPr>
            <p:cNvPr id="75" name="Rectangle 74">
              <a:extLst>
                <a:ext uri="{FF2B5EF4-FFF2-40B4-BE49-F238E27FC236}">
                  <a16:creationId xmlns:a16="http://schemas.microsoft.com/office/drawing/2014/main" id="{4B2F7CFD-A2FB-49F6-88E5-585D8B459B14}"/>
                </a:ext>
              </a:extLst>
            </p:cNvPr>
            <p:cNvSpPr/>
            <p:nvPr/>
          </p:nvSpPr>
          <p:spPr>
            <a:xfrm>
              <a:off x="466200" y="2469334"/>
              <a:ext cx="6840000" cy="504000"/>
            </a:xfrm>
            <a:prstGeom prst="rect">
              <a:avLst/>
            </a:prstGeom>
            <a:noFill/>
            <a:ln w="6350">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To be a leading institution that drives financial inclusion so to satisfy communities basic needs through innovation and technology.</a:t>
              </a:r>
              <a:endParaRPr lang="pt-PT" sz="14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p:txBody>
        </p:sp>
      </p:grpSp>
      <p:grpSp>
        <p:nvGrpSpPr>
          <p:cNvPr id="17" name="Group 16">
            <a:extLst>
              <a:ext uri="{FF2B5EF4-FFF2-40B4-BE49-F238E27FC236}">
                <a16:creationId xmlns:a16="http://schemas.microsoft.com/office/drawing/2014/main" id="{34F05E8E-E1EA-4BBC-9D32-214C7B907E3E}"/>
              </a:ext>
            </a:extLst>
          </p:cNvPr>
          <p:cNvGrpSpPr/>
          <p:nvPr/>
        </p:nvGrpSpPr>
        <p:grpSpPr>
          <a:xfrm>
            <a:off x="457200" y="3454257"/>
            <a:ext cx="6861735" cy="5858545"/>
            <a:chOff x="457200" y="3454257"/>
            <a:chExt cx="6861735" cy="5858545"/>
          </a:xfrm>
        </p:grpSpPr>
        <p:grpSp>
          <p:nvGrpSpPr>
            <p:cNvPr id="12" name="Group 11">
              <a:extLst>
                <a:ext uri="{FF2B5EF4-FFF2-40B4-BE49-F238E27FC236}">
                  <a16:creationId xmlns:a16="http://schemas.microsoft.com/office/drawing/2014/main" id="{3BFDBB05-ABC2-46A4-900C-9C2497130D1C}"/>
                </a:ext>
              </a:extLst>
            </p:cNvPr>
            <p:cNvGrpSpPr/>
            <p:nvPr/>
          </p:nvGrpSpPr>
          <p:grpSpPr>
            <a:xfrm>
              <a:off x="457200" y="3796749"/>
              <a:ext cx="6861735" cy="1044000"/>
              <a:chOff x="457200" y="3610365"/>
              <a:chExt cx="6861735" cy="1044000"/>
            </a:xfrm>
          </p:grpSpPr>
          <p:grpSp>
            <p:nvGrpSpPr>
              <p:cNvPr id="3" name="Group 2">
                <a:extLst>
                  <a:ext uri="{FF2B5EF4-FFF2-40B4-BE49-F238E27FC236}">
                    <a16:creationId xmlns:a16="http://schemas.microsoft.com/office/drawing/2014/main" id="{17FE2CA2-C0DF-44B1-8CD2-B3052326108D}"/>
                  </a:ext>
                </a:extLst>
              </p:cNvPr>
              <p:cNvGrpSpPr/>
              <p:nvPr/>
            </p:nvGrpSpPr>
            <p:grpSpPr>
              <a:xfrm>
                <a:off x="457200" y="3610365"/>
                <a:ext cx="1310035" cy="1044000"/>
                <a:chOff x="456406" y="3523866"/>
                <a:chExt cx="1310035" cy="1044000"/>
              </a:xfrm>
            </p:grpSpPr>
            <p:sp>
              <p:nvSpPr>
                <p:cNvPr id="33" name="Rectangle 32">
                  <a:extLst>
                    <a:ext uri="{FF2B5EF4-FFF2-40B4-BE49-F238E27FC236}">
                      <a16:creationId xmlns:a16="http://schemas.microsoft.com/office/drawing/2014/main" id="{2354C04B-7655-482F-A4C8-BA4496E30EB1}"/>
                    </a:ext>
                  </a:extLst>
                </p:cNvPr>
                <p:cNvSpPr/>
                <p:nvPr/>
              </p:nvSpPr>
              <p:spPr>
                <a:xfrm>
                  <a:off x="722442" y="3523866"/>
                  <a:ext cx="1043999" cy="1044000"/>
                </a:xfrm>
                <a:prstGeom prst="rect">
                  <a:avLst/>
                </a:prstGeom>
                <a:solidFill>
                  <a:srgbClr val="04525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pPr lvl="0" defTabSz="1006663">
                    <a:defRPr/>
                  </a:pPr>
                  <a:r>
                    <a:rPr lang="en-GB" sz="140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People First</a:t>
                  </a:r>
                </a:p>
              </p:txBody>
            </p:sp>
            <p:sp>
              <p:nvSpPr>
                <p:cNvPr id="34" name="Rectangle 33">
                  <a:extLst>
                    <a:ext uri="{FF2B5EF4-FFF2-40B4-BE49-F238E27FC236}">
                      <a16:creationId xmlns:a16="http://schemas.microsoft.com/office/drawing/2014/main" id="{2EDBD253-06F9-4B13-B159-EB4F088348FF}"/>
                    </a:ext>
                  </a:extLst>
                </p:cNvPr>
                <p:cNvSpPr/>
                <p:nvPr/>
              </p:nvSpPr>
              <p:spPr>
                <a:xfrm>
                  <a:off x="456406" y="3523866"/>
                  <a:ext cx="266036" cy="1044000"/>
                </a:xfrm>
                <a:prstGeom prst="rect">
                  <a:avLst/>
                </a:prstGeom>
                <a:solidFill>
                  <a:srgbClr val="002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1</a:t>
                  </a:r>
                </a:p>
              </p:txBody>
            </p:sp>
          </p:grpSp>
          <p:sp>
            <p:nvSpPr>
              <p:cNvPr id="35" name="Rectangle 34">
                <a:extLst>
                  <a:ext uri="{FF2B5EF4-FFF2-40B4-BE49-F238E27FC236}">
                    <a16:creationId xmlns:a16="http://schemas.microsoft.com/office/drawing/2014/main" id="{2B3A2B6B-26C2-409E-BDA0-C5C19B53EE18}"/>
                  </a:ext>
                </a:extLst>
              </p:cNvPr>
              <p:cNvSpPr/>
              <p:nvPr/>
            </p:nvSpPr>
            <p:spPr>
              <a:xfrm>
                <a:off x="1990935" y="3610365"/>
                <a:ext cx="5328000" cy="1044000"/>
              </a:xfrm>
              <a:prstGeom prst="rect">
                <a:avLst/>
              </a:prstGeom>
              <a:ln w="6350">
                <a:solidFill>
                  <a:srgbClr val="04525E"/>
                </a:solidFill>
              </a:ln>
            </p:spPr>
            <p:txBody>
              <a:bodyPr wrap="square" lIns="72000" tIns="72000" rIns="72000" bIns="72000" anchor="ctr">
                <a:noAutofit/>
              </a:bodyPr>
              <a:lstStyle/>
              <a:p>
                <a:pPr>
                  <a:spcAft>
                    <a:spcPts val="0"/>
                  </a:spcAft>
                </a:pPr>
                <a:r>
                  <a:rPr lang="en-GB" sz="11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 We are committed to embed people at the centre by:</a:t>
                </a:r>
              </a:p>
              <a:p>
                <a:pPr marL="270000" lvl="0" indent="-90000">
                  <a:spcAft>
                    <a:spcPts val="0"/>
                  </a:spcAft>
                  <a:buFont typeface="Arial" panose="020B0604020202020204" pitchFamily="34" charset="0"/>
                  <a:buChar char="•"/>
                  <a:tabLst>
                    <a:tab pos="457200" algn="l"/>
                  </a:tabLst>
                </a:pPr>
                <a:r>
                  <a:rPr lang="en-GB" sz="11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Driving and generating real impact in the population with poor access and usage of financial services;</a:t>
                </a:r>
              </a:p>
              <a:p>
                <a:pPr marL="270000" lvl="0" indent="-90000">
                  <a:spcAft>
                    <a:spcPts val="0"/>
                  </a:spcAft>
                  <a:buFont typeface="Arial" panose="020B0604020202020204" pitchFamily="34" charset="0"/>
                  <a:buChar char="•"/>
                  <a:tabLst>
                    <a:tab pos="457200" algn="l"/>
                  </a:tabLst>
                </a:pPr>
                <a:r>
                  <a:rPr lang="en-GB" sz="11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Applying a sincere people-centric culture, capable of empowering, socially and economically, Mozambique’s society;</a:t>
                </a:r>
              </a:p>
              <a:p>
                <a:pPr marL="270000" lvl="0" indent="-90000">
                  <a:spcAft>
                    <a:spcPts val="0"/>
                  </a:spcAft>
                  <a:buFont typeface="Arial" panose="020B0604020202020204" pitchFamily="34" charset="0"/>
                  <a:buChar char="•"/>
                  <a:tabLst>
                    <a:tab pos="457200" algn="l"/>
                  </a:tabLst>
                </a:pPr>
                <a:r>
                  <a:rPr lang="en-GB" sz="11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Engaging and motivating employees to push for innovative approaches.</a:t>
                </a:r>
                <a:endParaRPr lang="pt-PT" sz="11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6" name="Isosceles Triangle 35">
                <a:extLst>
                  <a:ext uri="{FF2B5EF4-FFF2-40B4-BE49-F238E27FC236}">
                    <a16:creationId xmlns:a16="http://schemas.microsoft.com/office/drawing/2014/main" id="{4D44D84E-FF1D-4F98-8E22-2798FD481194}"/>
                  </a:ext>
                </a:extLst>
              </p:cNvPr>
              <p:cNvSpPr/>
              <p:nvPr/>
            </p:nvSpPr>
            <p:spPr>
              <a:xfrm rot="5400000">
                <a:off x="1744891" y="4079979"/>
                <a:ext cx="265214" cy="104773"/>
              </a:xfrm>
              <a:prstGeom prst="triangle">
                <a:avLst/>
              </a:prstGeom>
              <a:solidFill>
                <a:srgbClr val="04525E"/>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100" dirty="0" err="1">
                  <a:solidFill>
                    <a:schemeClr val="bg1"/>
                  </a:solidFill>
                </a:endParaRPr>
              </a:p>
            </p:txBody>
          </p:sp>
        </p:grpSp>
        <p:grpSp>
          <p:nvGrpSpPr>
            <p:cNvPr id="13" name="Group 12">
              <a:extLst>
                <a:ext uri="{FF2B5EF4-FFF2-40B4-BE49-F238E27FC236}">
                  <a16:creationId xmlns:a16="http://schemas.microsoft.com/office/drawing/2014/main" id="{30000C28-52F9-4C94-B001-114B21370159}"/>
                </a:ext>
              </a:extLst>
            </p:cNvPr>
            <p:cNvGrpSpPr/>
            <p:nvPr/>
          </p:nvGrpSpPr>
          <p:grpSpPr>
            <a:xfrm>
              <a:off x="457200" y="4914762"/>
              <a:ext cx="6861735" cy="1044000"/>
              <a:chOff x="457200" y="4774974"/>
              <a:chExt cx="6861735" cy="1044000"/>
            </a:xfrm>
          </p:grpSpPr>
          <p:grpSp>
            <p:nvGrpSpPr>
              <p:cNvPr id="4" name="Group 3">
                <a:extLst>
                  <a:ext uri="{FF2B5EF4-FFF2-40B4-BE49-F238E27FC236}">
                    <a16:creationId xmlns:a16="http://schemas.microsoft.com/office/drawing/2014/main" id="{661F78A1-8167-4358-B9B2-4CFE43A8E702}"/>
                  </a:ext>
                </a:extLst>
              </p:cNvPr>
              <p:cNvGrpSpPr/>
              <p:nvPr/>
            </p:nvGrpSpPr>
            <p:grpSpPr>
              <a:xfrm>
                <a:off x="457200" y="4774974"/>
                <a:ext cx="1310035" cy="1044000"/>
                <a:chOff x="456406" y="4750902"/>
                <a:chExt cx="1310035" cy="1044000"/>
              </a:xfrm>
            </p:grpSpPr>
            <p:sp>
              <p:nvSpPr>
                <p:cNvPr id="37" name="Rectangle 36">
                  <a:extLst>
                    <a:ext uri="{FF2B5EF4-FFF2-40B4-BE49-F238E27FC236}">
                      <a16:creationId xmlns:a16="http://schemas.microsoft.com/office/drawing/2014/main" id="{9148552C-4788-432F-99BE-00C93BD8F633}"/>
                    </a:ext>
                  </a:extLst>
                </p:cNvPr>
                <p:cNvSpPr/>
                <p:nvPr/>
              </p:nvSpPr>
              <p:spPr>
                <a:xfrm>
                  <a:off x="722442" y="4750902"/>
                  <a:ext cx="1043999" cy="1044000"/>
                </a:xfrm>
                <a:prstGeom prst="rect">
                  <a:avLst/>
                </a:prstGeom>
                <a:solidFill>
                  <a:srgbClr val="04525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pPr lvl="0" defTabSz="1006663">
                    <a:defRPr/>
                  </a:pPr>
                  <a:r>
                    <a:rPr lang="en-GB" sz="140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Integrity</a:t>
                  </a:r>
                </a:p>
              </p:txBody>
            </p:sp>
            <p:sp>
              <p:nvSpPr>
                <p:cNvPr id="38" name="Rectangle 37">
                  <a:extLst>
                    <a:ext uri="{FF2B5EF4-FFF2-40B4-BE49-F238E27FC236}">
                      <a16:creationId xmlns:a16="http://schemas.microsoft.com/office/drawing/2014/main" id="{D0EA5A6E-8F9D-45DC-892C-A12DFB6E2863}"/>
                    </a:ext>
                  </a:extLst>
                </p:cNvPr>
                <p:cNvSpPr/>
                <p:nvPr/>
              </p:nvSpPr>
              <p:spPr>
                <a:xfrm>
                  <a:off x="456406" y="4750902"/>
                  <a:ext cx="266036" cy="1044000"/>
                </a:xfrm>
                <a:prstGeom prst="rect">
                  <a:avLst/>
                </a:prstGeom>
                <a:solidFill>
                  <a:srgbClr val="002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2</a:t>
                  </a:r>
                </a:p>
              </p:txBody>
            </p:sp>
          </p:grpSp>
          <p:sp>
            <p:nvSpPr>
              <p:cNvPr id="39" name="Rectangle 38">
                <a:extLst>
                  <a:ext uri="{FF2B5EF4-FFF2-40B4-BE49-F238E27FC236}">
                    <a16:creationId xmlns:a16="http://schemas.microsoft.com/office/drawing/2014/main" id="{67233BAC-E98C-4D25-B2FA-B6BE1EF97184}"/>
                  </a:ext>
                </a:extLst>
              </p:cNvPr>
              <p:cNvSpPr/>
              <p:nvPr/>
            </p:nvSpPr>
            <p:spPr>
              <a:xfrm>
                <a:off x="1990935" y="4774974"/>
                <a:ext cx="5328000" cy="1044000"/>
              </a:xfrm>
              <a:prstGeom prst="rect">
                <a:avLst/>
              </a:prstGeom>
              <a:ln w="6350">
                <a:solidFill>
                  <a:srgbClr val="04525E"/>
                </a:solidFill>
              </a:ln>
            </p:spPr>
            <p:txBody>
              <a:bodyPr wrap="square" lIns="72000" tIns="72000" rIns="72000" bIns="72000" anchor="ctr">
                <a:noAutofit/>
              </a:bodyPr>
              <a:lstStyle/>
              <a:p>
                <a:pPr>
                  <a:spcAft>
                    <a:spcPts val="0"/>
                  </a:spcAft>
                </a:pPr>
                <a:r>
                  <a:rPr lang="en-GB" sz="11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We foster to always act with ethics, honesty and integrity by:</a:t>
                </a:r>
              </a:p>
              <a:p>
                <a:pPr marL="270000" lvl="0" indent="-90000">
                  <a:spcAft>
                    <a:spcPts val="0"/>
                  </a:spcAft>
                  <a:buFont typeface="Arial" panose="020B0604020202020204" pitchFamily="34" charset="0"/>
                  <a:buChar char="•"/>
                  <a:tabLst>
                    <a:tab pos="457200" algn="l"/>
                  </a:tabLst>
                </a:pPr>
                <a:r>
                  <a:rPr lang="en-GB" sz="11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Respecting others irrespective of social, religion or political position;</a:t>
                </a:r>
              </a:p>
              <a:p>
                <a:pPr marL="270000" lvl="0" indent="-90000">
                  <a:spcAft>
                    <a:spcPts val="0"/>
                  </a:spcAft>
                  <a:buFont typeface="Arial" panose="020B0604020202020204" pitchFamily="34" charset="0"/>
                  <a:buChar char="•"/>
                  <a:tabLst>
                    <a:tab pos="457200" algn="l"/>
                  </a:tabLst>
                </a:pPr>
                <a:r>
                  <a:rPr lang="en-GB" sz="11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Advocating for an honest communication with stakeholders, aligned with our core values;</a:t>
                </a:r>
              </a:p>
              <a:p>
                <a:pPr marL="270000" lvl="0" indent="-90000">
                  <a:spcAft>
                    <a:spcPts val="0"/>
                  </a:spcAft>
                  <a:buFont typeface="Arial" panose="020B0604020202020204" pitchFamily="34" charset="0"/>
                  <a:buChar char="•"/>
                  <a:tabLst>
                    <a:tab pos="457200" algn="l"/>
                  </a:tabLst>
                </a:pPr>
                <a:r>
                  <a:rPr lang="en-GB" sz="11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Promoting diversity (of culture, perspectives and ideas) in the workspace.</a:t>
                </a:r>
                <a:endParaRPr lang="pt-PT" sz="11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61" name="Isosceles Triangle 60">
                <a:extLst>
                  <a:ext uri="{FF2B5EF4-FFF2-40B4-BE49-F238E27FC236}">
                    <a16:creationId xmlns:a16="http://schemas.microsoft.com/office/drawing/2014/main" id="{C30FEDFA-3916-488D-B0BF-EC2B80E98083}"/>
                  </a:ext>
                </a:extLst>
              </p:cNvPr>
              <p:cNvSpPr/>
              <p:nvPr/>
            </p:nvSpPr>
            <p:spPr>
              <a:xfrm rot="5400000">
                <a:off x="1744891" y="5244588"/>
                <a:ext cx="265214" cy="104773"/>
              </a:xfrm>
              <a:prstGeom prst="triangle">
                <a:avLst/>
              </a:prstGeom>
              <a:solidFill>
                <a:srgbClr val="04525E"/>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100" dirty="0" err="1">
                  <a:solidFill>
                    <a:schemeClr val="bg1"/>
                  </a:solidFill>
                </a:endParaRPr>
              </a:p>
            </p:txBody>
          </p:sp>
        </p:grpSp>
        <p:grpSp>
          <p:nvGrpSpPr>
            <p:cNvPr id="14" name="Group 13">
              <a:extLst>
                <a:ext uri="{FF2B5EF4-FFF2-40B4-BE49-F238E27FC236}">
                  <a16:creationId xmlns:a16="http://schemas.microsoft.com/office/drawing/2014/main" id="{46111DBB-F491-4341-8734-FBD5077C1F7E}"/>
                </a:ext>
              </a:extLst>
            </p:cNvPr>
            <p:cNvGrpSpPr/>
            <p:nvPr/>
          </p:nvGrpSpPr>
          <p:grpSpPr>
            <a:xfrm>
              <a:off x="457200" y="6032775"/>
              <a:ext cx="6861735" cy="1044000"/>
              <a:chOff x="457200" y="5939583"/>
              <a:chExt cx="6861735" cy="1044000"/>
            </a:xfrm>
          </p:grpSpPr>
          <p:grpSp>
            <p:nvGrpSpPr>
              <p:cNvPr id="2" name="Group 1">
                <a:extLst>
                  <a:ext uri="{FF2B5EF4-FFF2-40B4-BE49-F238E27FC236}">
                    <a16:creationId xmlns:a16="http://schemas.microsoft.com/office/drawing/2014/main" id="{BE51B24E-AA8A-48CE-9676-E90EE0296A0D}"/>
                  </a:ext>
                </a:extLst>
              </p:cNvPr>
              <p:cNvGrpSpPr/>
              <p:nvPr/>
            </p:nvGrpSpPr>
            <p:grpSpPr>
              <a:xfrm>
                <a:off x="457200" y="5939583"/>
                <a:ext cx="1310035" cy="1044000"/>
                <a:chOff x="608806" y="5728802"/>
                <a:chExt cx="1310035" cy="576000"/>
              </a:xfrm>
            </p:grpSpPr>
            <p:sp>
              <p:nvSpPr>
                <p:cNvPr id="40" name="Rectangle 39">
                  <a:extLst>
                    <a:ext uri="{FF2B5EF4-FFF2-40B4-BE49-F238E27FC236}">
                      <a16:creationId xmlns:a16="http://schemas.microsoft.com/office/drawing/2014/main" id="{0DDA1BA1-5D49-4095-9F9F-C350BF774903}"/>
                    </a:ext>
                  </a:extLst>
                </p:cNvPr>
                <p:cNvSpPr/>
                <p:nvPr/>
              </p:nvSpPr>
              <p:spPr>
                <a:xfrm>
                  <a:off x="874842" y="5728802"/>
                  <a:ext cx="1043999" cy="576000"/>
                </a:xfrm>
                <a:prstGeom prst="rect">
                  <a:avLst/>
                </a:prstGeom>
                <a:solidFill>
                  <a:srgbClr val="04525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pPr lvl="0" defTabSz="1006663">
                    <a:defRPr/>
                  </a:pPr>
                  <a:r>
                    <a:rPr lang="en-GB" sz="140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Excellence</a:t>
                  </a:r>
                </a:p>
              </p:txBody>
            </p:sp>
            <p:sp>
              <p:nvSpPr>
                <p:cNvPr id="41" name="Rectangle 40">
                  <a:extLst>
                    <a:ext uri="{FF2B5EF4-FFF2-40B4-BE49-F238E27FC236}">
                      <a16:creationId xmlns:a16="http://schemas.microsoft.com/office/drawing/2014/main" id="{348BC701-6707-44A5-9971-3C962F721DE5}"/>
                    </a:ext>
                  </a:extLst>
                </p:cNvPr>
                <p:cNvSpPr/>
                <p:nvPr/>
              </p:nvSpPr>
              <p:spPr>
                <a:xfrm>
                  <a:off x="608806" y="5728802"/>
                  <a:ext cx="266036" cy="576000"/>
                </a:xfrm>
                <a:prstGeom prst="rect">
                  <a:avLst/>
                </a:prstGeom>
                <a:solidFill>
                  <a:srgbClr val="002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3</a:t>
                  </a:r>
                </a:p>
              </p:txBody>
            </p:sp>
          </p:grpSp>
          <p:sp>
            <p:nvSpPr>
              <p:cNvPr id="43" name="Rectangle 42">
                <a:extLst>
                  <a:ext uri="{FF2B5EF4-FFF2-40B4-BE49-F238E27FC236}">
                    <a16:creationId xmlns:a16="http://schemas.microsoft.com/office/drawing/2014/main" id="{FF99CADE-E88A-43FC-9DB0-D55A3E3C703C}"/>
                  </a:ext>
                </a:extLst>
              </p:cNvPr>
              <p:cNvSpPr/>
              <p:nvPr/>
            </p:nvSpPr>
            <p:spPr>
              <a:xfrm>
                <a:off x="1990935" y="5939583"/>
                <a:ext cx="5328000" cy="1044000"/>
              </a:xfrm>
              <a:prstGeom prst="rect">
                <a:avLst/>
              </a:prstGeom>
              <a:ln w="6350">
                <a:solidFill>
                  <a:srgbClr val="04525E"/>
                </a:solidFill>
              </a:ln>
            </p:spPr>
            <p:txBody>
              <a:bodyPr wrap="square" lIns="72000" tIns="72000" rIns="72000" bIns="72000" anchor="ctr">
                <a:noAutofit/>
              </a:bodyPr>
              <a:lstStyle/>
              <a:p>
                <a:pPr>
                  <a:spcAft>
                    <a:spcPts val="0"/>
                  </a:spcAft>
                </a:pPr>
                <a:r>
                  <a:rPr lang="en-US" sz="11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We have a commitment to high performance by:</a:t>
                </a:r>
                <a:endParaRPr lang="pt-PT" sz="11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a:p>
                <a:pPr marL="270000" lvl="0" indent="-90000">
                  <a:spcAft>
                    <a:spcPts val="0"/>
                  </a:spcAft>
                  <a:buFont typeface="Arial" panose="020B0604020202020204" pitchFamily="34" charset="0"/>
                  <a:buChar char="•"/>
                  <a:tabLst>
                    <a:tab pos="457200" algn="l"/>
                  </a:tabLst>
                </a:pPr>
                <a:r>
                  <a:rPr lang="en-US" sz="11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Bolstering a culture of achievers by encouraging an entrepreneurial, results oriented, collaborative and communicative mindset;</a:t>
                </a:r>
                <a:endParaRPr lang="pt-PT" sz="11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a:p>
                <a:pPr marL="270000" lvl="0" indent="-90000">
                  <a:spcAft>
                    <a:spcPts val="0"/>
                  </a:spcAft>
                  <a:buFont typeface="Arial" panose="020B0604020202020204" pitchFamily="34" charset="0"/>
                  <a:buChar char="•"/>
                  <a:tabLst>
                    <a:tab pos="457200" algn="l"/>
                  </a:tabLst>
                </a:pPr>
                <a:r>
                  <a:rPr lang="en-US" sz="11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Being oriented towards creating market momentum in driving change and leveraging innovation’s dynamics;</a:t>
                </a:r>
                <a:endParaRPr lang="pt-PT" sz="11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a:p>
                <a:pPr marL="270000" lvl="0" indent="-90000">
                  <a:spcAft>
                    <a:spcPts val="0"/>
                  </a:spcAft>
                  <a:buFont typeface="Arial" panose="020B0604020202020204" pitchFamily="34" charset="0"/>
                  <a:buChar char="•"/>
                  <a:tabLst>
                    <a:tab pos="457200" algn="l"/>
                  </a:tabLst>
                </a:pPr>
                <a:r>
                  <a:rPr lang="en-US" sz="11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Delivering results that will meet or exceed our investors or donors expectations.</a:t>
                </a:r>
                <a:endParaRPr lang="pt-PT" sz="11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64" name="Isosceles Triangle 63">
                <a:extLst>
                  <a:ext uri="{FF2B5EF4-FFF2-40B4-BE49-F238E27FC236}">
                    <a16:creationId xmlns:a16="http://schemas.microsoft.com/office/drawing/2014/main" id="{527F7230-AC0D-4C65-B445-F01FF54981FE}"/>
                  </a:ext>
                </a:extLst>
              </p:cNvPr>
              <p:cNvSpPr/>
              <p:nvPr/>
            </p:nvSpPr>
            <p:spPr>
              <a:xfrm rot="5400000">
                <a:off x="1744891" y="6409197"/>
                <a:ext cx="265214" cy="104773"/>
              </a:xfrm>
              <a:prstGeom prst="triangle">
                <a:avLst/>
              </a:prstGeom>
              <a:solidFill>
                <a:srgbClr val="04525E"/>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100" dirty="0" err="1">
                  <a:solidFill>
                    <a:schemeClr val="bg1"/>
                  </a:solidFill>
                </a:endParaRPr>
              </a:p>
            </p:txBody>
          </p:sp>
        </p:grpSp>
        <p:grpSp>
          <p:nvGrpSpPr>
            <p:cNvPr id="15" name="Group 14">
              <a:extLst>
                <a:ext uri="{FF2B5EF4-FFF2-40B4-BE49-F238E27FC236}">
                  <a16:creationId xmlns:a16="http://schemas.microsoft.com/office/drawing/2014/main" id="{3E942F15-AF3F-45B8-8F2D-C58A37067313}"/>
                </a:ext>
              </a:extLst>
            </p:cNvPr>
            <p:cNvGrpSpPr/>
            <p:nvPr/>
          </p:nvGrpSpPr>
          <p:grpSpPr>
            <a:xfrm>
              <a:off x="457200" y="7150788"/>
              <a:ext cx="6861735" cy="1044000"/>
              <a:chOff x="457200" y="7104192"/>
              <a:chExt cx="6861735" cy="1044000"/>
            </a:xfrm>
          </p:grpSpPr>
          <p:grpSp>
            <p:nvGrpSpPr>
              <p:cNvPr id="44" name="Group 43">
                <a:extLst>
                  <a:ext uri="{FF2B5EF4-FFF2-40B4-BE49-F238E27FC236}">
                    <a16:creationId xmlns:a16="http://schemas.microsoft.com/office/drawing/2014/main" id="{A0EE8959-B5A5-4301-A2DB-596FB32AB60A}"/>
                  </a:ext>
                </a:extLst>
              </p:cNvPr>
              <p:cNvGrpSpPr/>
              <p:nvPr/>
            </p:nvGrpSpPr>
            <p:grpSpPr>
              <a:xfrm>
                <a:off x="457200" y="7104192"/>
                <a:ext cx="1310035" cy="1044000"/>
                <a:chOff x="608806" y="5728802"/>
                <a:chExt cx="1310035" cy="576000"/>
              </a:xfrm>
            </p:grpSpPr>
            <p:sp>
              <p:nvSpPr>
                <p:cNvPr id="45" name="Rectangle 44">
                  <a:extLst>
                    <a:ext uri="{FF2B5EF4-FFF2-40B4-BE49-F238E27FC236}">
                      <a16:creationId xmlns:a16="http://schemas.microsoft.com/office/drawing/2014/main" id="{02A5445E-EC43-4EE9-B770-5028B7595BE9}"/>
                    </a:ext>
                  </a:extLst>
                </p:cNvPr>
                <p:cNvSpPr/>
                <p:nvPr/>
              </p:nvSpPr>
              <p:spPr>
                <a:xfrm>
                  <a:off x="874842" y="5728802"/>
                  <a:ext cx="1043999" cy="576000"/>
                </a:xfrm>
                <a:prstGeom prst="rect">
                  <a:avLst/>
                </a:prstGeom>
                <a:solidFill>
                  <a:srgbClr val="04525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pPr lvl="0" defTabSz="1006663">
                    <a:defRPr/>
                  </a:pPr>
                  <a:r>
                    <a:rPr lang="en-GB" sz="140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Equity</a:t>
                  </a:r>
                </a:p>
              </p:txBody>
            </p:sp>
            <p:sp>
              <p:nvSpPr>
                <p:cNvPr id="46" name="Rectangle 45">
                  <a:extLst>
                    <a:ext uri="{FF2B5EF4-FFF2-40B4-BE49-F238E27FC236}">
                      <a16:creationId xmlns:a16="http://schemas.microsoft.com/office/drawing/2014/main" id="{8951405E-661B-4DE6-A6A3-36AA84A7E548}"/>
                    </a:ext>
                  </a:extLst>
                </p:cNvPr>
                <p:cNvSpPr/>
                <p:nvPr/>
              </p:nvSpPr>
              <p:spPr>
                <a:xfrm>
                  <a:off x="608806" y="5728802"/>
                  <a:ext cx="266036" cy="576000"/>
                </a:xfrm>
                <a:prstGeom prst="rect">
                  <a:avLst/>
                </a:prstGeom>
                <a:solidFill>
                  <a:srgbClr val="002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4</a:t>
                  </a:r>
                </a:p>
              </p:txBody>
            </p:sp>
          </p:grpSp>
          <p:sp>
            <p:nvSpPr>
              <p:cNvPr id="47" name="Rectangle 46">
                <a:extLst>
                  <a:ext uri="{FF2B5EF4-FFF2-40B4-BE49-F238E27FC236}">
                    <a16:creationId xmlns:a16="http://schemas.microsoft.com/office/drawing/2014/main" id="{9BB55A69-9ECC-4C3E-8F1F-0C7B03CD38A5}"/>
                  </a:ext>
                </a:extLst>
              </p:cNvPr>
              <p:cNvSpPr/>
              <p:nvPr/>
            </p:nvSpPr>
            <p:spPr>
              <a:xfrm>
                <a:off x="1990935" y="7104192"/>
                <a:ext cx="5328000" cy="1044000"/>
              </a:xfrm>
              <a:prstGeom prst="rect">
                <a:avLst/>
              </a:prstGeom>
              <a:ln w="6350">
                <a:solidFill>
                  <a:srgbClr val="04525E"/>
                </a:solidFill>
              </a:ln>
            </p:spPr>
            <p:txBody>
              <a:bodyPr wrap="square" lIns="72000" tIns="72000" rIns="72000" bIns="72000" anchor="ctr">
                <a:noAutofit/>
              </a:bodyPr>
              <a:lstStyle/>
              <a:p>
                <a:pPr>
                  <a:spcAft>
                    <a:spcPts val="0"/>
                  </a:spcAft>
                </a:pPr>
                <a:r>
                  <a:rPr lang="en-US" sz="11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We conduct ourselves by:</a:t>
                </a:r>
                <a:endParaRPr lang="pt-PT" sz="11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a:p>
                <a:pPr marL="270000" lvl="0" indent="-90000">
                  <a:spcAft>
                    <a:spcPts val="0"/>
                  </a:spcAft>
                  <a:buFont typeface="Arial" panose="020B0604020202020204" pitchFamily="34" charset="0"/>
                  <a:buChar char="•"/>
                  <a:tabLst>
                    <a:tab pos="457200" algn="l"/>
                  </a:tabLst>
                </a:pPr>
                <a:r>
                  <a:rPr lang="en-US" sz="11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Promoting new angles of understanding poverty and the population’s basic needs, offering more equitable and sustainable services to all;</a:t>
                </a:r>
                <a:endParaRPr lang="pt-PT" sz="11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a:p>
                <a:pPr marL="270000" lvl="0" indent="-90000">
                  <a:spcAft>
                    <a:spcPts val="0"/>
                  </a:spcAft>
                  <a:buFont typeface="Arial" panose="020B0604020202020204" pitchFamily="34" charset="0"/>
                  <a:buChar char="•"/>
                  <a:tabLst>
                    <a:tab pos="457200" algn="l"/>
                  </a:tabLst>
                </a:pPr>
                <a:r>
                  <a:rPr lang="en-US" sz="11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Acting as enablers to projects that foster a financially included population;</a:t>
                </a:r>
                <a:endParaRPr lang="pt-PT" sz="11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a:p>
                <a:pPr marL="270000" lvl="0" indent="-90000">
                  <a:spcAft>
                    <a:spcPts val="0"/>
                  </a:spcAft>
                  <a:buFont typeface="Arial" panose="020B0604020202020204" pitchFamily="34" charset="0"/>
                  <a:buChar char="•"/>
                  <a:tabLst>
                    <a:tab pos="457200" algn="l"/>
                  </a:tabLst>
                </a:pPr>
                <a:r>
                  <a:rPr lang="en-US" sz="11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Offering investors and donors a vehicle for responsible investments that transform livelihoods.</a:t>
                </a:r>
                <a:endParaRPr lang="pt-PT" sz="11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65" name="Isosceles Triangle 64">
                <a:extLst>
                  <a:ext uri="{FF2B5EF4-FFF2-40B4-BE49-F238E27FC236}">
                    <a16:creationId xmlns:a16="http://schemas.microsoft.com/office/drawing/2014/main" id="{3C653301-A4E3-4344-B742-D9D0B2B1EA0F}"/>
                  </a:ext>
                </a:extLst>
              </p:cNvPr>
              <p:cNvSpPr/>
              <p:nvPr/>
            </p:nvSpPr>
            <p:spPr>
              <a:xfrm rot="5400000">
                <a:off x="1744891" y="7573806"/>
                <a:ext cx="265214" cy="104773"/>
              </a:xfrm>
              <a:prstGeom prst="triangle">
                <a:avLst/>
              </a:prstGeom>
              <a:solidFill>
                <a:srgbClr val="04525E"/>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100" dirty="0" err="1">
                  <a:solidFill>
                    <a:schemeClr val="bg1"/>
                  </a:solidFill>
                </a:endParaRPr>
              </a:p>
            </p:txBody>
          </p:sp>
        </p:grpSp>
        <p:grpSp>
          <p:nvGrpSpPr>
            <p:cNvPr id="16" name="Group 15">
              <a:extLst>
                <a:ext uri="{FF2B5EF4-FFF2-40B4-BE49-F238E27FC236}">
                  <a16:creationId xmlns:a16="http://schemas.microsoft.com/office/drawing/2014/main" id="{68592B45-2D4E-4954-A598-4C047E467185}"/>
                </a:ext>
              </a:extLst>
            </p:cNvPr>
            <p:cNvGrpSpPr/>
            <p:nvPr/>
          </p:nvGrpSpPr>
          <p:grpSpPr>
            <a:xfrm>
              <a:off x="457200" y="8268802"/>
              <a:ext cx="6861735" cy="1044000"/>
              <a:chOff x="457200" y="8268802"/>
              <a:chExt cx="6861735" cy="1044000"/>
            </a:xfrm>
          </p:grpSpPr>
          <p:grpSp>
            <p:nvGrpSpPr>
              <p:cNvPr id="48" name="Group 47">
                <a:extLst>
                  <a:ext uri="{FF2B5EF4-FFF2-40B4-BE49-F238E27FC236}">
                    <a16:creationId xmlns:a16="http://schemas.microsoft.com/office/drawing/2014/main" id="{99AA02D4-EEB8-4583-86F3-5BB4E0DBBA24}"/>
                  </a:ext>
                </a:extLst>
              </p:cNvPr>
              <p:cNvGrpSpPr/>
              <p:nvPr/>
            </p:nvGrpSpPr>
            <p:grpSpPr>
              <a:xfrm>
                <a:off x="457200" y="8268802"/>
                <a:ext cx="1310035" cy="1044000"/>
                <a:chOff x="608806" y="5728802"/>
                <a:chExt cx="1310035" cy="576000"/>
              </a:xfrm>
            </p:grpSpPr>
            <p:sp>
              <p:nvSpPr>
                <p:cNvPr id="49" name="Rectangle 48">
                  <a:extLst>
                    <a:ext uri="{FF2B5EF4-FFF2-40B4-BE49-F238E27FC236}">
                      <a16:creationId xmlns:a16="http://schemas.microsoft.com/office/drawing/2014/main" id="{F5FC7D8A-B0E6-4D6F-BC7D-36B3818DCD74}"/>
                    </a:ext>
                  </a:extLst>
                </p:cNvPr>
                <p:cNvSpPr/>
                <p:nvPr/>
              </p:nvSpPr>
              <p:spPr>
                <a:xfrm>
                  <a:off x="874842" y="5728802"/>
                  <a:ext cx="1043999" cy="576000"/>
                </a:xfrm>
                <a:prstGeom prst="rect">
                  <a:avLst/>
                </a:prstGeom>
                <a:solidFill>
                  <a:srgbClr val="04525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pPr lvl="0" defTabSz="1006663">
                    <a:defRPr/>
                  </a:pPr>
                  <a:r>
                    <a:rPr lang="en-GB" sz="140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Innovation</a:t>
                  </a:r>
                </a:p>
              </p:txBody>
            </p:sp>
            <p:sp>
              <p:nvSpPr>
                <p:cNvPr id="50" name="Rectangle 49">
                  <a:extLst>
                    <a:ext uri="{FF2B5EF4-FFF2-40B4-BE49-F238E27FC236}">
                      <a16:creationId xmlns:a16="http://schemas.microsoft.com/office/drawing/2014/main" id="{95101F6C-8564-4B54-B7F1-9157A9F1AF36}"/>
                    </a:ext>
                  </a:extLst>
                </p:cNvPr>
                <p:cNvSpPr/>
                <p:nvPr/>
              </p:nvSpPr>
              <p:spPr>
                <a:xfrm>
                  <a:off x="608806" y="5728802"/>
                  <a:ext cx="266036" cy="576000"/>
                </a:xfrm>
                <a:prstGeom prst="rect">
                  <a:avLst/>
                </a:prstGeom>
                <a:solidFill>
                  <a:srgbClr val="002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5</a:t>
                  </a:r>
                </a:p>
              </p:txBody>
            </p:sp>
          </p:grpSp>
          <p:sp>
            <p:nvSpPr>
              <p:cNvPr id="51" name="Rectangle 50">
                <a:extLst>
                  <a:ext uri="{FF2B5EF4-FFF2-40B4-BE49-F238E27FC236}">
                    <a16:creationId xmlns:a16="http://schemas.microsoft.com/office/drawing/2014/main" id="{C8D201C4-F14B-40BA-A6D9-B0FAEA21EC3C}"/>
                  </a:ext>
                </a:extLst>
              </p:cNvPr>
              <p:cNvSpPr/>
              <p:nvPr/>
            </p:nvSpPr>
            <p:spPr>
              <a:xfrm>
                <a:off x="1990935" y="8268802"/>
                <a:ext cx="5328000" cy="1044000"/>
              </a:xfrm>
              <a:prstGeom prst="rect">
                <a:avLst/>
              </a:prstGeom>
              <a:ln w="6350">
                <a:solidFill>
                  <a:srgbClr val="04525E"/>
                </a:solidFill>
              </a:ln>
            </p:spPr>
            <p:txBody>
              <a:bodyPr wrap="square" lIns="72000" tIns="72000" rIns="72000" bIns="72000" anchor="ctr">
                <a:noAutofit/>
              </a:bodyPr>
              <a:lstStyle/>
              <a:p>
                <a:r>
                  <a:rPr lang="en-US" sz="11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We act as an enabler of innovation by:</a:t>
                </a:r>
                <a:endParaRPr lang="pt-PT" sz="11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a:p>
                <a:pPr marL="270000" lvl="0" indent="-90000">
                  <a:buFont typeface="Arial" panose="020B0604020202020204" pitchFamily="34" charset="0"/>
                  <a:buChar char="•"/>
                </a:pPr>
                <a:r>
                  <a:rPr lang="en-US" sz="11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Actively seeking new ideas and concepts for experimentation in Mozambique to contribute towards a dynamic financial system to all users;</a:t>
                </a:r>
                <a:endParaRPr lang="pt-PT" sz="11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a:p>
                <a:pPr marL="270000" indent="-90000">
                  <a:buFont typeface="Arial" panose="020B0604020202020204" pitchFamily="34" charset="0"/>
                  <a:buChar char="•"/>
                </a:pPr>
                <a:r>
                  <a:rPr lang="en-US" sz="11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Being close to financial services providers and state of the art innovation, creating an environment for expanding inclusive innovation;</a:t>
                </a:r>
                <a:endParaRPr lang="pt-PT" sz="11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a:p>
                <a:pPr marL="270000" indent="-90000">
                  <a:buFont typeface="Arial" panose="020B0604020202020204" pitchFamily="34" charset="0"/>
                  <a:buChar char="•"/>
                </a:pPr>
                <a:r>
                  <a:rPr lang="en-US" sz="11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Promoting a digital-first education, focusing on shaping more capable generations.</a:t>
                </a:r>
                <a:endParaRPr lang="pt-PT" sz="11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67" name="Isosceles Triangle 66">
                <a:extLst>
                  <a:ext uri="{FF2B5EF4-FFF2-40B4-BE49-F238E27FC236}">
                    <a16:creationId xmlns:a16="http://schemas.microsoft.com/office/drawing/2014/main" id="{D3877864-2235-4602-9DA1-DF5C5B497E4D}"/>
                  </a:ext>
                </a:extLst>
              </p:cNvPr>
              <p:cNvSpPr/>
              <p:nvPr/>
            </p:nvSpPr>
            <p:spPr>
              <a:xfrm rot="5400000">
                <a:off x="1744891" y="8738416"/>
                <a:ext cx="265214" cy="104773"/>
              </a:xfrm>
              <a:prstGeom prst="triangle">
                <a:avLst/>
              </a:prstGeom>
              <a:solidFill>
                <a:srgbClr val="04525E"/>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100" dirty="0" err="1">
                  <a:solidFill>
                    <a:schemeClr val="bg1"/>
                  </a:solidFill>
                </a:endParaRPr>
              </a:p>
            </p:txBody>
          </p:sp>
        </p:grpSp>
        <p:sp>
          <p:nvSpPr>
            <p:cNvPr id="76" name="Rectangle 75">
              <a:extLst>
                <a:ext uri="{FF2B5EF4-FFF2-40B4-BE49-F238E27FC236}">
                  <a16:creationId xmlns:a16="http://schemas.microsoft.com/office/drawing/2014/main" id="{D1690887-0374-4F47-AA03-20D93E280ADC}"/>
                </a:ext>
              </a:extLst>
            </p:cNvPr>
            <p:cNvSpPr/>
            <p:nvPr/>
          </p:nvSpPr>
          <p:spPr>
            <a:xfrm>
              <a:off x="457200" y="3454257"/>
              <a:ext cx="6858000" cy="288000"/>
            </a:xfrm>
            <a:prstGeom prst="rect">
              <a:avLst/>
            </a:prstGeom>
            <a:solidFill>
              <a:srgbClr val="002A41"/>
            </a:solidFill>
            <a:ln w="6350">
              <a:solidFill>
                <a:srgbClr val="00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a:latin typeface="+mj-lt"/>
                </a:rPr>
                <a:t>Core values</a:t>
              </a:r>
            </a:p>
          </p:txBody>
        </p:sp>
      </p:grpSp>
    </p:spTree>
    <p:extLst>
      <p:ext uri="{BB962C8B-B14F-4D97-AF65-F5344CB8AC3E}">
        <p14:creationId xmlns:p14="http://schemas.microsoft.com/office/powerpoint/2010/main" val="2037142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909999A-AD08-4FCE-998B-D3C78A47FED2}"/>
              </a:ext>
            </a:extLst>
          </p:cNvPr>
          <p:cNvGraphicFramePr>
            <a:graphicFrameLocks noChangeAspect="1"/>
          </p:cNvGraphicFramePr>
          <p:nvPr>
            <p:custDataLst>
              <p:tags r:id="rId2"/>
            </p:custDataLst>
            <p:extLst>
              <p:ext uri="{D42A27DB-BD31-4B8C-83A1-F6EECF244321}">
                <p14:modId xmlns:p14="http://schemas.microsoft.com/office/powerpoint/2010/main" val="31242520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3240" name="think-cell Slide" r:id="rId5" imgW="592" imgH="595" progId="TCLayout.ActiveDocument.1">
                  <p:embed/>
                </p:oleObj>
              </mc:Choice>
              <mc:Fallback>
                <p:oleObj name="think-cell Slide" r:id="rId5" imgW="592" imgH="595" progId="TCLayout.ActiveDocument.1">
                  <p:embed/>
                  <p:pic>
                    <p:nvPicPr>
                      <p:cNvPr id="7" name="Object 6" hidden="1">
                        <a:extLst>
                          <a:ext uri="{FF2B5EF4-FFF2-40B4-BE49-F238E27FC236}">
                            <a16:creationId xmlns:a16="http://schemas.microsoft.com/office/drawing/2014/main" id="{5909999A-AD08-4FCE-998B-D3C78A47FED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2" name="Group 1">
            <a:extLst>
              <a:ext uri="{FF2B5EF4-FFF2-40B4-BE49-F238E27FC236}">
                <a16:creationId xmlns:a16="http://schemas.microsoft.com/office/drawing/2014/main" id="{5B3BB42D-033C-45EE-8E9F-D27D188CE916}"/>
              </a:ext>
            </a:extLst>
          </p:cNvPr>
          <p:cNvGrpSpPr/>
          <p:nvPr/>
        </p:nvGrpSpPr>
        <p:grpSpPr>
          <a:xfrm>
            <a:off x="456406" y="508009"/>
            <a:ext cx="6859589" cy="1109440"/>
            <a:chOff x="456406" y="508009"/>
            <a:chExt cx="6859589" cy="1109440"/>
          </a:xfrm>
        </p:grpSpPr>
        <p:sp>
          <p:nvSpPr>
            <p:cNvPr id="62" name="TextBox 61">
              <a:extLst>
                <a:ext uri="{FF2B5EF4-FFF2-40B4-BE49-F238E27FC236}">
                  <a16:creationId xmlns:a16="http://schemas.microsoft.com/office/drawing/2014/main" id="{47E36DAE-160A-434B-B2F7-B970ACED551B}"/>
                </a:ext>
              </a:extLst>
            </p:cNvPr>
            <p:cNvSpPr txBox="1"/>
            <p:nvPr/>
          </p:nvSpPr>
          <p:spPr>
            <a:xfrm>
              <a:off x="456406" y="861449"/>
              <a:ext cx="6859589" cy="756000"/>
            </a:xfrm>
            <a:prstGeom prst="rect">
              <a:avLst/>
            </a:prstGeom>
          </p:spPr>
          <p:txBody>
            <a:bodyPr wrap="square" lIns="0" tIns="0" rIns="0" bIns="0" numCol="2" spcCol="180000" rtlCol="0" anchor="t">
              <a:noAutofit/>
            </a:bodyPr>
            <a:lstStyle/>
            <a:p>
              <a:pPr>
                <a:spcAft>
                  <a:spcPts val="600"/>
                </a:spcAft>
                <a:buClr>
                  <a:schemeClr val="tx1"/>
                </a:buClr>
              </a:pPr>
              <a:r>
                <a:rPr lang="en-GB" sz="1200"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Strategic pillars represent the essential strategic battlefields needed to drive financial inclusion in the key targets, boost market innovation and the growth of the ecosystem of stakeholders. </a:t>
              </a:r>
            </a:p>
            <a:p>
              <a:pPr>
                <a:spcAft>
                  <a:spcPts val="600"/>
                </a:spcAft>
                <a:buClr>
                  <a:schemeClr val="tx1"/>
                </a:buClr>
              </a:pPr>
              <a:r>
                <a:rPr lang="en-GB" sz="1200"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From the mission, and the internal objectives, strategic pillars are defined, for both supply side (partnerships with technology enablers) and demand side (interaction and impact).</a:t>
              </a:r>
            </a:p>
          </p:txBody>
        </p:sp>
        <p:sp>
          <p:nvSpPr>
            <p:cNvPr id="63" name="TextBox 62">
              <a:extLst>
                <a:ext uri="{FF2B5EF4-FFF2-40B4-BE49-F238E27FC236}">
                  <a16:creationId xmlns:a16="http://schemas.microsoft.com/office/drawing/2014/main" id="{412C8DCC-DCBD-41C1-8A6F-CF77D2985702}"/>
                </a:ext>
              </a:extLst>
            </p:cNvPr>
            <p:cNvSpPr txBox="1"/>
            <p:nvPr/>
          </p:nvSpPr>
          <p:spPr>
            <a:xfrm>
              <a:off x="456406" y="508009"/>
              <a:ext cx="6859589" cy="345431"/>
            </a:xfrm>
            <a:prstGeom prst="rect">
              <a:avLst/>
            </a:prstGeom>
          </p:spPr>
          <p:txBody>
            <a:bodyPr wrap="square" lIns="0" tIns="0" rIns="0" bIns="0" numCol="1" rtlCol="0" anchor="t">
              <a:noAutofit/>
            </a:bodyPr>
            <a:lstStyle/>
            <a:p>
              <a:pPr lvl="0">
                <a:spcAft>
                  <a:spcPts val="600"/>
                </a:spcAft>
                <a:buClr>
                  <a:schemeClr val="tx1"/>
                </a:buClr>
              </a:pPr>
              <a:r>
                <a:rPr lang="en-GB" sz="1800" kern="0" dirty="0">
                  <a:solidFill>
                    <a:srgbClr val="377169"/>
                  </a:solidFill>
                  <a:latin typeface="Calibri Light" panose="020F0302020204030204" pitchFamily="34" charset="0"/>
                  <a:cs typeface="Calibri Light" panose="020F0302020204030204" pitchFamily="34" charset="0"/>
                  <a:sym typeface="Calibri Light" panose="020F0302020204030204" pitchFamily="34" charset="0"/>
                </a:rPr>
                <a:t>AREAS OF FOCUS/ STRATEGIC PILLARS</a:t>
              </a:r>
            </a:p>
          </p:txBody>
        </p:sp>
      </p:grpSp>
      <p:sp>
        <p:nvSpPr>
          <p:cNvPr id="28" name="TextBox 27">
            <a:extLst>
              <a:ext uri="{FF2B5EF4-FFF2-40B4-BE49-F238E27FC236}">
                <a16:creationId xmlns:a16="http://schemas.microsoft.com/office/drawing/2014/main" id="{4CF17F60-3299-477F-9903-F1C9D3A9087F}"/>
              </a:ext>
            </a:extLst>
          </p:cNvPr>
          <p:cNvSpPr txBox="1"/>
          <p:nvPr/>
        </p:nvSpPr>
        <p:spPr>
          <a:xfrm>
            <a:off x="1395990" y="1729349"/>
            <a:ext cx="1773382" cy="184666"/>
          </a:xfrm>
          <a:prstGeom prst="rect">
            <a:avLst/>
          </a:prstGeom>
        </p:spPr>
        <p:txBody>
          <a:bodyPr wrap="square" lIns="0" tIns="0" rIns="0" bIns="0" rtlCol="0">
            <a:spAutoFit/>
          </a:bodyPr>
          <a:lstStyle/>
          <a:p>
            <a:pPr algn="ctr">
              <a:spcBef>
                <a:spcPts val="0"/>
              </a:spcBef>
              <a:spcAft>
                <a:spcPts val="600"/>
              </a:spcAft>
              <a:buClr>
                <a:schemeClr val="accent1"/>
              </a:buClr>
              <a:buSzPct val="70000"/>
            </a:pPr>
            <a:r>
              <a:rPr lang="en-GB" sz="1200" b="1"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Supply side</a:t>
            </a:r>
          </a:p>
        </p:txBody>
      </p:sp>
      <p:sp>
        <p:nvSpPr>
          <p:cNvPr id="29" name="TextBox 28">
            <a:extLst>
              <a:ext uri="{FF2B5EF4-FFF2-40B4-BE49-F238E27FC236}">
                <a16:creationId xmlns:a16="http://schemas.microsoft.com/office/drawing/2014/main" id="{AEDA9C52-8C9C-4E82-8C1A-7518818FC7D5}"/>
              </a:ext>
            </a:extLst>
          </p:cNvPr>
          <p:cNvSpPr txBox="1"/>
          <p:nvPr/>
        </p:nvSpPr>
        <p:spPr>
          <a:xfrm>
            <a:off x="4603028" y="1729347"/>
            <a:ext cx="1773382" cy="184666"/>
          </a:xfrm>
          <a:prstGeom prst="rect">
            <a:avLst/>
          </a:prstGeom>
        </p:spPr>
        <p:txBody>
          <a:bodyPr wrap="square" lIns="0" tIns="0" rIns="0" bIns="0" rtlCol="0">
            <a:spAutoFit/>
          </a:bodyPr>
          <a:lstStyle/>
          <a:p>
            <a:pPr algn="ctr">
              <a:spcBef>
                <a:spcPts val="0"/>
              </a:spcBef>
              <a:spcAft>
                <a:spcPts val="600"/>
              </a:spcAft>
              <a:buClr>
                <a:schemeClr val="accent1"/>
              </a:buClr>
              <a:buSzPct val="70000"/>
            </a:pPr>
            <a:r>
              <a:rPr lang="en-GB" sz="1200" b="1"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Demand side</a:t>
            </a:r>
          </a:p>
        </p:txBody>
      </p:sp>
      <p:grpSp>
        <p:nvGrpSpPr>
          <p:cNvPr id="3" name="Group 2">
            <a:extLst>
              <a:ext uri="{FF2B5EF4-FFF2-40B4-BE49-F238E27FC236}">
                <a16:creationId xmlns:a16="http://schemas.microsoft.com/office/drawing/2014/main" id="{56BD2E3C-86D4-43C2-86B9-F489489F0F80}"/>
              </a:ext>
            </a:extLst>
          </p:cNvPr>
          <p:cNvGrpSpPr/>
          <p:nvPr/>
        </p:nvGrpSpPr>
        <p:grpSpPr>
          <a:xfrm>
            <a:off x="456406" y="5081513"/>
            <a:ext cx="6859589" cy="698872"/>
            <a:chOff x="456406" y="5180369"/>
            <a:chExt cx="6859589" cy="698872"/>
          </a:xfrm>
        </p:grpSpPr>
        <p:sp>
          <p:nvSpPr>
            <p:cNvPr id="100" name="TextBox 99">
              <a:extLst>
                <a:ext uri="{FF2B5EF4-FFF2-40B4-BE49-F238E27FC236}">
                  <a16:creationId xmlns:a16="http://schemas.microsoft.com/office/drawing/2014/main" id="{AFD68AAB-A327-43E6-8C3C-9B1F6BBBF0FE}"/>
                </a:ext>
              </a:extLst>
            </p:cNvPr>
            <p:cNvSpPr txBox="1"/>
            <p:nvPr/>
          </p:nvSpPr>
          <p:spPr>
            <a:xfrm>
              <a:off x="456406" y="5533810"/>
              <a:ext cx="6859589" cy="345431"/>
            </a:xfrm>
            <a:prstGeom prst="rect">
              <a:avLst/>
            </a:prstGeom>
          </p:spPr>
          <p:txBody>
            <a:bodyPr wrap="square" lIns="0" tIns="0" rIns="0" bIns="0" numCol="2" spcCol="180000" rtlCol="0" anchor="t">
              <a:noAutofit/>
            </a:bodyPr>
            <a:lstStyle/>
            <a:p>
              <a:pPr>
                <a:spcAft>
                  <a:spcPts val="600"/>
                </a:spcAft>
                <a:buClr>
                  <a:schemeClr val="tx1"/>
                </a:buClr>
              </a:pPr>
              <a:r>
                <a:rPr lang="en-US" sz="1200"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Strategic map intends to visually identify the relationships between departmental objectives and strategic objectives, splitting them into four categories.</a:t>
              </a:r>
            </a:p>
          </p:txBody>
        </p:sp>
        <p:sp>
          <p:nvSpPr>
            <p:cNvPr id="101" name="TextBox 100">
              <a:extLst>
                <a:ext uri="{FF2B5EF4-FFF2-40B4-BE49-F238E27FC236}">
                  <a16:creationId xmlns:a16="http://schemas.microsoft.com/office/drawing/2014/main" id="{0357FA37-CE6D-454A-8B28-AF11D061623D}"/>
                </a:ext>
              </a:extLst>
            </p:cNvPr>
            <p:cNvSpPr txBox="1"/>
            <p:nvPr/>
          </p:nvSpPr>
          <p:spPr>
            <a:xfrm>
              <a:off x="456406" y="5180369"/>
              <a:ext cx="6859589" cy="345431"/>
            </a:xfrm>
            <a:prstGeom prst="rect">
              <a:avLst/>
            </a:prstGeom>
          </p:spPr>
          <p:txBody>
            <a:bodyPr wrap="square" lIns="0" tIns="0" rIns="0" bIns="0" numCol="1" rtlCol="0" anchor="t">
              <a:noAutofit/>
            </a:bodyPr>
            <a:lstStyle/>
            <a:p>
              <a:pPr lvl="0">
                <a:spcAft>
                  <a:spcPts val="600"/>
                </a:spcAft>
                <a:buClr>
                  <a:schemeClr val="tx1"/>
                </a:buClr>
              </a:pPr>
              <a:r>
                <a:rPr lang="en-GB" sz="1800" kern="0" dirty="0">
                  <a:latin typeface="Calibri Light" panose="020F0302020204030204" pitchFamily="34" charset="0"/>
                  <a:cs typeface="Calibri Light" panose="020F0302020204030204" pitchFamily="34" charset="0"/>
                  <a:sym typeface="Calibri Light" panose="020F0302020204030204" pitchFamily="34" charset="0"/>
                </a:rPr>
                <a:t>Strategic map</a:t>
              </a:r>
            </a:p>
          </p:txBody>
        </p:sp>
      </p:grpSp>
      <p:grpSp>
        <p:nvGrpSpPr>
          <p:cNvPr id="5" name="Group 4">
            <a:extLst>
              <a:ext uri="{FF2B5EF4-FFF2-40B4-BE49-F238E27FC236}">
                <a16:creationId xmlns:a16="http://schemas.microsoft.com/office/drawing/2014/main" id="{915507D3-6D0C-4357-89BC-B47399170024}"/>
              </a:ext>
            </a:extLst>
          </p:cNvPr>
          <p:cNvGrpSpPr/>
          <p:nvPr/>
        </p:nvGrpSpPr>
        <p:grpSpPr>
          <a:xfrm>
            <a:off x="456155" y="5981498"/>
            <a:ext cx="6871599" cy="3330265"/>
            <a:chOff x="456155" y="5981498"/>
            <a:chExt cx="6871599" cy="3330265"/>
          </a:xfrm>
        </p:grpSpPr>
        <p:sp>
          <p:nvSpPr>
            <p:cNvPr id="95" name="Rectangle 94">
              <a:extLst>
                <a:ext uri="{FF2B5EF4-FFF2-40B4-BE49-F238E27FC236}">
                  <a16:creationId xmlns:a16="http://schemas.microsoft.com/office/drawing/2014/main" id="{B68A2DC6-F1CB-47AC-B62F-F68B10AD633C}"/>
                </a:ext>
              </a:extLst>
            </p:cNvPr>
            <p:cNvSpPr>
              <a:spLocks noChangeArrowheads="1"/>
            </p:cNvSpPr>
            <p:nvPr/>
          </p:nvSpPr>
          <p:spPr bwMode="auto">
            <a:xfrm>
              <a:off x="2611754" y="6273230"/>
              <a:ext cx="4716000" cy="252000"/>
            </a:xfrm>
            <a:prstGeom prst="rect">
              <a:avLst/>
            </a:prstGeom>
            <a:solidFill>
              <a:schemeClr val="bg1">
                <a:lumMod val="95000"/>
              </a:schemeClr>
            </a:solidFill>
            <a:ln w="6350" algn="ctr">
              <a:noFill/>
              <a:miter lim="800000"/>
              <a:headEnd/>
              <a:tailEnd/>
            </a:ln>
          </p:spPr>
          <p:txBody>
            <a:bodyPr wrap="none" lIns="72000" tIns="0" rIns="72000" bIns="0" anchor="ctr"/>
            <a:lstStyle>
              <a:defPPr>
                <a:defRPr lang="nl-NL"/>
              </a:defPPr>
              <a:lvl1pPr algn="ctr" rtl="0" fontAlgn="base">
                <a:spcBef>
                  <a:spcPct val="0"/>
                </a:spcBef>
                <a:spcAft>
                  <a:spcPct val="0"/>
                </a:spcAft>
                <a:defRPr sz="1000" kern="1200">
                  <a:solidFill>
                    <a:schemeClr val="tx1"/>
                  </a:solidFill>
                  <a:latin typeface="Arial" pitchFamily="34" charset="0"/>
                  <a:ea typeface="+mn-ea"/>
                  <a:cs typeface="+mn-cs"/>
                </a:defRPr>
              </a:lvl1pPr>
              <a:lvl2pPr marL="457200" algn="ctr" rtl="0" fontAlgn="base">
                <a:spcBef>
                  <a:spcPct val="0"/>
                </a:spcBef>
                <a:spcAft>
                  <a:spcPct val="0"/>
                </a:spcAft>
                <a:defRPr sz="1000" kern="1200">
                  <a:solidFill>
                    <a:schemeClr val="tx1"/>
                  </a:solidFill>
                  <a:latin typeface="Arial" pitchFamily="34" charset="0"/>
                  <a:ea typeface="+mn-ea"/>
                  <a:cs typeface="+mn-cs"/>
                </a:defRPr>
              </a:lvl2pPr>
              <a:lvl3pPr marL="914400" algn="ctr" rtl="0" fontAlgn="base">
                <a:spcBef>
                  <a:spcPct val="0"/>
                </a:spcBef>
                <a:spcAft>
                  <a:spcPct val="0"/>
                </a:spcAft>
                <a:defRPr sz="1000" kern="1200">
                  <a:solidFill>
                    <a:schemeClr val="tx1"/>
                  </a:solidFill>
                  <a:latin typeface="Arial" pitchFamily="34" charset="0"/>
                  <a:ea typeface="+mn-ea"/>
                  <a:cs typeface="+mn-cs"/>
                </a:defRPr>
              </a:lvl3pPr>
              <a:lvl4pPr marL="1371600" algn="ctr" rtl="0" fontAlgn="base">
                <a:spcBef>
                  <a:spcPct val="0"/>
                </a:spcBef>
                <a:spcAft>
                  <a:spcPct val="0"/>
                </a:spcAft>
                <a:defRPr sz="1000" kern="1200">
                  <a:solidFill>
                    <a:schemeClr val="tx1"/>
                  </a:solidFill>
                  <a:latin typeface="Arial" pitchFamily="34" charset="0"/>
                  <a:ea typeface="+mn-ea"/>
                  <a:cs typeface="+mn-cs"/>
                </a:defRPr>
              </a:lvl4pPr>
              <a:lvl5pPr marL="1828800" algn="ctr" rtl="0" fontAlgn="base">
                <a:spcBef>
                  <a:spcPct val="0"/>
                </a:spcBef>
                <a:spcAft>
                  <a:spcPct val="0"/>
                </a:spcAft>
                <a:defRPr sz="1000" kern="1200">
                  <a:solidFill>
                    <a:schemeClr val="tx1"/>
                  </a:solidFill>
                  <a:latin typeface="Arial" pitchFamily="34" charset="0"/>
                  <a:ea typeface="+mn-ea"/>
                  <a:cs typeface="+mn-cs"/>
                </a:defRPr>
              </a:lvl5pPr>
              <a:lvl6pPr marL="2286000" algn="l" defTabSz="914400" rtl="0" eaLnBrk="1" latinLnBrk="0" hangingPunct="1">
                <a:defRPr sz="1000" kern="1200">
                  <a:solidFill>
                    <a:schemeClr val="tx1"/>
                  </a:solidFill>
                  <a:latin typeface="Arial" pitchFamily="34" charset="0"/>
                  <a:ea typeface="+mn-ea"/>
                  <a:cs typeface="+mn-cs"/>
                </a:defRPr>
              </a:lvl6pPr>
              <a:lvl7pPr marL="2743200" algn="l" defTabSz="914400" rtl="0" eaLnBrk="1" latinLnBrk="0" hangingPunct="1">
                <a:defRPr sz="1000" kern="1200">
                  <a:solidFill>
                    <a:schemeClr val="tx1"/>
                  </a:solidFill>
                  <a:latin typeface="Arial" pitchFamily="34" charset="0"/>
                  <a:ea typeface="+mn-ea"/>
                  <a:cs typeface="+mn-cs"/>
                </a:defRPr>
              </a:lvl7pPr>
              <a:lvl8pPr marL="3200400" algn="l" defTabSz="914400" rtl="0" eaLnBrk="1" latinLnBrk="0" hangingPunct="1">
                <a:defRPr sz="1000" kern="1200">
                  <a:solidFill>
                    <a:schemeClr val="tx1"/>
                  </a:solidFill>
                  <a:latin typeface="Arial" pitchFamily="34" charset="0"/>
                  <a:ea typeface="+mn-ea"/>
                  <a:cs typeface="+mn-cs"/>
                </a:defRPr>
              </a:lvl8pPr>
              <a:lvl9pPr marL="3657600" algn="l" defTabSz="914400" rtl="0" eaLnBrk="1" latinLnBrk="0" hangingPunct="1">
                <a:defRPr sz="1000" kern="1200">
                  <a:solidFill>
                    <a:schemeClr val="tx1"/>
                  </a:solidFill>
                  <a:latin typeface="Arial" pitchFamily="34" charset="0"/>
                  <a:ea typeface="+mn-ea"/>
                  <a:cs typeface="+mn-cs"/>
                </a:defRPr>
              </a:lvl9pPr>
            </a:lstStyle>
            <a:p>
              <a:r>
                <a:rPr lang="en-GB" sz="11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Identification of FSD’s strategic objectives</a:t>
              </a:r>
            </a:p>
          </p:txBody>
        </p:sp>
        <p:sp>
          <p:nvSpPr>
            <p:cNvPr id="96" name="TextBox 95">
              <a:extLst>
                <a:ext uri="{FF2B5EF4-FFF2-40B4-BE49-F238E27FC236}">
                  <a16:creationId xmlns:a16="http://schemas.microsoft.com/office/drawing/2014/main" id="{557327AF-006C-4515-A8BC-9C7D0009D871}"/>
                </a:ext>
              </a:extLst>
            </p:cNvPr>
            <p:cNvSpPr txBox="1"/>
            <p:nvPr/>
          </p:nvSpPr>
          <p:spPr>
            <a:xfrm>
              <a:off x="6211754" y="8542322"/>
              <a:ext cx="1116000" cy="769441"/>
            </a:xfrm>
            <a:prstGeom prst="rect">
              <a:avLst/>
            </a:prstGeom>
            <a:noFill/>
          </p:spPr>
          <p:txBody>
            <a:bodyPr wrap="square" lIns="0" tIns="0" rIns="0" bIns="0" rtlCol="0">
              <a:spAutoFit/>
            </a:bodyPr>
            <a:lstStyle/>
            <a:p>
              <a:r>
                <a:rPr lang="en-GB" sz="1000" b="1"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Early stage:</a:t>
              </a:r>
            </a:p>
            <a:p>
              <a:pPr marL="180000" indent="-90000">
                <a:buFont typeface="Arial" pitchFamily="34" charset="0"/>
                <a:buChar char="•"/>
              </a:pPr>
              <a:r>
                <a:rPr lang="en-GB" sz="10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Focus on development of competencies</a:t>
              </a:r>
            </a:p>
            <a:p>
              <a:pPr marL="180000" indent="-90000">
                <a:buFont typeface="Arial" pitchFamily="34" charset="0"/>
                <a:buChar char="•"/>
              </a:pPr>
              <a:r>
                <a:rPr lang="en-GB" sz="10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High investment</a:t>
              </a:r>
            </a:p>
          </p:txBody>
        </p:sp>
        <p:sp>
          <p:nvSpPr>
            <p:cNvPr id="97" name="TextBox 96">
              <a:extLst>
                <a:ext uri="{FF2B5EF4-FFF2-40B4-BE49-F238E27FC236}">
                  <a16:creationId xmlns:a16="http://schemas.microsoft.com/office/drawing/2014/main" id="{F85AAB13-9F43-4348-A6BF-447AC2E5D545}"/>
                </a:ext>
              </a:extLst>
            </p:cNvPr>
            <p:cNvSpPr txBox="1"/>
            <p:nvPr/>
          </p:nvSpPr>
          <p:spPr>
            <a:xfrm>
              <a:off x="6211754" y="6567087"/>
              <a:ext cx="1116000" cy="615553"/>
            </a:xfrm>
            <a:prstGeom prst="rect">
              <a:avLst/>
            </a:prstGeom>
            <a:noFill/>
          </p:spPr>
          <p:txBody>
            <a:bodyPr wrap="square" lIns="0" tIns="0" rIns="0" bIns="0" rtlCol="0">
              <a:spAutoFit/>
            </a:bodyPr>
            <a:lstStyle/>
            <a:p>
              <a:r>
                <a:rPr lang="en-GB" sz="1000" b="1"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Maturity stage:</a:t>
              </a:r>
            </a:p>
            <a:p>
              <a:pPr marL="180000" indent="-90000">
                <a:buFont typeface="Arial" pitchFamily="34" charset="0"/>
                <a:buChar char="•"/>
              </a:pPr>
              <a:r>
                <a:rPr lang="en-GB" sz="10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Focus on performance optimization</a:t>
              </a:r>
            </a:p>
          </p:txBody>
        </p:sp>
        <p:sp>
          <p:nvSpPr>
            <p:cNvPr id="98" name="TextBox 97">
              <a:extLst>
                <a:ext uri="{FF2B5EF4-FFF2-40B4-BE49-F238E27FC236}">
                  <a16:creationId xmlns:a16="http://schemas.microsoft.com/office/drawing/2014/main" id="{7BA3CCB9-BA1E-47C1-8D9F-295DF81DE80E}"/>
                </a:ext>
              </a:extLst>
            </p:cNvPr>
            <p:cNvSpPr txBox="1"/>
            <p:nvPr/>
          </p:nvSpPr>
          <p:spPr>
            <a:xfrm>
              <a:off x="6211754" y="7323872"/>
              <a:ext cx="1116000" cy="1077218"/>
            </a:xfrm>
            <a:prstGeom prst="rect">
              <a:avLst/>
            </a:prstGeom>
            <a:noFill/>
          </p:spPr>
          <p:txBody>
            <a:bodyPr wrap="square" lIns="0" tIns="0" rIns="0" bIns="0" rtlCol="0">
              <a:spAutoFit/>
            </a:bodyPr>
            <a:lstStyle/>
            <a:p>
              <a:r>
                <a:rPr lang="en-GB" sz="1000" b="1"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Growth stage:</a:t>
              </a:r>
            </a:p>
            <a:p>
              <a:pPr marL="180000" indent="-90000">
                <a:buFont typeface="Arial" pitchFamily="34" charset="0"/>
                <a:buChar char="•"/>
              </a:pPr>
              <a:r>
                <a:rPr lang="en-GB" sz="10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Focus on market needs and preferences</a:t>
              </a:r>
            </a:p>
            <a:p>
              <a:pPr marL="180000" indent="-90000">
                <a:buFont typeface="Arial" pitchFamily="34" charset="0"/>
                <a:buChar char="•"/>
              </a:pPr>
              <a:r>
                <a:rPr lang="en-GB" sz="10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Focus on innovation &amp; technology</a:t>
              </a:r>
            </a:p>
          </p:txBody>
        </p:sp>
        <p:sp>
          <p:nvSpPr>
            <p:cNvPr id="99" name="TextBox 98">
              <a:extLst>
                <a:ext uri="{FF2B5EF4-FFF2-40B4-BE49-F238E27FC236}">
                  <a16:creationId xmlns:a16="http://schemas.microsoft.com/office/drawing/2014/main" id="{2903FC34-10B8-4AD9-AA11-DD1E5A9312AF}"/>
                </a:ext>
              </a:extLst>
            </p:cNvPr>
            <p:cNvSpPr txBox="1"/>
            <p:nvPr/>
          </p:nvSpPr>
          <p:spPr>
            <a:xfrm rot="16200000">
              <a:off x="4709512" y="7808621"/>
              <a:ext cx="2744675" cy="261610"/>
            </a:xfrm>
            <a:prstGeom prst="rect">
              <a:avLst/>
            </a:prstGeom>
            <a:noFill/>
          </p:spPr>
          <p:txBody>
            <a:bodyPr wrap="square" rtlCol="0">
              <a:spAutoFit/>
            </a:bodyPr>
            <a:lstStyle/>
            <a:p>
              <a:pPr algn="ctr"/>
              <a:r>
                <a:rPr lang="en-GB" sz="1100" b="1"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Organization’s lifecycle</a:t>
              </a:r>
            </a:p>
          </p:txBody>
        </p:sp>
        <p:sp>
          <p:nvSpPr>
            <p:cNvPr id="102" name="Rectangle 101">
              <a:extLst>
                <a:ext uri="{FF2B5EF4-FFF2-40B4-BE49-F238E27FC236}">
                  <a16:creationId xmlns:a16="http://schemas.microsoft.com/office/drawing/2014/main" id="{11289D36-5647-4E99-BE30-755C5961AE12}"/>
                </a:ext>
              </a:extLst>
            </p:cNvPr>
            <p:cNvSpPr>
              <a:spLocks noChangeArrowheads="1"/>
            </p:cNvSpPr>
            <p:nvPr/>
          </p:nvSpPr>
          <p:spPr bwMode="auto">
            <a:xfrm>
              <a:off x="2611758" y="6567087"/>
              <a:ext cx="3348000" cy="648000"/>
            </a:xfrm>
            <a:prstGeom prst="rect">
              <a:avLst/>
            </a:prstGeom>
            <a:solidFill>
              <a:schemeClr val="bg1">
                <a:lumMod val="95000"/>
              </a:schemeClr>
            </a:solidFill>
            <a:ln w="3175" algn="ctr">
              <a:solidFill>
                <a:schemeClr val="bg1">
                  <a:lumMod val="95000"/>
                </a:schemeClr>
              </a:solidFill>
              <a:miter lim="800000"/>
              <a:headEnd/>
              <a:tailEnd/>
            </a:ln>
          </p:spPr>
          <p:txBody>
            <a:bodyPr wrap="square" lIns="54000" tIns="36000" rIns="0" bIns="36000" anchor="ctr"/>
            <a:lstStyle>
              <a:defPPr>
                <a:defRPr lang="nl-NL"/>
              </a:defPPr>
              <a:lvl1pPr algn="ctr" rtl="0" fontAlgn="base">
                <a:spcBef>
                  <a:spcPct val="0"/>
                </a:spcBef>
                <a:spcAft>
                  <a:spcPct val="0"/>
                </a:spcAft>
                <a:defRPr sz="1000" kern="1200">
                  <a:solidFill>
                    <a:schemeClr val="tx1"/>
                  </a:solidFill>
                  <a:latin typeface="Arial" pitchFamily="34" charset="0"/>
                  <a:ea typeface="+mn-ea"/>
                  <a:cs typeface="+mn-cs"/>
                </a:defRPr>
              </a:lvl1pPr>
              <a:lvl2pPr marL="457200" algn="ctr" rtl="0" fontAlgn="base">
                <a:spcBef>
                  <a:spcPct val="0"/>
                </a:spcBef>
                <a:spcAft>
                  <a:spcPct val="0"/>
                </a:spcAft>
                <a:defRPr sz="1000" kern="1200">
                  <a:solidFill>
                    <a:schemeClr val="tx1"/>
                  </a:solidFill>
                  <a:latin typeface="Arial" pitchFamily="34" charset="0"/>
                  <a:ea typeface="+mn-ea"/>
                  <a:cs typeface="+mn-cs"/>
                </a:defRPr>
              </a:lvl2pPr>
              <a:lvl3pPr marL="914400" algn="ctr" rtl="0" fontAlgn="base">
                <a:spcBef>
                  <a:spcPct val="0"/>
                </a:spcBef>
                <a:spcAft>
                  <a:spcPct val="0"/>
                </a:spcAft>
                <a:defRPr sz="1000" kern="1200">
                  <a:solidFill>
                    <a:schemeClr val="tx1"/>
                  </a:solidFill>
                  <a:latin typeface="Arial" pitchFamily="34" charset="0"/>
                  <a:ea typeface="+mn-ea"/>
                  <a:cs typeface="+mn-cs"/>
                </a:defRPr>
              </a:lvl3pPr>
              <a:lvl4pPr marL="1371600" algn="ctr" rtl="0" fontAlgn="base">
                <a:spcBef>
                  <a:spcPct val="0"/>
                </a:spcBef>
                <a:spcAft>
                  <a:spcPct val="0"/>
                </a:spcAft>
                <a:defRPr sz="1000" kern="1200">
                  <a:solidFill>
                    <a:schemeClr val="tx1"/>
                  </a:solidFill>
                  <a:latin typeface="Arial" pitchFamily="34" charset="0"/>
                  <a:ea typeface="+mn-ea"/>
                  <a:cs typeface="+mn-cs"/>
                </a:defRPr>
              </a:lvl4pPr>
              <a:lvl5pPr marL="1828800" algn="ctr" rtl="0" fontAlgn="base">
                <a:spcBef>
                  <a:spcPct val="0"/>
                </a:spcBef>
                <a:spcAft>
                  <a:spcPct val="0"/>
                </a:spcAft>
                <a:defRPr sz="1000" kern="1200">
                  <a:solidFill>
                    <a:schemeClr val="tx1"/>
                  </a:solidFill>
                  <a:latin typeface="Arial" pitchFamily="34" charset="0"/>
                  <a:ea typeface="+mn-ea"/>
                  <a:cs typeface="+mn-cs"/>
                </a:defRPr>
              </a:lvl5pPr>
              <a:lvl6pPr marL="2286000" algn="l" defTabSz="914400" rtl="0" eaLnBrk="1" latinLnBrk="0" hangingPunct="1">
                <a:defRPr sz="1000" kern="1200">
                  <a:solidFill>
                    <a:schemeClr val="tx1"/>
                  </a:solidFill>
                  <a:latin typeface="Arial" pitchFamily="34" charset="0"/>
                  <a:ea typeface="+mn-ea"/>
                  <a:cs typeface="+mn-cs"/>
                </a:defRPr>
              </a:lvl6pPr>
              <a:lvl7pPr marL="2743200" algn="l" defTabSz="914400" rtl="0" eaLnBrk="1" latinLnBrk="0" hangingPunct="1">
                <a:defRPr sz="1000" kern="1200">
                  <a:solidFill>
                    <a:schemeClr val="tx1"/>
                  </a:solidFill>
                  <a:latin typeface="Arial" pitchFamily="34" charset="0"/>
                  <a:ea typeface="+mn-ea"/>
                  <a:cs typeface="+mn-cs"/>
                </a:defRPr>
              </a:lvl7pPr>
              <a:lvl8pPr marL="3200400" algn="l" defTabSz="914400" rtl="0" eaLnBrk="1" latinLnBrk="0" hangingPunct="1">
                <a:defRPr sz="1000" kern="1200">
                  <a:solidFill>
                    <a:schemeClr val="tx1"/>
                  </a:solidFill>
                  <a:latin typeface="Arial" pitchFamily="34" charset="0"/>
                  <a:ea typeface="+mn-ea"/>
                  <a:cs typeface="+mn-cs"/>
                </a:defRPr>
              </a:lvl8pPr>
              <a:lvl9pPr marL="3657600" algn="l" defTabSz="914400" rtl="0" eaLnBrk="1" latinLnBrk="0" hangingPunct="1">
                <a:defRPr sz="1000" kern="1200">
                  <a:solidFill>
                    <a:schemeClr val="tx1"/>
                  </a:solidFill>
                  <a:latin typeface="Arial" pitchFamily="34" charset="0"/>
                  <a:ea typeface="+mn-ea"/>
                  <a:cs typeface="+mn-cs"/>
                </a:defRPr>
              </a:lvl9pPr>
            </a:lstStyle>
            <a:p>
              <a:pPr marL="90000" indent="-90000" algn="l">
                <a:buFont typeface="Arial" pitchFamily="34" charset="0"/>
                <a:buChar char="•"/>
              </a:pPr>
              <a:r>
                <a:rPr lang="en-GB"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Identification of financial results/ performance</a:t>
              </a:r>
            </a:p>
            <a:p>
              <a:pPr marL="90000" indent="-90000" algn="l">
                <a:buFont typeface="Arial" pitchFamily="34" charset="0"/>
                <a:buChar char="•"/>
              </a:pPr>
              <a:r>
                <a:rPr lang="en-GB"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Budget compliance – cost reduction and optimization</a:t>
              </a:r>
            </a:p>
            <a:p>
              <a:pPr marL="90000" indent="-90000" algn="l">
                <a:buFont typeface="Arial" pitchFamily="34" charset="0"/>
                <a:buChar char="•"/>
              </a:pPr>
              <a:r>
                <a:rPr lang="en-GB"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Definition of new market strategies - new sources of funding</a:t>
              </a:r>
            </a:p>
          </p:txBody>
        </p:sp>
        <p:sp>
          <p:nvSpPr>
            <p:cNvPr id="103" name="Rectangle 102">
              <a:extLst>
                <a:ext uri="{FF2B5EF4-FFF2-40B4-BE49-F238E27FC236}">
                  <a16:creationId xmlns:a16="http://schemas.microsoft.com/office/drawing/2014/main" id="{C15DF97D-9607-4402-85AB-DF016B9192E2}"/>
                </a:ext>
              </a:extLst>
            </p:cNvPr>
            <p:cNvSpPr/>
            <p:nvPr/>
          </p:nvSpPr>
          <p:spPr>
            <a:xfrm>
              <a:off x="457597" y="6567087"/>
              <a:ext cx="1008000" cy="64800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000" b="1"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Finance &amp; Market perspective</a:t>
              </a:r>
              <a:endParaRPr lang="pt-PT" sz="10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04" name="Rectangle 103">
              <a:extLst>
                <a:ext uri="{FF2B5EF4-FFF2-40B4-BE49-F238E27FC236}">
                  <a16:creationId xmlns:a16="http://schemas.microsoft.com/office/drawing/2014/main" id="{BFB9F6DA-129A-4DF6-9070-E79CFB78B7C1}"/>
                </a:ext>
              </a:extLst>
            </p:cNvPr>
            <p:cNvSpPr/>
            <p:nvPr/>
          </p:nvSpPr>
          <p:spPr>
            <a:xfrm>
              <a:off x="1538458" y="6567087"/>
              <a:ext cx="1008000" cy="64800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0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Is the budget adjusted to FSDMoç strategy and needs?</a:t>
              </a:r>
              <a:endParaRPr lang="pt-PT" sz="10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05" name="Rectangle 104">
              <a:extLst>
                <a:ext uri="{FF2B5EF4-FFF2-40B4-BE49-F238E27FC236}">
                  <a16:creationId xmlns:a16="http://schemas.microsoft.com/office/drawing/2014/main" id="{AD61BD0B-A9EC-4660-82BC-90840BC5A7B9}"/>
                </a:ext>
              </a:extLst>
            </p:cNvPr>
            <p:cNvSpPr>
              <a:spLocks noChangeArrowheads="1"/>
            </p:cNvSpPr>
            <p:nvPr/>
          </p:nvSpPr>
          <p:spPr bwMode="auto">
            <a:xfrm>
              <a:off x="2611758" y="7265979"/>
              <a:ext cx="3348000" cy="648000"/>
            </a:xfrm>
            <a:prstGeom prst="rect">
              <a:avLst/>
            </a:prstGeom>
            <a:solidFill>
              <a:schemeClr val="bg1">
                <a:lumMod val="95000"/>
              </a:schemeClr>
            </a:solidFill>
            <a:ln w="3175" algn="ctr">
              <a:solidFill>
                <a:schemeClr val="bg1">
                  <a:lumMod val="95000"/>
                </a:schemeClr>
              </a:solidFill>
              <a:miter lim="800000"/>
              <a:headEnd/>
              <a:tailEnd/>
            </a:ln>
          </p:spPr>
          <p:txBody>
            <a:bodyPr wrap="square" lIns="54000" tIns="36000" rIns="72000" bIns="36000" anchor="ctr"/>
            <a:lstStyle>
              <a:defPPr>
                <a:defRPr lang="nl-NL"/>
              </a:defPPr>
              <a:lvl1pPr algn="ctr" rtl="0" fontAlgn="base">
                <a:spcBef>
                  <a:spcPct val="0"/>
                </a:spcBef>
                <a:spcAft>
                  <a:spcPct val="0"/>
                </a:spcAft>
                <a:defRPr sz="1000" kern="1200">
                  <a:solidFill>
                    <a:schemeClr val="tx1"/>
                  </a:solidFill>
                  <a:latin typeface="Arial" pitchFamily="34" charset="0"/>
                  <a:ea typeface="+mn-ea"/>
                  <a:cs typeface="+mn-cs"/>
                </a:defRPr>
              </a:lvl1pPr>
              <a:lvl2pPr marL="457200" algn="ctr" rtl="0" fontAlgn="base">
                <a:spcBef>
                  <a:spcPct val="0"/>
                </a:spcBef>
                <a:spcAft>
                  <a:spcPct val="0"/>
                </a:spcAft>
                <a:defRPr sz="1000" kern="1200">
                  <a:solidFill>
                    <a:schemeClr val="tx1"/>
                  </a:solidFill>
                  <a:latin typeface="Arial" pitchFamily="34" charset="0"/>
                  <a:ea typeface="+mn-ea"/>
                  <a:cs typeface="+mn-cs"/>
                </a:defRPr>
              </a:lvl2pPr>
              <a:lvl3pPr marL="914400" algn="ctr" rtl="0" fontAlgn="base">
                <a:spcBef>
                  <a:spcPct val="0"/>
                </a:spcBef>
                <a:spcAft>
                  <a:spcPct val="0"/>
                </a:spcAft>
                <a:defRPr sz="1000" kern="1200">
                  <a:solidFill>
                    <a:schemeClr val="tx1"/>
                  </a:solidFill>
                  <a:latin typeface="Arial" pitchFamily="34" charset="0"/>
                  <a:ea typeface="+mn-ea"/>
                  <a:cs typeface="+mn-cs"/>
                </a:defRPr>
              </a:lvl3pPr>
              <a:lvl4pPr marL="1371600" algn="ctr" rtl="0" fontAlgn="base">
                <a:spcBef>
                  <a:spcPct val="0"/>
                </a:spcBef>
                <a:spcAft>
                  <a:spcPct val="0"/>
                </a:spcAft>
                <a:defRPr sz="1000" kern="1200">
                  <a:solidFill>
                    <a:schemeClr val="tx1"/>
                  </a:solidFill>
                  <a:latin typeface="Arial" pitchFamily="34" charset="0"/>
                  <a:ea typeface="+mn-ea"/>
                  <a:cs typeface="+mn-cs"/>
                </a:defRPr>
              </a:lvl4pPr>
              <a:lvl5pPr marL="1828800" algn="ctr" rtl="0" fontAlgn="base">
                <a:spcBef>
                  <a:spcPct val="0"/>
                </a:spcBef>
                <a:spcAft>
                  <a:spcPct val="0"/>
                </a:spcAft>
                <a:defRPr sz="1000" kern="1200">
                  <a:solidFill>
                    <a:schemeClr val="tx1"/>
                  </a:solidFill>
                  <a:latin typeface="Arial" pitchFamily="34" charset="0"/>
                  <a:ea typeface="+mn-ea"/>
                  <a:cs typeface="+mn-cs"/>
                </a:defRPr>
              </a:lvl5pPr>
              <a:lvl6pPr marL="2286000" algn="l" defTabSz="914400" rtl="0" eaLnBrk="1" latinLnBrk="0" hangingPunct="1">
                <a:defRPr sz="1000" kern="1200">
                  <a:solidFill>
                    <a:schemeClr val="tx1"/>
                  </a:solidFill>
                  <a:latin typeface="Arial" pitchFamily="34" charset="0"/>
                  <a:ea typeface="+mn-ea"/>
                  <a:cs typeface="+mn-cs"/>
                </a:defRPr>
              </a:lvl6pPr>
              <a:lvl7pPr marL="2743200" algn="l" defTabSz="914400" rtl="0" eaLnBrk="1" latinLnBrk="0" hangingPunct="1">
                <a:defRPr sz="1000" kern="1200">
                  <a:solidFill>
                    <a:schemeClr val="tx1"/>
                  </a:solidFill>
                  <a:latin typeface="Arial" pitchFamily="34" charset="0"/>
                  <a:ea typeface="+mn-ea"/>
                  <a:cs typeface="+mn-cs"/>
                </a:defRPr>
              </a:lvl7pPr>
              <a:lvl8pPr marL="3200400" algn="l" defTabSz="914400" rtl="0" eaLnBrk="1" latinLnBrk="0" hangingPunct="1">
                <a:defRPr sz="1000" kern="1200">
                  <a:solidFill>
                    <a:schemeClr val="tx1"/>
                  </a:solidFill>
                  <a:latin typeface="Arial" pitchFamily="34" charset="0"/>
                  <a:ea typeface="+mn-ea"/>
                  <a:cs typeface="+mn-cs"/>
                </a:defRPr>
              </a:lvl8pPr>
              <a:lvl9pPr marL="3657600" algn="l" defTabSz="914400" rtl="0" eaLnBrk="1" latinLnBrk="0" hangingPunct="1">
                <a:defRPr sz="1000" kern="1200">
                  <a:solidFill>
                    <a:schemeClr val="tx1"/>
                  </a:solidFill>
                  <a:latin typeface="Arial" pitchFamily="34" charset="0"/>
                  <a:ea typeface="+mn-ea"/>
                  <a:cs typeface="+mn-cs"/>
                </a:defRPr>
              </a:lvl9pPr>
            </a:lstStyle>
            <a:p>
              <a:pPr marL="90000" indent="-90000" algn="l">
                <a:buFont typeface="Arial" pitchFamily="34" charset="0"/>
                <a:buChar char="•"/>
              </a:pPr>
              <a:r>
                <a:rPr lang="en-GB"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Interaction and communication with stakeholders</a:t>
              </a:r>
            </a:p>
            <a:p>
              <a:pPr marL="90000" indent="-90000" algn="l">
                <a:buFont typeface="Arial" pitchFamily="34" charset="0"/>
                <a:buChar char="•"/>
              </a:pPr>
              <a:r>
                <a:rPr lang="en-GB"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Improvement and management of community relationships</a:t>
              </a:r>
            </a:p>
            <a:p>
              <a:pPr marL="90000" indent="-90000" algn="l">
                <a:buFont typeface="Arial" pitchFamily="34" charset="0"/>
                <a:buChar char="•"/>
              </a:pPr>
              <a:r>
                <a:rPr lang="en-GB"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Promotion and development of rural regions</a:t>
              </a:r>
            </a:p>
          </p:txBody>
        </p:sp>
        <p:sp>
          <p:nvSpPr>
            <p:cNvPr id="106" name="Rectangle 105">
              <a:extLst>
                <a:ext uri="{FF2B5EF4-FFF2-40B4-BE49-F238E27FC236}">
                  <a16:creationId xmlns:a16="http://schemas.microsoft.com/office/drawing/2014/main" id="{D23FF9AD-D31D-4EB9-8CAD-E7BEDB6C82FB}"/>
                </a:ext>
              </a:extLst>
            </p:cNvPr>
            <p:cNvSpPr/>
            <p:nvPr/>
          </p:nvSpPr>
          <p:spPr>
            <a:xfrm>
              <a:off x="457597" y="7265979"/>
              <a:ext cx="1008000" cy="64800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000" b="1"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Stakeholders &amp; External Environment</a:t>
              </a:r>
              <a:endParaRPr lang="pt-PT" sz="1000" b="1"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07" name="Rectangle 106">
              <a:extLst>
                <a:ext uri="{FF2B5EF4-FFF2-40B4-BE49-F238E27FC236}">
                  <a16:creationId xmlns:a16="http://schemas.microsoft.com/office/drawing/2014/main" id="{302CBE67-DF37-4D8D-B901-D7AD87B05282}"/>
                </a:ext>
              </a:extLst>
            </p:cNvPr>
            <p:cNvSpPr/>
            <p:nvPr/>
          </p:nvSpPr>
          <p:spPr>
            <a:xfrm>
              <a:off x="1538458" y="7265979"/>
              <a:ext cx="1008000" cy="64800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GB" sz="10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Are all external relationships being capitalized?</a:t>
              </a:r>
              <a:endParaRPr lang="pt-PT" sz="10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08" name="Rectangle 107">
              <a:extLst>
                <a:ext uri="{FF2B5EF4-FFF2-40B4-BE49-F238E27FC236}">
                  <a16:creationId xmlns:a16="http://schemas.microsoft.com/office/drawing/2014/main" id="{2029F76F-F9D0-4966-8801-D55F5B3A30AF}"/>
                </a:ext>
              </a:extLst>
            </p:cNvPr>
            <p:cNvSpPr>
              <a:spLocks noChangeArrowheads="1"/>
            </p:cNvSpPr>
            <p:nvPr/>
          </p:nvSpPr>
          <p:spPr bwMode="auto">
            <a:xfrm>
              <a:off x="2611758" y="7964871"/>
              <a:ext cx="3348000" cy="648000"/>
            </a:xfrm>
            <a:prstGeom prst="rect">
              <a:avLst/>
            </a:prstGeom>
            <a:solidFill>
              <a:schemeClr val="bg1">
                <a:lumMod val="95000"/>
              </a:schemeClr>
            </a:solidFill>
            <a:ln w="3175" algn="ctr">
              <a:solidFill>
                <a:schemeClr val="bg1">
                  <a:lumMod val="95000"/>
                </a:schemeClr>
              </a:solidFill>
              <a:miter lim="800000"/>
              <a:headEnd/>
              <a:tailEnd/>
            </a:ln>
          </p:spPr>
          <p:txBody>
            <a:bodyPr wrap="square" lIns="54000" tIns="36000" rIns="36000" bIns="36000" anchor="ctr"/>
            <a:lstStyle>
              <a:defPPr>
                <a:defRPr lang="nl-NL"/>
              </a:defPPr>
              <a:lvl1pPr algn="ctr" rtl="0" fontAlgn="base">
                <a:spcBef>
                  <a:spcPct val="0"/>
                </a:spcBef>
                <a:spcAft>
                  <a:spcPct val="0"/>
                </a:spcAft>
                <a:defRPr sz="1000" kern="1200">
                  <a:solidFill>
                    <a:schemeClr val="tx1"/>
                  </a:solidFill>
                  <a:latin typeface="Arial" pitchFamily="34" charset="0"/>
                  <a:ea typeface="+mn-ea"/>
                  <a:cs typeface="+mn-cs"/>
                </a:defRPr>
              </a:lvl1pPr>
              <a:lvl2pPr marL="457200" algn="ctr" rtl="0" fontAlgn="base">
                <a:spcBef>
                  <a:spcPct val="0"/>
                </a:spcBef>
                <a:spcAft>
                  <a:spcPct val="0"/>
                </a:spcAft>
                <a:defRPr sz="1000" kern="1200">
                  <a:solidFill>
                    <a:schemeClr val="tx1"/>
                  </a:solidFill>
                  <a:latin typeface="Arial" pitchFamily="34" charset="0"/>
                  <a:ea typeface="+mn-ea"/>
                  <a:cs typeface="+mn-cs"/>
                </a:defRPr>
              </a:lvl2pPr>
              <a:lvl3pPr marL="914400" algn="ctr" rtl="0" fontAlgn="base">
                <a:spcBef>
                  <a:spcPct val="0"/>
                </a:spcBef>
                <a:spcAft>
                  <a:spcPct val="0"/>
                </a:spcAft>
                <a:defRPr sz="1000" kern="1200">
                  <a:solidFill>
                    <a:schemeClr val="tx1"/>
                  </a:solidFill>
                  <a:latin typeface="Arial" pitchFamily="34" charset="0"/>
                  <a:ea typeface="+mn-ea"/>
                  <a:cs typeface="+mn-cs"/>
                </a:defRPr>
              </a:lvl3pPr>
              <a:lvl4pPr marL="1371600" algn="ctr" rtl="0" fontAlgn="base">
                <a:spcBef>
                  <a:spcPct val="0"/>
                </a:spcBef>
                <a:spcAft>
                  <a:spcPct val="0"/>
                </a:spcAft>
                <a:defRPr sz="1000" kern="1200">
                  <a:solidFill>
                    <a:schemeClr val="tx1"/>
                  </a:solidFill>
                  <a:latin typeface="Arial" pitchFamily="34" charset="0"/>
                  <a:ea typeface="+mn-ea"/>
                  <a:cs typeface="+mn-cs"/>
                </a:defRPr>
              </a:lvl4pPr>
              <a:lvl5pPr marL="1828800" algn="ctr" rtl="0" fontAlgn="base">
                <a:spcBef>
                  <a:spcPct val="0"/>
                </a:spcBef>
                <a:spcAft>
                  <a:spcPct val="0"/>
                </a:spcAft>
                <a:defRPr sz="1000" kern="1200">
                  <a:solidFill>
                    <a:schemeClr val="tx1"/>
                  </a:solidFill>
                  <a:latin typeface="Arial" pitchFamily="34" charset="0"/>
                  <a:ea typeface="+mn-ea"/>
                  <a:cs typeface="+mn-cs"/>
                </a:defRPr>
              </a:lvl5pPr>
              <a:lvl6pPr marL="2286000" algn="l" defTabSz="914400" rtl="0" eaLnBrk="1" latinLnBrk="0" hangingPunct="1">
                <a:defRPr sz="1000" kern="1200">
                  <a:solidFill>
                    <a:schemeClr val="tx1"/>
                  </a:solidFill>
                  <a:latin typeface="Arial" pitchFamily="34" charset="0"/>
                  <a:ea typeface="+mn-ea"/>
                  <a:cs typeface="+mn-cs"/>
                </a:defRPr>
              </a:lvl6pPr>
              <a:lvl7pPr marL="2743200" algn="l" defTabSz="914400" rtl="0" eaLnBrk="1" latinLnBrk="0" hangingPunct="1">
                <a:defRPr sz="1000" kern="1200">
                  <a:solidFill>
                    <a:schemeClr val="tx1"/>
                  </a:solidFill>
                  <a:latin typeface="Arial" pitchFamily="34" charset="0"/>
                  <a:ea typeface="+mn-ea"/>
                  <a:cs typeface="+mn-cs"/>
                </a:defRPr>
              </a:lvl7pPr>
              <a:lvl8pPr marL="3200400" algn="l" defTabSz="914400" rtl="0" eaLnBrk="1" latinLnBrk="0" hangingPunct="1">
                <a:defRPr sz="1000" kern="1200">
                  <a:solidFill>
                    <a:schemeClr val="tx1"/>
                  </a:solidFill>
                  <a:latin typeface="Arial" pitchFamily="34" charset="0"/>
                  <a:ea typeface="+mn-ea"/>
                  <a:cs typeface="+mn-cs"/>
                </a:defRPr>
              </a:lvl8pPr>
              <a:lvl9pPr marL="3657600" algn="l" defTabSz="914400" rtl="0" eaLnBrk="1" latinLnBrk="0" hangingPunct="1">
                <a:defRPr sz="1000" kern="1200">
                  <a:solidFill>
                    <a:schemeClr val="tx1"/>
                  </a:solidFill>
                  <a:latin typeface="Arial" pitchFamily="34" charset="0"/>
                  <a:ea typeface="+mn-ea"/>
                  <a:cs typeface="+mn-cs"/>
                </a:defRPr>
              </a:lvl9pPr>
            </a:lstStyle>
            <a:p>
              <a:pPr marL="90000" indent="-90000" algn="l">
                <a:buFont typeface="Arial" pitchFamily="34" charset="0"/>
                <a:buChar char="•"/>
              </a:pPr>
              <a:r>
                <a:rPr lang="en-GB"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Definition and implementation of processes, procedures and policies</a:t>
              </a:r>
            </a:p>
            <a:p>
              <a:pPr marL="90000" indent="-90000" algn="l">
                <a:buFont typeface="Arial" pitchFamily="34" charset="0"/>
                <a:buChar char="•"/>
              </a:pPr>
              <a:r>
                <a:rPr lang="en-GB"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Identification of outputs generated by each task, activity or function</a:t>
              </a:r>
            </a:p>
          </p:txBody>
        </p:sp>
        <p:sp>
          <p:nvSpPr>
            <p:cNvPr id="109" name="Rectangle 108">
              <a:extLst>
                <a:ext uri="{FF2B5EF4-FFF2-40B4-BE49-F238E27FC236}">
                  <a16:creationId xmlns:a16="http://schemas.microsoft.com/office/drawing/2014/main" id="{1B8525E6-C0DB-4A0C-96F8-9184096F5B1A}"/>
                </a:ext>
              </a:extLst>
            </p:cNvPr>
            <p:cNvSpPr/>
            <p:nvPr/>
          </p:nvSpPr>
          <p:spPr>
            <a:xfrm>
              <a:off x="457597" y="7964871"/>
              <a:ext cx="1008000" cy="64800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000" b="1"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Operational perspective</a:t>
              </a:r>
              <a:endParaRPr lang="pt-PT" sz="1000" b="1"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10" name="Rectangle 109">
              <a:extLst>
                <a:ext uri="{FF2B5EF4-FFF2-40B4-BE49-F238E27FC236}">
                  <a16:creationId xmlns:a16="http://schemas.microsoft.com/office/drawing/2014/main" id="{A2E678E5-F74D-4079-9719-8152982CC038}"/>
                </a:ext>
              </a:extLst>
            </p:cNvPr>
            <p:cNvSpPr/>
            <p:nvPr/>
          </p:nvSpPr>
          <p:spPr>
            <a:xfrm>
              <a:off x="1538458" y="7964871"/>
              <a:ext cx="1008000" cy="64800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GB" sz="10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Are operational processes defined and implemented?</a:t>
              </a:r>
              <a:endParaRPr lang="pt-PT" sz="10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11" name="Rectangle 110">
              <a:extLst>
                <a:ext uri="{FF2B5EF4-FFF2-40B4-BE49-F238E27FC236}">
                  <a16:creationId xmlns:a16="http://schemas.microsoft.com/office/drawing/2014/main" id="{E4BD998C-C6B4-4A77-8DDB-464B3F4877A3}"/>
                </a:ext>
              </a:extLst>
            </p:cNvPr>
            <p:cNvSpPr>
              <a:spLocks noChangeArrowheads="1"/>
            </p:cNvSpPr>
            <p:nvPr/>
          </p:nvSpPr>
          <p:spPr bwMode="auto">
            <a:xfrm>
              <a:off x="2611758" y="8663763"/>
              <a:ext cx="3348000" cy="648000"/>
            </a:xfrm>
            <a:prstGeom prst="rect">
              <a:avLst/>
            </a:prstGeom>
            <a:solidFill>
              <a:schemeClr val="bg1">
                <a:lumMod val="95000"/>
              </a:schemeClr>
            </a:solidFill>
            <a:ln w="3175" algn="ctr">
              <a:solidFill>
                <a:schemeClr val="bg1">
                  <a:lumMod val="95000"/>
                </a:schemeClr>
              </a:solidFill>
              <a:miter lim="800000"/>
              <a:headEnd/>
              <a:tailEnd/>
            </a:ln>
          </p:spPr>
          <p:txBody>
            <a:bodyPr wrap="square" lIns="54000" tIns="36000" rIns="72000" bIns="36000" anchor="ctr"/>
            <a:lstStyle>
              <a:defPPr>
                <a:defRPr lang="nl-NL"/>
              </a:defPPr>
              <a:lvl1pPr algn="ctr" rtl="0" fontAlgn="base">
                <a:spcBef>
                  <a:spcPct val="0"/>
                </a:spcBef>
                <a:spcAft>
                  <a:spcPct val="0"/>
                </a:spcAft>
                <a:defRPr sz="1000" kern="1200">
                  <a:solidFill>
                    <a:schemeClr val="tx1"/>
                  </a:solidFill>
                  <a:latin typeface="Arial" pitchFamily="34" charset="0"/>
                  <a:ea typeface="+mn-ea"/>
                  <a:cs typeface="+mn-cs"/>
                </a:defRPr>
              </a:lvl1pPr>
              <a:lvl2pPr marL="457200" algn="ctr" rtl="0" fontAlgn="base">
                <a:spcBef>
                  <a:spcPct val="0"/>
                </a:spcBef>
                <a:spcAft>
                  <a:spcPct val="0"/>
                </a:spcAft>
                <a:defRPr sz="1000" kern="1200">
                  <a:solidFill>
                    <a:schemeClr val="tx1"/>
                  </a:solidFill>
                  <a:latin typeface="Arial" pitchFamily="34" charset="0"/>
                  <a:ea typeface="+mn-ea"/>
                  <a:cs typeface="+mn-cs"/>
                </a:defRPr>
              </a:lvl2pPr>
              <a:lvl3pPr marL="914400" algn="ctr" rtl="0" fontAlgn="base">
                <a:spcBef>
                  <a:spcPct val="0"/>
                </a:spcBef>
                <a:spcAft>
                  <a:spcPct val="0"/>
                </a:spcAft>
                <a:defRPr sz="1000" kern="1200">
                  <a:solidFill>
                    <a:schemeClr val="tx1"/>
                  </a:solidFill>
                  <a:latin typeface="Arial" pitchFamily="34" charset="0"/>
                  <a:ea typeface="+mn-ea"/>
                  <a:cs typeface="+mn-cs"/>
                </a:defRPr>
              </a:lvl3pPr>
              <a:lvl4pPr marL="1371600" algn="ctr" rtl="0" fontAlgn="base">
                <a:spcBef>
                  <a:spcPct val="0"/>
                </a:spcBef>
                <a:spcAft>
                  <a:spcPct val="0"/>
                </a:spcAft>
                <a:defRPr sz="1000" kern="1200">
                  <a:solidFill>
                    <a:schemeClr val="tx1"/>
                  </a:solidFill>
                  <a:latin typeface="Arial" pitchFamily="34" charset="0"/>
                  <a:ea typeface="+mn-ea"/>
                  <a:cs typeface="+mn-cs"/>
                </a:defRPr>
              </a:lvl4pPr>
              <a:lvl5pPr marL="1828800" algn="ctr" rtl="0" fontAlgn="base">
                <a:spcBef>
                  <a:spcPct val="0"/>
                </a:spcBef>
                <a:spcAft>
                  <a:spcPct val="0"/>
                </a:spcAft>
                <a:defRPr sz="1000" kern="1200">
                  <a:solidFill>
                    <a:schemeClr val="tx1"/>
                  </a:solidFill>
                  <a:latin typeface="Arial" pitchFamily="34" charset="0"/>
                  <a:ea typeface="+mn-ea"/>
                  <a:cs typeface="+mn-cs"/>
                </a:defRPr>
              </a:lvl5pPr>
              <a:lvl6pPr marL="2286000" algn="l" defTabSz="914400" rtl="0" eaLnBrk="1" latinLnBrk="0" hangingPunct="1">
                <a:defRPr sz="1000" kern="1200">
                  <a:solidFill>
                    <a:schemeClr val="tx1"/>
                  </a:solidFill>
                  <a:latin typeface="Arial" pitchFamily="34" charset="0"/>
                  <a:ea typeface="+mn-ea"/>
                  <a:cs typeface="+mn-cs"/>
                </a:defRPr>
              </a:lvl6pPr>
              <a:lvl7pPr marL="2743200" algn="l" defTabSz="914400" rtl="0" eaLnBrk="1" latinLnBrk="0" hangingPunct="1">
                <a:defRPr sz="1000" kern="1200">
                  <a:solidFill>
                    <a:schemeClr val="tx1"/>
                  </a:solidFill>
                  <a:latin typeface="Arial" pitchFamily="34" charset="0"/>
                  <a:ea typeface="+mn-ea"/>
                  <a:cs typeface="+mn-cs"/>
                </a:defRPr>
              </a:lvl7pPr>
              <a:lvl8pPr marL="3200400" algn="l" defTabSz="914400" rtl="0" eaLnBrk="1" latinLnBrk="0" hangingPunct="1">
                <a:defRPr sz="1000" kern="1200">
                  <a:solidFill>
                    <a:schemeClr val="tx1"/>
                  </a:solidFill>
                  <a:latin typeface="Arial" pitchFamily="34" charset="0"/>
                  <a:ea typeface="+mn-ea"/>
                  <a:cs typeface="+mn-cs"/>
                </a:defRPr>
              </a:lvl8pPr>
              <a:lvl9pPr marL="3657600" algn="l" defTabSz="914400" rtl="0" eaLnBrk="1" latinLnBrk="0" hangingPunct="1">
                <a:defRPr sz="1000" kern="1200">
                  <a:solidFill>
                    <a:schemeClr val="tx1"/>
                  </a:solidFill>
                  <a:latin typeface="Arial" pitchFamily="34" charset="0"/>
                  <a:ea typeface="+mn-ea"/>
                  <a:cs typeface="+mn-cs"/>
                </a:defRPr>
              </a:lvl9pPr>
            </a:lstStyle>
            <a:p>
              <a:pPr marL="90000" indent="-90000" algn="l">
                <a:buFont typeface="Arial" pitchFamily="34" charset="0"/>
                <a:buChar char="•"/>
              </a:pPr>
              <a:r>
                <a:rPr lang="en-GB"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People development programs (soft and core skills)</a:t>
              </a:r>
            </a:p>
            <a:p>
              <a:pPr marL="90000" indent="-90000" algn="l">
                <a:buFont typeface="Arial" pitchFamily="34" charset="0"/>
                <a:buChar char="•"/>
              </a:pPr>
              <a:r>
                <a:rPr lang="en-GB"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Staff empowerment</a:t>
              </a:r>
            </a:p>
            <a:p>
              <a:pPr marL="90000" indent="-90000" algn="l">
                <a:buFont typeface="Arial" pitchFamily="34" charset="0"/>
                <a:buChar char="•"/>
              </a:pPr>
              <a:r>
                <a:rPr lang="en-GB"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Definition and implementation of information systems and support applications</a:t>
              </a:r>
            </a:p>
          </p:txBody>
        </p:sp>
        <p:sp>
          <p:nvSpPr>
            <p:cNvPr id="112" name="Rectangle 111">
              <a:extLst>
                <a:ext uri="{FF2B5EF4-FFF2-40B4-BE49-F238E27FC236}">
                  <a16:creationId xmlns:a16="http://schemas.microsoft.com/office/drawing/2014/main" id="{F149D375-8DE7-4825-AFC4-C8E225368564}"/>
                </a:ext>
              </a:extLst>
            </p:cNvPr>
            <p:cNvSpPr/>
            <p:nvPr/>
          </p:nvSpPr>
          <p:spPr>
            <a:xfrm>
              <a:off x="457597" y="8663763"/>
              <a:ext cx="1008000" cy="64800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000" b="1"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Organizational perspective</a:t>
              </a:r>
              <a:endParaRPr lang="pt-PT" sz="1000" b="1"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13" name="Rectangle 112">
              <a:extLst>
                <a:ext uri="{FF2B5EF4-FFF2-40B4-BE49-F238E27FC236}">
                  <a16:creationId xmlns:a16="http://schemas.microsoft.com/office/drawing/2014/main" id="{6C0EF110-CD42-405E-A102-8898261EC8DA}"/>
                </a:ext>
              </a:extLst>
            </p:cNvPr>
            <p:cNvSpPr/>
            <p:nvPr/>
          </p:nvSpPr>
          <p:spPr>
            <a:xfrm>
              <a:off x="1538458" y="8663763"/>
              <a:ext cx="1008000" cy="64800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GB" sz="10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What capabilities does FSD need to grow?</a:t>
              </a:r>
              <a:endParaRPr lang="pt-PT" sz="10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14" name="Process Ruthlessly">
              <a:extLst>
                <a:ext uri="{FF2B5EF4-FFF2-40B4-BE49-F238E27FC236}">
                  <a16:creationId xmlns:a16="http://schemas.microsoft.com/office/drawing/2014/main" id="{6A315045-3F2D-49C7-8EEE-0232A950071E}"/>
                </a:ext>
              </a:extLst>
            </p:cNvPr>
            <p:cNvSpPr txBox="1"/>
            <p:nvPr/>
          </p:nvSpPr>
          <p:spPr>
            <a:xfrm>
              <a:off x="456155" y="5981498"/>
              <a:ext cx="2088860" cy="252000"/>
            </a:xfrm>
            <a:prstGeom prst="rect">
              <a:avLst/>
            </a:prstGeom>
            <a:solidFill>
              <a:schemeClr val="bg1">
                <a:lumMod val="50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lc="http://schemas.openxmlformats.org/drawingml/2006/lockedCanvas" val="1"/>
              </a:ext>
            </a:extLst>
          </p:spPr>
          <p:txBody>
            <a:bodyPr wrap="square" lIns="36000" tIns="36000" rIns="36000" bIns="3600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dirty="0">
                  <a:ln>
                    <a:noFill/>
                  </a:ln>
                  <a:solidFill>
                    <a:schemeClr val="bg1"/>
                  </a:solidFill>
                  <a:effectLst/>
                  <a:uLnTx/>
                  <a:uFillTx/>
                  <a:latin typeface="Calibri Light" panose="020F0302020204030204" pitchFamily="34" charset="0"/>
                  <a:cs typeface="Calibri Light" panose="020F0302020204030204" pitchFamily="34" charset="0"/>
                  <a:sym typeface="Calibri Light" panose="020F0302020204030204" pitchFamily="34" charset="0"/>
                </a:rPr>
                <a:t>Dimensions </a:t>
              </a:r>
              <a:endParaRPr kumimoji="0" sz="1100" i="0" u="none" strike="noStrike" kern="1200" cap="none" spc="0" normalizeH="0" baseline="0" noProof="0" dirty="0">
                <a:ln>
                  <a:noFill/>
                </a:ln>
                <a:solidFill>
                  <a:schemeClr val="bg1"/>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15" name="Process Ruthlessly">
              <a:extLst>
                <a:ext uri="{FF2B5EF4-FFF2-40B4-BE49-F238E27FC236}">
                  <a16:creationId xmlns:a16="http://schemas.microsoft.com/office/drawing/2014/main" id="{A60F6513-E7AE-4E05-A9C9-E96AD0CBFCC4}"/>
                </a:ext>
              </a:extLst>
            </p:cNvPr>
            <p:cNvSpPr txBox="1"/>
            <p:nvPr/>
          </p:nvSpPr>
          <p:spPr>
            <a:xfrm>
              <a:off x="2611754" y="5981498"/>
              <a:ext cx="4716000" cy="252000"/>
            </a:xfrm>
            <a:prstGeom prst="rect">
              <a:avLst/>
            </a:prstGeom>
            <a:solidFill>
              <a:schemeClr val="bg1">
                <a:lumMod val="50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lc="http://schemas.openxmlformats.org/drawingml/2006/lockedCanvas" val="1"/>
              </a:ext>
            </a:extLst>
          </p:spPr>
          <p:txBody>
            <a:bodyPr wrap="square" lIns="72000" tIns="0" rIns="72000" bIns="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dirty="0">
                  <a:ln>
                    <a:noFill/>
                  </a:ln>
                  <a:solidFill>
                    <a:schemeClr val="bg1"/>
                  </a:solidFill>
                  <a:effectLst/>
                  <a:uLnTx/>
                  <a:uFillTx/>
                  <a:latin typeface="Calibri Light" panose="020F0302020204030204" pitchFamily="34" charset="0"/>
                  <a:cs typeface="Calibri Light" panose="020F0302020204030204" pitchFamily="34" charset="0"/>
                  <a:sym typeface="Calibri Light" panose="020F0302020204030204" pitchFamily="34" charset="0"/>
                </a:rPr>
                <a:t>Strategic objectives description</a:t>
              </a:r>
              <a:endParaRPr kumimoji="0" sz="1100" i="0" u="none" strike="noStrike" kern="1200" cap="none" spc="0" normalizeH="0" baseline="0" noProof="0" dirty="0">
                <a:ln>
                  <a:noFill/>
                </a:ln>
                <a:solidFill>
                  <a:schemeClr val="bg1"/>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16" name="Rectangle 115">
              <a:extLst>
                <a:ext uri="{FF2B5EF4-FFF2-40B4-BE49-F238E27FC236}">
                  <a16:creationId xmlns:a16="http://schemas.microsoft.com/office/drawing/2014/main" id="{B6909089-D68A-4580-9BC2-77855C339678}"/>
                </a:ext>
              </a:extLst>
            </p:cNvPr>
            <p:cNvSpPr>
              <a:spLocks noChangeArrowheads="1"/>
            </p:cNvSpPr>
            <p:nvPr/>
          </p:nvSpPr>
          <p:spPr bwMode="auto">
            <a:xfrm>
              <a:off x="456155" y="6273230"/>
              <a:ext cx="2088000" cy="252000"/>
            </a:xfrm>
            <a:prstGeom prst="rect">
              <a:avLst/>
            </a:prstGeom>
            <a:solidFill>
              <a:schemeClr val="bg1">
                <a:lumMod val="95000"/>
              </a:schemeClr>
            </a:solidFill>
            <a:ln w="6350" algn="ctr">
              <a:noFill/>
              <a:miter lim="800000"/>
              <a:headEnd/>
              <a:tailEnd/>
            </a:ln>
          </p:spPr>
          <p:txBody>
            <a:bodyPr wrap="none" lIns="72000" tIns="0" rIns="72000" bIns="0" anchor="ctr"/>
            <a:lstStyle>
              <a:defPPr>
                <a:defRPr lang="nl-NL"/>
              </a:defPPr>
              <a:lvl1pPr algn="ctr" rtl="0" fontAlgn="base">
                <a:spcBef>
                  <a:spcPct val="0"/>
                </a:spcBef>
                <a:spcAft>
                  <a:spcPct val="0"/>
                </a:spcAft>
                <a:defRPr sz="1000" kern="1200">
                  <a:solidFill>
                    <a:schemeClr val="tx1"/>
                  </a:solidFill>
                  <a:latin typeface="Arial" pitchFamily="34" charset="0"/>
                  <a:ea typeface="+mn-ea"/>
                  <a:cs typeface="+mn-cs"/>
                </a:defRPr>
              </a:lvl1pPr>
              <a:lvl2pPr marL="457200" algn="ctr" rtl="0" fontAlgn="base">
                <a:spcBef>
                  <a:spcPct val="0"/>
                </a:spcBef>
                <a:spcAft>
                  <a:spcPct val="0"/>
                </a:spcAft>
                <a:defRPr sz="1000" kern="1200">
                  <a:solidFill>
                    <a:schemeClr val="tx1"/>
                  </a:solidFill>
                  <a:latin typeface="Arial" pitchFamily="34" charset="0"/>
                  <a:ea typeface="+mn-ea"/>
                  <a:cs typeface="+mn-cs"/>
                </a:defRPr>
              </a:lvl2pPr>
              <a:lvl3pPr marL="914400" algn="ctr" rtl="0" fontAlgn="base">
                <a:spcBef>
                  <a:spcPct val="0"/>
                </a:spcBef>
                <a:spcAft>
                  <a:spcPct val="0"/>
                </a:spcAft>
                <a:defRPr sz="1000" kern="1200">
                  <a:solidFill>
                    <a:schemeClr val="tx1"/>
                  </a:solidFill>
                  <a:latin typeface="Arial" pitchFamily="34" charset="0"/>
                  <a:ea typeface="+mn-ea"/>
                  <a:cs typeface="+mn-cs"/>
                </a:defRPr>
              </a:lvl3pPr>
              <a:lvl4pPr marL="1371600" algn="ctr" rtl="0" fontAlgn="base">
                <a:spcBef>
                  <a:spcPct val="0"/>
                </a:spcBef>
                <a:spcAft>
                  <a:spcPct val="0"/>
                </a:spcAft>
                <a:defRPr sz="1000" kern="1200">
                  <a:solidFill>
                    <a:schemeClr val="tx1"/>
                  </a:solidFill>
                  <a:latin typeface="Arial" pitchFamily="34" charset="0"/>
                  <a:ea typeface="+mn-ea"/>
                  <a:cs typeface="+mn-cs"/>
                </a:defRPr>
              </a:lvl4pPr>
              <a:lvl5pPr marL="1828800" algn="ctr" rtl="0" fontAlgn="base">
                <a:spcBef>
                  <a:spcPct val="0"/>
                </a:spcBef>
                <a:spcAft>
                  <a:spcPct val="0"/>
                </a:spcAft>
                <a:defRPr sz="1000" kern="1200">
                  <a:solidFill>
                    <a:schemeClr val="tx1"/>
                  </a:solidFill>
                  <a:latin typeface="Arial" pitchFamily="34" charset="0"/>
                  <a:ea typeface="+mn-ea"/>
                  <a:cs typeface="+mn-cs"/>
                </a:defRPr>
              </a:lvl5pPr>
              <a:lvl6pPr marL="2286000" algn="l" defTabSz="914400" rtl="0" eaLnBrk="1" latinLnBrk="0" hangingPunct="1">
                <a:defRPr sz="1000" kern="1200">
                  <a:solidFill>
                    <a:schemeClr val="tx1"/>
                  </a:solidFill>
                  <a:latin typeface="Arial" pitchFamily="34" charset="0"/>
                  <a:ea typeface="+mn-ea"/>
                  <a:cs typeface="+mn-cs"/>
                </a:defRPr>
              </a:lvl6pPr>
              <a:lvl7pPr marL="2743200" algn="l" defTabSz="914400" rtl="0" eaLnBrk="1" latinLnBrk="0" hangingPunct="1">
                <a:defRPr sz="1000" kern="1200">
                  <a:solidFill>
                    <a:schemeClr val="tx1"/>
                  </a:solidFill>
                  <a:latin typeface="Arial" pitchFamily="34" charset="0"/>
                  <a:ea typeface="+mn-ea"/>
                  <a:cs typeface="+mn-cs"/>
                </a:defRPr>
              </a:lvl7pPr>
              <a:lvl8pPr marL="3200400" algn="l" defTabSz="914400" rtl="0" eaLnBrk="1" latinLnBrk="0" hangingPunct="1">
                <a:defRPr sz="1000" kern="1200">
                  <a:solidFill>
                    <a:schemeClr val="tx1"/>
                  </a:solidFill>
                  <a:latin typeface="Arial" pitchFamily="34" charset="0"/>
                  <a:ea typeface="+mn-ea"/>
                  <a:cs typeface="+mn-cs"/>
                </a:defRPr>
              </a:lvl8pPr>
              <a:lvl9pPr marL="3657600" algn="l" defTabSz="914400" rtl="0" eaLnBrk="1" latinLnBrk="0" hangingPunct="1">
                <a:defRPr sz="1000" kern="1200">
                  <a:solidFill>
                    <a:schemeClr val="tx1"/>
                  </a:solidFill>
                  <a:latin typeface="Arial" pitchFamily="34" charset="0"/>
                  <a:ea typeface="+mn-ea"/>
                  <a:cs typeface="+mn-cs"/>
                </a:defRPr>
              </a:lvl9pPr>
            </a:lstStyle>
            <a:p>
              <a:r>
                <a:rPr lang="en-GB" sz="11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Strategic objectives</a:t>
              </a:r>
            </a:p>
          </p:txBody>
        </p:sp>
      </p:grpSp>
      <p:sp>
        <p:nvSpPr>
          <p:cNvPr id="4" name="Oval 3">
            <a:extLst>
              <a:ext uri="{FF2B5EF4-FFF2-40B4-BE49-F238E27FC236}">
                <a16:creationId xmlns:a16="http://schemas.microsoft.com/office/drawing/2014/main" id="{6D5AEF00-1041-4CCF-B685-B6DEAEC17C7B}"/>
              </a:ext>
            </a:extLst>
          </p:cNvPr>
          <p:cNvSpPr/>
          <p:nvPr/>
        </p:nvSpPr>
        <p:spPr>
          <a:xfrm>
            <a:off x="835588" y="2023601"/>
            <a:ext cx="2894186" cy="2894186"/>
          </a:xfrm>
          <a:prstGeom prst="ellipse">
            <a:avLst/>
          </a:prstGeom>
          <a:solidFill>
            <a:srgbClr val="0452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000" indent="-90000" algn="l">
              <a:spcAft>
                <a:spcPts val="300"/>
              </a:spcAft>
              <a:buFont typeface="Arial" panose="020B0604020202020204" pitchFamily="34" charset="0"/>
              <a:buChar char="•"/>
            </a:pPr>
            <a:r>
              <a:rPr lang="en-GB" sz="1200" dirty="0">
                <a:latin typeface="+mj-lt"/>
              </a:rPr>
              <a:t>Technology, innovation and digital</a:t>
            </a:r>
          </a:p>
          <a:p>
            <a:pPr marL="90000" indent="-90000" algn="l">
              <a:spcAft>
                <a:spcPts val="300"/>
              </a:spcAft>
              <a:buFont typeface="Arial" panose="020B0604020202020204" pitchFamily="34" charset="0"/>
              <a:buChar char="•"/>
            </a:pPr>
            <a:r>
              <a:rPr lang="en-GB" sz="1200" dirty="0">
                <a:latin typeface="+mj-lt"/>
              </a:rPr>
              <a:t>Digital promotion and education</a:t>
            </a:r>
          </a:p>
          <a:p>
            <a:pPr marL="90000" indent="-90000" algn="l">
              <a:spcAft>
                <a:spcPts val="300"/>
              </a:spcAft>
              <a:buFont typeface="Arial" panose="020B0604020202020204" pitchFamily="34" charset="0"/>
              <a:buChar char="•"/>
            </a:pPr>
            <a:r>
              <a:rPr lang="en-GB" sz="1200" dirty="0">
                <a:latin typeface="+mj-lt"/>
              </a:rPr>
              <a:t>Consumers protection</a:t>
            </a:r>
          </a:p>
          <a:p>
            <a:pPr marL="90000" indent="-90000" algn="l">
              <a:spcAft>
                <a:spcPts val="300"/>
              </a:spcAft>
              <a:buFont typeface="Arial" panose="020B0604020202020204" pitchFamily="34" charset="0"/>
              <a:buChar char="•"/>
            </a:pPr>
            <a:r>
              <a:rPr lang="en-GB" sz="1200" dirty="0">
                <a:latin typeface="+mj-lt"/>
              </a:rPr>
              <a:t>Regulation</a:t>
            </a:r>
          </a:p>
          <a:p>
            <a:pPr marL="90000" indent="-90000" algn="l">
              <a:spcAft>
                <a:spcPts val="300"/>
              </a:spcAft>
              <a:buFont typeface="Arial" panose="020B0604020202020204" pitchFamily="34" charset="0"/>
              <a:buChar char="•"/>
            </a:pPr>
            <a:r>
              <a:rPr lang="en-GB" sz="1200" dirty="0">
                <a:latin typeface="+mj-lt"/>
              </a:rPr>
              <a:t>SDG alignment</a:t>
            </a:r>
          </a:p>
          <a:p>
            <a:pPr marL="90000" indent="-90000" algn="l">
              <a:spcAft>
                <a:spcPts val="300"/>
              </a:spcAft>
              <a:buFont typeface="Arial" panose="020B0604020202020204" pitchFamily="34" charset="0"/>
              <a:buChar char="•"/>
            </a:pPr>
            <a:r>
              <a:rPr lang="en-GB" sz="1200" dirty="0">
                <a:latin typeface="+mj-lt"/>
              </a:rPr>
              <a:t>Financial integrity</a:t>
            </a:r>
          </a:p>
          <a:p>
            <a:pPr marL="90000" indent="-90000" algn="l">
              <a:spcAft>
                <a:spcPts val="300"/>
              </a:spcAft>
              <a:buFont typeface="Arial" panose="020B0604020202020204" pitchFamily="34" charset="0"/>
              <a:buChar char="•"/>
            </a:pPr>
            <a:r>
              <a:rPr lang="en-GB" sz="1200" dirty="0">
                <a:latin typeface="+mj-lt"/>
              </a:rPr>
              <a:t>Financial stability</a:t>
            </a:r>
          </a:p>
          <a:p>
            <a:pPr marL="90000" indent="-90000" algn="l">
              <a:spcAft>
                <a:spcPts val="300"/>
              </a:spcAft>
              <a:buFont typeface="Arial" panose="020B0604020202020204" pitchFamily="34" charset="0"/>
              <a:buChar char="•"/>
            </a:pPr>
            <a:r>
              <a:rPr lang="en-GB" sz="1200" dirty="0">
                <a:latin typeface="+mj-lt"/>
              </a:rPr>
              <a:t>Infrastructure for innovation</a:t>
            </a:r>
          </a:p>
        </p:txBody>
      </p:sp>
      <p:sp>
        <p:nvSpPr>
          <p:cNvPr id="41" name="Oval 40">
            <a:extLst>
              <a:ext uri="{FF2B5EF4-FFF2-40B4-BE49-F238E27FC236}">
                <a16:creationId xmlns:a16="http://schemas.microsoft.com/office/drawing/2014/main" id="{3AB810D6-F518-4DEA-8AD4-9F55DDFBF0DD}"/>
              </a:ext>
            </a:extLst>
          </p:cNvPr>
          <p:cNvSpPr/>
          <p:nvPr/>
        </p:nvSpPr>
        <p:spPr>
          <a:xfrm>
            <a:off x="4042626" y="1989946"/>
            <a:ext cx="2894186" cy="2894186"/>
          </a:xfrm>
          <a:prstGeom prst="ellipse">
            <a:avLst/>
          </a:prstGeom>
          <a:solidFill>
            <a:srgbClr val="002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000" indent="-90000" algn="l">
              <a:spcAft>
                <a:spcPts val="300"/>
              </a:spcAft>
              <a:buFont typeface="Arial" panose="020B0604020202020204" pitchFamily="34" charset="0"/>
              <a:buChar char="•"/>
            </a:pPr>
            <a:r>
              <a:rPr lang="en-GB" sz="1200" dirty="0">
                <a:latin typeface="+mj-lt"/>
              </a:rPr>
              <a:t>Products and services</a:t>
            </a:r>
          </a:p>
          <a:p>
            <a:pPr marL="90000" indent="-90000" algn="l">
              <a:spcAft>
                <a:spcPts val="300"/>
              </a:spcAft>
              <a:buFont typeface="Arial" panose="020B0604020202020204" pitchFamily="34" charset="0"/>
              <a:buChar char="•"/>
            </a:pPr>
            <a:r>
              <a:rPr lang="en-GB" sz="1200" dirty="0">
                <a:latin typeface="+mj-lt"/>
              </a:rPr>
              <a:t>MSMEs development</a:t>
            </a:r>
          </a:p>
          <a:p>
            <a:pPr marL="90000" indent="-90000" algn="l">
              <a:spcAft>
                <a:spcPts val="300"/>
              </a:spcAft>
              <a:buFont typeface="Arial" panose="020B0604020202020204" pitchFamily="34" charset="0"/>
              <a:buChar char="•"/>
            </a:pPr>
            <a:r>
              <a:rPr lang="en-GB" sz="1200" dirty="0">
                <a:latin typeface="+mj-lt"/>
              </a:rPr>
              <a:t>Formal economy</a:t>
            </a:r>
          </a:p>
          <a:p>
            <a:pPr marL="90000" indent="-90000" algn="l">
              <a:spcAft>
                <a:spcPts val="300"/>
              </a:spcAft>
              <a:buFont typeface="Arial" panose="020B0604020202020204" pitchFamily="34" charset="0"/>
              <a:buChar char="•"/>
            </a:pPr>
            <a:r>
              <a:rPr lang="en-GB" sz="1200" dirty="0">
                <a:latin typeface="+mj-lt"/>
              </a:rPr>
              <a:t>Rural areas access and inclusion</a:t>
            </a:r>
          </a:p>
          <a:p>
            <a:pPr marL="90000" indent="-90000" algn="l">
              <a:spcAft>
                <a:spcPts val="300"/>
              </a:spcAft>
              <a:buFont typeface="Arial" panose="020B0604020202020204" pitchFamily="34" charset="0"/>
              <a:buChar char="•"/>
            </a:pPr>
            <a:r>
              <a:rPr lang="en-GB" sz="1200" dirty="0">
                <a:latin typeface="+mj-lt"/>
              </a:rPr>
              <a:t>Academic curriculums</a:t>
            </a:r>
          </a:p>
          <a:p>
            <a:pPr marL="90000" indent="-90000" algn="l">
              <a:spcAft>
                <a:spcPts val="300"/>
              </a:spcAft>
              <a:buFont typeface="Arial" panose="020B0604020202020204" pitchFamily="34" charset="0"/>
              <a:buChar char="•"/>
            </a:pPr>
            <a:r>
              <a:rPr lang="en-GB" sz="1200" dirty="0">
                <a:latin typeface="+mj-lt"/>
              </a:rPr>
              <a:t>Consumers learning and protection</a:t>
            </a:r>
          </a:p>
          <a:p>
            <a:pPr marL="90000" indent="-90000" algn="l">
              <a:spcAft>
                <a:spcPts val="300"/>
              </a:spcAft>
              <a:buFont typeface="Arial" panose="020B0604020202020204" pitchFamily="34" charset="0"/>
              <a:buChar char="•"/>
            </a:pPr>
            <a:r>
              <a:rPr lang="en-GB" sz="1200" dirty="0">
                <a:latin typeface="+mj-lt"/>
              </a:rPr>
              <a:t>Finance for investment</a:t>
            </a:r>
          </a:p>
          <a:p>
            <a:pPr marL="90000" indent="-90000" algn="l">
              <a:spcAft>
                <a:spcPts val="300"/>
              </a:spcAft>
              <a:buFont typeface="Arial" panose="020B0604020202020204" pitchFamily="34" charset="0"/>
              <a:buChar char="•"/>
            </a:pPr>
            <a:r>
              <a:rPr lang="en-GB" sz="1200" dirty="0">
                <a:latin typeface="+mj-lt"/>
              </a:rPr>
              <a:t>Finance for access/ usage</a:t>
            </a:r>
          </a:p>
        </p:txBody>
      </p:sp>
    </p:spTree>
    <p:extLst>
      <p:ext uri="{BB962C8B-B14F-4D97-AF65-F5344CB8AC3E}">
        <p14:creationId xmlns:p14="http://schemas.microsoft.com/office/powerpoint/2010/main" val="1755375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909999A-AD08-4FCE-998B-D3C78A47FED2}"/>
              </a:ext>
            </a:extLst>
          </p:cNvPr>
          <p:cNvGraphicFramePr>
            <a:graphicFrameLocks noChangeAspect="1"/>
          </p:cNvGraphicFramePr>
          <p:nvPr>
            <p:custDataLst>
              <p:tags r:id="rId2"/>
            </p:custDataLst>
            <p:extLst>
              <p:ext uri="{D42A27DB-BD31-4B8C-83A1-F6EECF244321}">
                <p14:modId xmlns:p14="http://schemas.microsoft.com/office/powerpoint/2010/main" val="1305394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2241" name="think-cell Slide" r:id="rId5" imgW="592" imgH="595" progId="TCLayout.ActiveDocument.1">
                  <p:embed/>
                </p:oleObj>
              </mc:Choice>
              <mc:Fallback>
                <p:oleObj name="think-cell Slide" r:id="rId5" imgW="592" imgH="595" progId="TCLayout.ActiveDocument.1">
                  <p:embed/>
                  <p:pic>
                    <p:nvPicPr>
                      <p:cNvPr id="7" name="Object 6" hidden="1">
                        <a:extLst>
                          <a:ext uri="{FF2B5EF4-FFF2-40B4-BE49-F238E27FC236}">
                            <a16:creationId xmlns:a16="http://schemas.microsoft.com/office/drawing/2014/main" id="{5909999A-AD08-4FCE-998B-D3C78A47FED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2" name="TextBox 61">
            <a:extLst>
              <a:ext uri="{FF2B5EF4-FFF2-40B4-BE49-F238E27FC236}">
                <a16:creationId xmlns:a16="http://schemas.microsoft.com/office/drawing/2014/main" id="{47E36DAE-160A-434B-B2F7-B970ACED551B}"/>
              </a:ext>
            </a:extLst>
          </p:cNvPr>
          <p:cNvSpPr txBox="1"/>
          <p:nvPr/>
        </p:nvSpPr>
        <p:spPr>
          <a:xfrm>
            <a:off x="456406" y="861450"/>
            <a:ext cx="6859589" cy="819190"/>
          </a:xfrm>
          <a:prstGeom prst="rect">
            <a:avLst/>
          </a:prstGeom>
        </p:spPr>
        <p:txBody>
          <a:bodyPr wrap="square" lIns="0" tIns="0" rIns="0" bIns="0" numCol="2" spcCol="180000" rtlCol="0" anchor="t">
            <a:noAutofit/>
          </a:bodyPr>
          <a:lstStyle/>
          <a:p>
            <a:r>
              <a:rPr lang="en-US" sz="1200"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Strategic objectives reflect the strategic direction of FSDMoç, acting as a bridge from the high-level strategy to the specific performance measures that will determine the progress toward overall goals. Objectives breakdown are deployed throughout the organizational structure, making them aligned, consistent, and reflective of the objectives defined in the hierarchy level above. </a:t>
            </a:r>
          </a:p>
        </p:txBody>
      </p:sp>
      <p:sp>
        <p:nvSpPr>
          <p:cNvPr id="63" name="TextBox 62">
            <a:extLst>
              <a:ext uri="{FF2B5EF4-FFF2-40B4-BE49-F238E27FC236}">
                <a16:creationId xmlns:a16="http://schemas.microsoft.com/office/drawing/2014/main" id="{412C8DCC-DCBD-41C1-8A6F-CF77D2985702}"/>
              </a:ext>
            </a:extLst>
          </p:cNvPr>
          <p:cNvSpPr txBox="1"/>
          <p:nvPr/>
        </p:nvSpPr>
        <p:spPr>
          <a:xfrm>
            <a:off x="456406" y="508009"/>
            <a:ext cx="6859589" cy="345431"/>
          </a:xfrm>
          <a:prstGeom prst="rect">
            <a:avLst/>
          </a:prstGeom>
        </p:spPr>
        <p:txBody>
          <a:bodyPr wrap="square" lIns="0" tIns="0" rIns="0" bIns="0" numCol="1" rtlCol="0" anchor="t">
            <a:noAutofit/>
          </a:bodyPr>
          <a:lstStyle/>
          <a:p>
            <a:pPr lvl="0">
              <a:spcAft>
                <a:spcPts val="600"/>
              </a:spcAft>
              <a:buClr>
                <a:schemeClr val="tx1"/>
              </a:buClr>
            </a:pPr>
            <a:r>
              <a:rPr lang="en-GB" sz="1800" kern="0" dirty="0">
                <a:solidFill>
                  <a:srgbClr val="377169"/>
                </a:solidFill>
                <a:latin typeface="Calibri Light" panose="020F0302020204030204" pitchFamily="34" charset="0"/>
                <a:cs typeface="Calibri Light" panose="020F0302020204030204" pitchFamily="34" charset="0"/>
                <a:sym typeface="Calibri Light" panose="020F0302020204030204" pitchFamily="34" charset="0"/>
              </a:rPr>
              <a:t>STRATEGIC OBJECTIVES</a:t>
            </a:r>
          </a:p>
        </p:txBody>
      </p:sp>
      <p:graphicFrame>
        <p:nvGraphicFramePr>
          <p:cNvPr id="28" name="Table 27">
            <a:extLst>
              <a:ext uri="{FF2B5EF4-FFF2-40B4-BE49-F238E27FC236}">
                <a16:creationId xmlns:a16="http://schemas.microsoft.com/office/drawing/2014/main" id="{62D0EE08-8D5F-4E31-ADB5-D256CE7F56E2}"/>
              </a:ext>
            </a:extLst>
          </p:cNvPr>
          <p:cNvGraphicFramePr>
            <a:graphicFrameLocks noGrp="1"/>
          </p:cNvGraphicFramePr>
          <p:nvPr>
            <p:extLst>
              <p:ext uri="{D42A27DB-BD31-4B8C-83A1-F6EECF244321}">
                <p14:modId xmlns:p14="http://schemas.microsoft.com/office/powerpoint/2010/main" val="3609693349"/>
              </p:ext>
            </p:extLst>
          </p:nvPr>
        </p:nvGraphicFramePr>
        <p:xfrm>
          <a:off x="448200" y="1766344"/>
          <a:ext cx="6876000" cy="7040680"/>
        </p:xfrm>
        <a:graphic>
          <a:graphicData uri="http://schemas.openxmlformats.org/drawingml/2006/table">
            <a:tbl>
              <a:tblPr firstRow="1" bandRow="1">
                <a:tableStyleId>{5C22544A-7EE6-4342-B048-85BDC9FD1C3A}</a:tableStyleId>
              </a:tblPr>
              <a:tblGrid>
                <a:gridCol w="1188000">
                  <a:extLst>
                    <a:ext uri="{9D8B030D-6E8A-4147-A177-3AD203B41FA5}">
                      <a16:colId xmlns:a16="http://schemas.microsoft.com/office/drawing/2014/main" val="2335654153"/>
                    </a:ext>
                  </a:extLst>
                </a:gridCol>
                <a:gridCol w="288000">
                  <a:extLst>
                    <a:ext uri="{9D8B030D-6E8A-4147-A177-3AD203B41FA5}">
                      <a16:colId xmlns:a16="http://schemas.microsoft.com/office/drawing/2014/main" val="3367574422"/>
                    </a:ext>
                  </a:extLst>
                </a:gridCol>
                <a:gridCol w="5400000">
                  <a:extLst>
                    <a:ext uri="{9D8B030D-6E8A-4147-A177-3AD203B41FA5}">
                      <a16:colId xmlns:a16="http://schemas.microsoft.com/office/drawing/2014/main" val="3525661026"/>
                    </a:ext>
                  </a:extLst>
                </a:gridCol>
              </a:tblGrid>
              <a:tr h="360000">
                <a:tc>
                  <a:txBody>
                    <a:bodyPr/>
                    <a:lstStyle/>
                    <a:p>
                      <a:pPr algn="ctr"/>
                      <a:r>
                        <a:rPr lang="en-GB" sz="1200" b="1" noProof="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Dimensions</a:t>
                      </a:r>
                    </a:p>
                  </a:txBody>
                  <a:tcPr marL="36000" marR="36000" marT="18000" marB="18000" anchor="ctr">
                    <a:lnL w="12700" cmpd="sng">
                      <a:noFill/>
                    </a:lnL>
                    <a:lnR w="57150" cap="flat" cmpd="sng" algn="ctr">
                      <a:solidFill>
                        <a:schemeClr val="bg1"/>
                      </a:solid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7F7F7F"/>
                    </a:solidFill>
                  </a:tcPr>
                </a:tc>
                <a:tc gridSpan="2">
                  <a:txBody>
                    <a:bodyPr/>
                    <a:lstStyle/>
                    <a:p>
                      <a:pPr algn="ctr"/>
                      <a:r>
                        <a:rPr lang="en-GB" sz="1200" b="1" noProof="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Strategic Objectives</a:t>
                      </a:r>
                    </a:p>
                  </a:txBody>
                  <a:tcPr marL="36000" marR="36000" marT="18000" marB="18000" anchor="ctr">
                    <a:lnL w="57150" cap="flat" cmpd="sng" algn="ctr">
                      <a:solidFill>
                        <a:schemeClr val="bg1"/>
                      </a:solidFill>
                      <a:prstDash val="solid"/>
                      <a:round/>
                      <a:headEnd type="none" w="med" len="med"/>
                      <a:tailEnd type="none" w="med" len="med"/>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7F7F7F"/>
                    </a:solidFill>
                  </a:tcPr>
                </a:tc>
                <a:tc hMerge="1">
                  <a:txBody>
                    <a:bodyPr/>
                    <a:lstStyle/>
                    <a:p>
                      <a:endParaRPr lang="en-GB" sz="1100" b="0" noProof="0" dirty="0">
                        <a:solidFill>
                          <a:schemeClr val="tx1"/>
                        </a:solidFill>
                        <a:latin typeface="Calibri" panose="020F0502020204030204" pitchFamily="34" charset="0"/>
                        <a:cs typeface="Calibri" panose="020F0502020204030204" pitchFamily="34" charset="0"/>
                        <a:sym typeface="Calibri" panose="020F0502020204030204" pitchFamily="34" charset="0"/>
                      </a:endParaRPr>
                    </a:p>
                  </a:txBody>
                  <a:tcPr marL="36000" marR="36000" marT="43200" marB="4320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7F7F"/>
                    </a:solidFill>
                  </a:tcPr>
                </a:tc>
                <a:extLst>
                  <a:ext uri="{0D108BD9-81ED-4DB2-BD59-A6C34878D82A}">
                    <a16:rowId xmlns:a16="http://schemas.microsoft.com/office/drawing/2014/main" val="726578669"/>
                  </a:ext>
                </a:extLst>
              </a:tr>
              <a:tr h="0">
                <a:tc>
                  <a:txBody>
                    <a:bodyPr/>
                    <a:lstStyle/>
                    <a:p>
                      <a:pPr algn="ctr"/>
                      <a:endParaRPr lang="en-GB" sz="100" b="1" noProof="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5715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endParaRPr lang="en-GB" sz="100" b="1" noProof="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57150" cap="flat" cmpd="sng" algn="ctr">
                      <a:solidFill>
                        <a:schemeClr val="bg1"/>
                      </a:solidFill>
                      <a:prstDash val="solid"/>
                      <a:round/>
                      <a:headEnd type="none" w="med" len="med"/>
                      <a:tailEnd type="none" w="med" len="med"/>
                    </a:lnL>
                    <a:lnR w="12700" cmpd="sng">
                      <a:noFill/>
                    </a:lnR>
                    <a:lnT w="28575"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extLst>
                  <a:ext uri="{0D108BD9-81ED-4DB2-BD59-A6C34878D82A}">
                    <a16:rowId xmlns:a16="http://schemas.microsoft.com/office/drawing/2014/main" val="1329392246"/>
                  </a:ext>
                </a:extLst>
              </a:tr>
              <a:tr h="396000">
                <a:tc rowSpan="2">
                  <a:txBody>
                    <a:bodyPr/>
                    <a:lstStyle/>
                    <a:p>
                      <a:pPr algn="l"/>
                      <a:r>
                        <a:rPr lang="en-GB" sz="1200" b="1" noProof="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Funding &amp; sustainability</a:t>
                      </a:r>
                    </a:p>
                  </a:txBody>
                  <a:tcPr marL="36000" marR="36000" marT="18000" marB="18000" anchor="ctr">
                    <a:lnL w="12700" cmpd="sng">
                      <a:noFill/>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r>
                        <a:rPr lang="en-GB" sz="1100" b="1" noProof="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1</a:t>
                      </a:r>
                    </a:p>
                  </a:txBody>
                  <a:tcPr marL="36000" marR="36000" marT="18000" marB="18000" anchor="ctr">
                    <a:lnL w="57150" cap="flat" cmpd="sng" algn="ctr">
                      <a:solidFill>
                        <a:schemeClr val="bg1"/>
                      </a:solidFill>
                      <a:prstDash val="solid"/>
                      <a:round/>
                      <a:headEnd type="none" w="med" len="med"/>
                      <a:tailEnd type="none" w="med" len="med"/>
                    </a:lnL>
                    <a:lnR w="12700" cmpd="sng">
                      <a:noFill/>
                    </a:lnR>
                    <a:lnT w="571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p>
                      <a:r>
                        <a:rPr lang="en-GB" sz="1300" b="1"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Diversified funding models</a:t>
                      </a:r>
                    </a:p>
                  </a:txBody>
                  <a:tcPr marL="72000" marR="72000" marT="43200" marB="43200" anchor="ctr">
                    <a:lnL w="12700" cmpd="sng">
                      <a:noFill/>
                    </a:lnL>
                    <a:lnR w="12700" cmpd="sng">
                      <a:noFill/>
                    </a:lnR>
                    <a:lnT w="571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37096855"/>
                  </a:ext>
                </a:extLst>
              </a:tr>
              <a:tr h="396000">
                <a:tc vMerge="1">
                  <a:txBody>
                    <a:bodyPr/>
                    <a:lstStyle/>
                    <a:p>
                      <a:pPr algn="ctr"/>
                      <a:endParaRPr lang="en-GB" sz="1100" b="0" noProof="0" dirty="0">
                        <a:solidFill>
                          <a:schemeClr val="tx1"/>
                        </a:solidFill>
                        <a:latin typeface="Calibri" panose="020F0502020204030204" pitchFamily="34" charset="0"/>
                        <a:cs typeface="Calibri" panose="020F0502020204030204" pitchFamily="34" charset="0"/>
                        <a:sym typeface="Calibri" panose="020F0502020204030204" pitchFamily="34" charset="0"/>
                      </a:endParaRPr>
                    </a:p>
                  </a:txBody>
                  <a:tcPr marL="36000" marR="36000" marT="18000" marB="180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77169"/>
                    </a:solidFill>
                  </a:tcPr>
                </a:tc>
                <a:tc gridSpan="2">
                  <a:txBody>
                    <a:bodyPr/>
                    <a:lstStyle/>
                    <a:p>
                      <a:pPr marL="0" marR="0" lvl="0" indent="0" algn="l" defTabSz="646482" rtl="0" eaLnBrk="1" fontAlgn="auto" latinLnBrk="0" hangingPunct="1">
                        <a:lnSpc>
                          <a:spcPct val="100000"/>
                        </a:lnSpc>
                        <a:spcBef>
                          <a:spcPts val="0"/>
                        </a:spcBef>
                        <a:spcAft>
                          <a:spcPts val="0"/>
                        </a:spcAft>
                        <a:buClrTx/>
                        <a:buSzTx/>
                        <a:buFontTx/>
                        <a:buNone/>
                        <a:tabLst/>
                        <a:defRPr/>
                      </a:pPr>
                      <a:r>
                        <a:rPr lang="en-GB" sz="1300"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Develop a </a:t>
                      </a:r>
                      <a:r>
                        <a:rPr lang="en-GB" sz="1300" b="1"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diversified funding model </a:t>
                      </a:r>
                      <a:r>
                        <a:rPr lang="en-GB" sz="1300"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so to capture additional resources, increase societal impact and guarantee institutional sustainability and growth, on a long term horizon</a:t>
                      </a:r>
                      <a:r>
                        <a:rPr lang="en-GB" sz="1200"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a:t>
                      </a:r>
                    </a:p>
                  </a:txBody>
                  <a:tcPr marL="72000" marR="72000" marT="180000" marB="180000" anchor="ctr">
                    <a:lnL w="5715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GB" sz="1100" b="0" noProof="0" dirty="0">
                        <a:solidFill>
                          <a:schemeClr val="tx1"/>
                        </a:solidFill>
                        <a:latin typeface="Calibri" panose="020F0502020204030204" pitchFamily="34" charset="0"/>
                        <a:cs typeface="Calibri" panose="020F0502020204030204" pitchFamily="34" charset="0"/>
                        <a:sym typeface="Calibri" panose="020F0502020204030204" pitchFamily="34" charset="0"/>
                      </a:endParaRPr>
                    </a:p>
                  </a:txBody>
                  <a:tcPr marL="36000" marR="36000" marT="43200" marB="432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250410561"/>
                  </a:ext>
                </a:extLst>
              </a:tr>
              <a:tr h="0">
                <a:tc>
                  <a:txBody>
                    <a:bodyPr/>
                    <a:lstStyle/>
                    <a:p>
                      <a:pPr algn="l"/>
                      <a:endParaRPr lang="en-GB" sz="100" b="1" noProof="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l" defTabSz="646482" rtl="0" eaLnBrk="1" fontAlgn="auto" latinLnBrk="0" hangingPunct="1">
                        <a:lnSpc>
                          <a:spcPct val="100000"/>
                        </a:lnSpc>
                        <a:spcBef>
                          <a:spcPts val="0"/>
                        </a:spcBef>
                        <a:spcAft>
                          <a:spcPts val="0"/>
                        </a:spcAft>
                        <a:buClrTx/>
                        <a:buSzTx/>
                        <a:buFontTx/>
                        <a:buNone/>
                        <a:tabLst/>
                        <a:defRPr/>
                      </a:pPr>
                      <a:endParaRPr lang="en-GB" sz="100"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5715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extLst>
                  <a:ext uri="{0D108BD9-81ED-4DB2-BD59-A6C34878D82A}">
                    <a16:rowId xmlns:a16="http://schemas.microsoft.com/office/drawing/2014/main" val="1348456261"/>
                  </a:ext>
                </a:extLst>
              </a:tr>
              <a:tr h="396000">
                <a:tc rowSpan="2">
                  <a:txBody>
                    <a:bodyPr/>
                    <a:lstStyle/>
                    <a:p>
                      <a:pPr algn="l"/>
                      <a:r>
                        <a:rPr lang="en-GB" sz="1200" b="1" noProof="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Organizational capabilities</a:t>
                      </a:r>
                    </a:p>
                  </a:txBody>
                  <a:tcPr marL="36000" marR="36000" marT="18000" marB="18000" anchor="ctr">
                    <a:lnL w="12700" cmpd="sng">
                      <a:noFill/>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r>
                        <a:rPr lang="en-GB" sz="1100" b="1" noProof="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2</a:t>
                      </a:r>
                    </a:p>
                  </a:txBody>
                  <a:tcPr marL="36000" marR="36000" marT="18000" marB="18000" anchor="ctr">
                    <a:lnL w="57150"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p>
                      <a:pPr marL="0" marR="0" lvl="0" indent="0" algn="l" defTabSz="646482" rtl="0" eaLnBrk="1" fontAlgn="auto" latinLnBrk="0" hangingPunct="1">
                        <a:lnSpc>
                          <a:spcPct val="100000"/>
                        </a:lnSpc>
                        <a:spcBef>
                          <a:spcPts val="0"/>
                        </a:spcBef>
                        <a:spcAft>
                          <a:spcPts val="0"/>
                        </a:spcAft>
                        <a:buClrTx/>
                        <a:buSzTx/>
                        <a:buFontTx/>
                        <a:buNone/>
                        <a:tabLst/>
                        <a:defRPr/>
                      </a:pPr>
                      <a:r>
                        <a:rPr lang="en-GB" sz="1300" b="1" kern="1200" noProof="0" dirty="0">
                          <a:solidFill>
                            <a:schemeClr val="tx1">
                              <a:lumMod val="75000"/>
                              <a:lumOff val="25000"/>
                            </a:schemeClr>
                          </a:solidFill>
                          <a:latin typeface="Calibri Light" panose="020F0302020204030204" pitchFamily="34" charset="0"/>
                          <a:ea typeface="+mn-ea"/>
                          <a:cs typeface="Calibri Light" panose="020F0302020204030204" pitchFamily="34" charset="0"/>
                          <a:sym typeface="Calibri Light" panose="020F0302020204030204" pitchFamily="34" charset="0"/>
                        </a:rPr>
                        <a:t>Robust organizational capabilities </a:t>
                      </a:r>
                    </a:p>
                  </a:txBody>
                  <a:tcPr marL="72000" marR="72000" marT="43200" marB="43200" anchor="ctr">
                    <a:lnL w="12700" cmpd="sng">
                      <a:noFill/>
                    </a:lnL>
                    <a:lnR w="12700" cmpd="sng">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835929408"/>
                  </a:ext>
                </a:extLst>
              </a:tr>
              <a:tr h="396000">
                <a:tc vMerge="1">
                  <a:txBody>
                    <a:bodyPr/>
                    <a:lstStyle/>
                    <a:p>
                      <a:pPr algn="ctr"/>
                      <a:endParaRPr lang="en-GB" sz="1100" b="0" noProof="0" dirty="0">
                        <a:solidFill>
                          <a:schemeClr val="tx1"/>
                        </a:solidFill>
                        <a:latin typeface="Calibri" panose="020F0502020204030204" pitchFamily="34" charset="0"/>
                        <a:cs typeface="Calibri" panose="020F0502020204030204" pitchFamily="34" charset="0"/>
                        <a:sym typeface="Calibri" panose="020F0502020204030204" pitchFamily="34" charset="0"/>
                      </a:endParaRPr>
                    </a:p>
                  </a:txBody>
                  <a:tcPr marL="36000" marR="36000" marT="18000" marB="18000" anchor="ctr">
                    <a:lnL w="12700" cmpd="sng">
                      <a:noFill/>
                    </a:lnL>
                    <a:lnR w="12700" cmpd="sng">
                      <a:noFill/>
                    </a:lnR>
                    <a:lnT w="571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marL="0" marR="0" lvl="0" indent="0" algn="l" defTabSz="646482" rtl="0" eaLnBrk="1" fontAlgn="auto" latinLnBrk="0" hangingPunct="1">
                        <a:lnSpc>
                          <a:spcPct val="100000"/>
                        </a:lnSpc>
                        <a:spcBef>
                          <a:spcPts val="0"/>
                        </a:spcBef>
                        <a:spcAft>
                          <a:spcPts val="0"/>
                        </a:spcAft>
                        <a:buClrTx/>
                        <a:buSzTx/>
                        <a:buFontTx/>
                        <a:buNone/>
                        <a:tabLst/>
                        <a:defRPr/>
                      </a:pPr>
                      <a:r>
                        <a:rPr lang="en-GB" sz="1300"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Ensure a </a:t>
                      </a:r>
                      <a:r>
                        <a:rPr lang="en-GB" sz="1300" b="1"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capable</a:t>
                      </a:r>
                      <a:r>
                        <a:rPr lang="en-GB" sz="1300"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 </a:t>
                      </a:r>
                      <a:r>
                        <a:rPr lang="en-GB" sz="1300" b="1"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knowledgeable</a:t>
                      </a:r>
                      <a:r>
                        <a:rPr lang="en-GB" sz="1300"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 and </a:t>
                      </a:r>
                      <a:r>
                        <a:rPr lang="en-GB" sz="1300" b="1"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locally</a:t>
                      </a:r>
                      <a:r>
                        <a:rPr lang="en-GB" sz="1300"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 </a:t>
                      </a:r>
                      <a:r>
                        <a:rPr lang="en-GB" sz="1300" b="1"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sourced</a:t>
                      </a:r>
                      <a:r>
                        <a:rPr lang="en-GB" sz="1300"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 organizational structure, so to </a:t>
                      </a:r>
                      <a:r>
                        <a:rPr lang="en-GB" sz="1300" kern="0"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improve internal capabilities and become a reference in Mozambique’s ecosystem.</a:t>
                      </a:r>
                    </a:p>
                  </a:txBody>
                  <a:tcPr marL="72000" marR="72000" marT="180000" marB="180000" anchor="ctr">
                    <a:lnL w="5715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0" marR="0" lvl="0" indent="0" algn="l" defTabSz="646482" rtl="0" eaLnBrk="1" fontAlgn="auto" latinLnBrk="0" hangingPunct="1">
                        <a:lnSpc>
                          <a:spcPct val="100000"/>
                        </a:lnSpc>
                        <a:spcBef>
                          <a:spcPts val="0"/>
                        </a:spcBef>
                        <a:spcAft>
                          <a:spcPts val="0"/>
                        </a:spcAft>
                        <a:buClrTx/>
                        <a:buSzTx/>
                        <a:buFontTx/>
                        <a:buNone/>
                        <a:tabLst/>
                        <a:defRPr/>
                      </a:pPr>
                      <a:endParaRPr lang="en-US" sz="1100" kern="0" dirty="0">
                        <a:latin typeface="Calibri" panose="020F0502020204030204" pitchFamily="34" charset="0"/>
                        <a:cs typeface="Calibri" panose="020F0502020204030204" pitchFamily="34" charset="0"/>
                        <a:sym typeface="Calibri" panose="020F0502020204030204" pitchFamily="34" charset="0"/>
                      </a:endParaRPr>
                    </a:p>
                  </a:txBody>
                  <a:tcPr marL="36000" marR="36000" marT="43200" marB="432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19726495"/>
                  </a:ext>
                </a:extLst>
              </a:tr>
              <a:tr h="0">
                <a:tc>
                  <a:txBody>
                    <a:bodyPr/>
                    <a:lstStyle/>
                    <a:p>
                      <a:pPr algn="l"/>
                      <a:endParaRPr lang="en-GB" sz="100" b="1" noProof="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l" defTabSz="646482" rtl="0" eaLnBrk="1" fontAlgn="auto" latinLnBrk="0" hangingPunct="1">
                        <a:lnSpc>
                          <a:spcPct val="100000"/>
                        </a:lnSpc>
                        <a:spcBef>
                          <a:spcPts val="0"/>
                        </a:spcBef>
                        <a:spcAft>
                          <a:spcPts val="0"/>
                        </a:spcAft>
                        <a:buClrTx/>
                        <a:buSzTx/>
                        <a:buFontTx/>
                        <a:buNone/>
                        <a:tabLst/>
                        <a:defRPr/>
                      </a:pPr>
                      <a:endParaRPr lang="en-GB" sz="100" kern="0"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57150"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extLst>
                  <a:ext uri="{0D108BD9-81ED-4DB2-BD59-A6C34878D82A}">
                    <a16:rowId xmlns:a16="http://schemas.microsoft.com/office/drawing/2014/main" val="3052506954"/>
                  </a:ext>
                </a:extLst>
              </a:tr>
              <a:tr h="396000">
                <a:tc rowSpan="2">
                  <a:txBody>
                    <a:bodyPr/>
                    <a:lstStyle/>
                    <a:p>
                      <a:pPr algn="l"/>
                      <a:r>
                        <a:rPr lang="en-GB" sz="1200" b="1" noProof="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Market innovation</a:t>
                      </a:r>
                    </a:p>
                  </a:txBody>
                  <a:tcPr marL="36000" marR="36000" marT="18000" marB="18000" anchor="ctr">
                    <a:lnL w="12700" cmpd="sng">
                      <a:noFill/>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A41"/>
                    </a:solidFill>
                  </a:tcPr>
                </a:tc>
                <a:tc>
                  <a:txBody>
                    <a:bodyPr/>
                    <a:lstStyle/>
                    <a:p>
                      <a:pPr algn="ctr"/>
                      <a:r>
                        <a:rPr lang="en-GB" sz="1100" b="1" noProof="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3</a:t>
                      </a:r>
                    </a:p>
                  </a:txBody>
                  <a:tcPr marL="36000" marR="36000" marT="18000" marB="18000" anchor="ctr">
                    <a:lnL w="57150"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p>
                      <a:pPr marL="0" marR="0" lvl="0" indent="0" algn="l" defTabSz="646482" rtl="0" eaLnBrk="1" fontAlgn="auto" latinLnBrk="0" hangingPunct="1">
                        <a:lnSpc>
                          <a:spcPct val="100000"/>
                        </a:lnSpc>
                        <a:spcBef>
                          <a:spcPts val="0"/>
                        </a:spcBef>
                        <a:spcAft>
                          <a:spcPts val="0"/>
                        </a:spcAft>
                        <a:buClrTx/>
                        <a:buSzTx/>
                        <a:buFontTx/>
                        <a:buNone/>
                        <a:tabLst/>
                        <a:defRPr/>
                      </a:pPr>
                      <a:r>
                        <a:rPr lang="en-GB" sz="1300" b="1" kern="1200" noProof="0" dirty="0">
                          <a:solidFill>
                            <a:schemeClr val="tx1">
                              <a:lumMod val="75000"/>
                              <a:lumOff val="25000"/>
                            </a:schemeClr>
                          </a:solidFill>
                          <a:latin typeface="Calibri Light" panose="020F0302020204030204" pitchFamily="34" charset="0"/>
                          <a:ea typeface="+mn-ea"/>
                          <a:cs typeface="Calibri Light" panose="020F0302020204030204" pitchFamily="34" charset="0"/>
                          <a:sym typeface="Calibri Light" panose="020F0302020204030204" pitchFamily="34" charset="0"/>
                        </a:rPr>
                        <a:t>Drive innovation and technology</a:t>
                      </a:r>
                    </a:p>
                  </a:txBody>
                  <a:tcPr marL="72000" marR="72000" marT="43200" marB="43200" anchor="ctr">
                    <a:lnL w="12700" cmpd="sng">
                      <a:noFill/>
                    </a:lnL>
                    <a:lnR w="12700" cmpd="sng">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22538134"/>
                  </a:ext>
                </a:extLst>
              </a:tr>
              <a:tr h="396000">
                <a:tc vMerge="1">
                  <a:txBody>
                    <a:bodyPr/>
                    <a:lstStyle/>
                    <a:p>
                      <a:pPr algn="ctr"/>
                      <a:endParaRPr lang="en-GB" sz="1100" b="0" noProof="0">
                        <a:solidFill>
                          <a:schemeClr val="tx1"/>
                        </a:solidFill>
                        <a:latin typeface="Calibri" panose="020F0502020204030204" pitchFamily="34" charset="0"/>
                        <a:cs typeface="Calibri" panose="020F0502020204030204" pitchFamily="34" charset="0"/>
                        <a:sym typeface="Calibri" panose="020F0502020204030204" pitchFamily="34" charset="0"/>
                      </a:endParaRPr>
                    </a:p>
                  </a:txBody>
                  <a:tcPr marL="36000" marR="36000" marT="18000" marB="18000" anchor="ctr">
                    <a:lnL w="12700" cmpd="sng">
                      <a:noFill/>
                    </a:lnL>
                    <a:lnR w="12700" cmpd="sng">
                      <a:noFill/>
                    </a:lnR>
                    <a:lnT w="571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marL="0" marR="0" lvl="0" indent="0" algn="l" defTabSz="646482" rtl="0" eaLnBrk="1" fontAlgn="auto" latinLnBrk="0" hangingPunct="1">
                        <a:lnSpc>
                          <a:spcPct val="100000"/>
                        </a:lnSpc>
                        <a:spcBef>
                          <a:spcPts val="0"/>
                        </a:spcBef>
                        <a:spcAft>
                          <a:spcPts val="0"/>
                        </a:spcAft>
                        <a:buClrTx/>
                        <a:buSzTx/>
                        <a:buFontTx/>
                        <a:buNone/>
                        <a:tabLst/>
                        <a:defRPr/>
                      </a:pPr>
                      <a:r>
                        <a:rPr lang="en-GB" sz="1300" b="1" kern="0"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Catalyse technology </a:t>
                      </a:r>
                      <a:r>
                        <a:rPr lang="en-GB" sz="1300" kern="0"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and </a:t>
                      </a:r>
                      <a:r>
                        <a:rPr lang="en-GB" sz="1300" b="1" kern="0"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innovation</a:t>
                      </a:r>
                      <a:r>
                        <a:rPr lang="en-GB" sz="1300" kern="0"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 into financial services, banking and insurance, through solutions </a:t>
                      </a:r>
                      <a:r>
                        <a:rPr lang="en-GB" sz="1300"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for market targets, so to promote employment, create businesses</a:t>
                      </a:r>
                      <a:r>
                        <a:rPr lang="en-GB" sz="1300" kern="0"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 and </a:t>
                      </a:r>
                      <a:r>
                        <a:rPr lang="en-GB" sz="1300"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contribute to meet the Sustainable Development Goals.</a:t>
                      </a:r>
                      <a:endParaRPr lang="en-GB" sz="1300" b="0" kern="1200" noProof="0" dirty="0">
                        <a:solidFill>
                          <a:schemeClr val="tx1">
                            <a:lumMod val="75000"/>
                            <a:lumOff val="25000"/>
                          </a:schemeClr>
                        </a:solidFill>
                        <a:latin typeface="Calibri Light" panose="020F0302020204030204" pitchFamily="34" charset="0"/>
                        <a:ea typeface="+mn-ea"/>
                        <a:cs typeface="Calibri Light" panose="020F0302020204030204" pitchFamily="34" charset="0"/>
                        <a:sym typeface="Calibri Light" panose="020F0302020204030204" pitchFamily="34" charset="0"/>
                      </a:endParaRPr>
                    </a:p>
                  </a:txBody>
                  <a:tcPr marL="72000" marR="72000" marT="180000" marB="180000" anchor="ctr">
                    <a:lnL w="5715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0" marR="0" lvl="0" indent="0" algn="l" defTabSz="646482" rtl="0" eaLnBrk="1" fontAlgn="auto" latinLnBrk="0" hangingPunct="1">
                        <a:lnSpc>
                          <a:spcPct val="100000"/>
                        </a:lnSpc>
                        <a:spcBef>
                          <a:spcPts val="0"/>
                        </a:spcBef>
                        <a:spcAft>
                          <a:spcPts val="0"/>
                        </a:spcAft>
                        <a:buClrTx/>
                        <a:buSzTx/>
                        <a:buFontTx/>
                        <a:buNone/>
                        <a:tabLst/>
                        <a:defRPr/>
                      </a:pPr>
                      <a:endParaRPr lang="en-GB" sz="1100" b="0" kern="1200" noProof="0" dirty="0">
                        <a:solidFill>
                          <a:schemeClr val="tx1"/>
                        </a:solidFill>
                        <a:latin typeface="Calibri" panose="020F0502020204030204" pitchFamily="34" charset="0"/>
                        <a:ea typeface="+mn-ea"/>
                        <a:cs typeface="Calibri" panose="020F0502020204030204" pitchFamily="34" charset="0"/>
                        <a:sym typeface="Calibri" panose="020F0502020204030204" pitchFamily="34" charset="0"/>
                      </a:endParaRPr>
                    </a:p>
                  </a:txBody>
                  <a:tcPr marL="36000" marR="36000" marT="43200" marB="432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6923802"/>
                  </a:ext>
                </a:extLst>
              </a:tr>
              <a:tr h="0">
                <a:tc>
                  <a:txBody>
                    <a:bodyPr/>
                    <a:lstStyle/>
                    <a:p>
                      <a:pPr algn="l"/>
                      <a:endParaRPr lang="en-GB" sz="100" b="1" noProof="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l" defTabSz="646482" rtl="0" eaLnBrk="1" fontAlgn="auto" latinLnBrk="0" hangingPunct="1">
                        <a:lnSpc>
                          <a:spcPct val="100000"/>
                        </a:lnSpc>
                        <a:spcBef>
                          <a:spcPts val="0"/>
                        </a:spcBef>
                        <a:spcAft>
                          <a:spcPts val="0"/>
                        </a:spcAft>
                        <a:buClrTx/>
                        <a:buSzTx/>
                        <a:buFontTx/>
                        <a:buNone/>
                        <a:tabLst/>
                        <a:defRPr/>
                      </a:pPr>
                      <a:endParaRPr lang="en-GB" sz="100" b="0" kern="1200" noProof="0" dirty="0">
                        <a:solidFill>
                          <a:schemeClr val="tx1">
                            <a:lumMod val="75000"/>
                            <a:lumOff val="25000"/>
                          </a:schemeClr>
                        </a:solidFill>
                        <a:latin typeface="Calibri Light" panose="020F0302020204030204" pitchFamily="34" charset="0"/>
                        <a:ea typeface="+mn-ea"/>
                        <a:cs typeface="Calibri Light" panose="020F0302020204030204" pitchFamily="34" charset="0"/>
                        <a:sym typeface="Calibri Light" panose="020F0302020204030204" pitchFamily="34" charset="0"/>
                      </a:endParaRPr>
                    </a:p>
                  </a:txBody>
                  <a:tcPr marL="0" marR="0" marT="0" marB="0" anchor="ctr">
                    <a:lnL w="57150"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extLst>
                  <a:ext uri="{0D108BD9-81ED-4DB2-BD59-A6C34878D82A}">
                    <a16:rowId xmlns:a16="http://schemas.microsoft.com/office/drawing/2014/main" val="638952001"/>
                  </a:ext>
                </a:extLst>
              </a:tr>
              <a:tr h="396000">
                <a:tc rowSpan="2">
                  <a:txBody>
                    <a:bodyPr/>
                    <a:lstStyle/>
                    <a:p>
                      <a:pPr algn="l"/>
                      <a:r>
                        <a:rPr lang="en-GB" sz="1200" b="1" noProof="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Market targets</a:t>
                      </a:r>
                    </a:p>
                  </a:txBody>
                  <a:tcPr marL="36000" marR="36000" marT="18000" marB="18000" anchor="ctr">
                    <a:lnL w="12700" cmpd="sng">
                      <a:noFill/>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A41"/>
                    </a:solidFill>
                  </a:tcPr>
                </a:tc>
                <a:tc>
                  <a:txBody>
                    <a:bodyPr/>
                    <a:lstStyle/>
                    <a:p>
                      <a:pPr algn="ctr"/>
                      <a:r>
                        <a:rPr lang="en-GB" sz="1100" b="1" noProof="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4</a:t>
                      </a:r>
                    </a:p>
                  </a:txBody>
                  <a:tcPr marL="36000" marR="36000" marT="18000" marB="18000" anchor="ctr">
                    <a:lnL w="57150"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p>
                      <a:r>
                        <a:rPr lang="en-GB" sz="1300" b="1" kern="1200" noProof="0" dirty="0">
                          <a:solidFill>
                            <a:schemeClr val="tx1">
                              <a:lumMod val="75000"/>
                              <a:lumOff val="25000"/>
                            </a:schemeClr>
                          </a:solidFill>
                          <a:latin typeface="Calibri Light" panose="020F0302020204030204" pitchFamily="34" charset="0"/>
                          <a:ea typeface="+mn-ea"/>
                          <a:cs typeface="Calibri Light" panose="020F0302020204030204" pitchFamily="34" charset="0"/>
                          <a:sym typeface="Calibri Light" panose="020F0302020204030204" pitchFamily="34" charset="0"/>
                        </a:rPr>
                        <a:t>Embrace weak population segments</a:t>
                      </a:r>
                    </a:p>
                  </a:txBody>
                  <a:tcPr marL="72000" marR="72000" marT="43200" marB="43200" anchor="ctr">
                    <a:lnL w="12700" cmpd="sng">
                      <a:noFill/>
                    </a:lnL>
                    <a:lnR w="12700" cmpd="sng">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65665593"/>
                  </a:ext>
                </a:extLst>
              </a:tr>
              <a:tr h="396000">
                <a:tc vMerge="1">
                  <a:txBody>
                    <a:bodyPr/>
                    <a:lstStyle/>
                    <a:p>
                      <a:pPr algn="ctr"/>
                      <a:endParaRPr lang="en-GB" sz="1100" b="0" noProof="0" dirty="0">
                        <a:solidFill>
                          <a:schemeClr val="tx1"/>
                        </a:solidFill>
                        <a:latin typeface="Calibri" panose="020F0502020204030204" pitchFamily="34" charset="0"/>
                        <a:cs typeface="Calibri" panose="020F0502020204030204" pitchFamily="34" charset="0"/>
                        <a:sym typeface="Calibri" panose="020F0502020204030204" pitchFamily="34" charset="0"/>
                      </a:endParaRPr>
                    </a:p>
                  </a:txBody>
                  <a:tcPr marL="36000" marR="36000" marT="18000" marB="18000" anchor="ctr">
                    <a:lnL w="12700" cmpd="sng">
                      <a:noFill/>
                    </a:lnL>
                    <a:lnR w="12700" cmpd="sng">
                      <a:noFill/>
                    </a:lnR>
                    <a:lnT w="571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r>
                        <a:rPr lang="en-GB" sz="1300"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Develop initiatives to </a:t>
                      </a:r>
                      <a:r>
                        <a:rPr lang="en-GB" sz="1300" b="1"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improve financial capabilities</a:t>
                      </a:r>
                      <a:r>
                        <a:rPr lang="en-GB" sz="1300"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 both in </a:t>
                      </a:r>
                      <a:r>
                        <a:rPr lang="en-GB" sz="1300" b="1"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access</a:t>
                      </a:r>
                      <a:r>
                        <a:rPr lang="en-GB" sz="1300"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 </a:t>
                      </a:r>
                      <a:r>
                        <a:rPr lang="en-GB" sz="1300" b="1"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usage</a:t>
                      </a:r>
                      <a:r>
                        <a:rPr lang="en-GB" sz="1300"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 and </a:t>
                      </a:r>
                      <a:r>
                        <a:rPr lang="en-GB" sz="1300" b="1"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quality</a:t>
                      </a:r>
                      <a:r>
                        <a:rPr lang="en-GB" sz="1300"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 for the youth, women and the rural population, and </a:t>
                      </a:r>
                      <a:r>
                        <a:rPr lang="en-GB" sz="1300" b="1"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prepare MSMEs</a:t>
                      </a:r>
                      <a:r>
                        <a:rPr lang="en-GB" sz="1300"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 for the </a:t>
                      </a:r>
                      <a:r>
                        <a:rPr lang="en-GB" sz="1300" b="1"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formal economy </a:t>
                      </a:r>
                      <a:r>
                        <a:rPr lang="en-GB" sz="1300"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by enabling their access to companies' value chains.</a:t>
                      </a:r>
                      <a:endParaRPr lang="en-GB" sz="1300" b="0"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a:txBody>
                  <a:tcPr marL="72000" marR="72000" marT="180000" marB="180000" anchor="ctr">
                    <a:lnL w="5715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GB" sz="1100" b="0" noProof="0" dirty="0">
                        <a:solidFill>
                          <a:schemeClr val="tx1"/>
                        </a:solidFill>
                        <a:latin typeface="Calibri" panose="020F0502020204030204" pitchFamily="34" charset="0"/>
                        <a:cs typeface="Calibri" panose="020F0502020204030204" pitchFamily="34" charset="0"/>
                        <a:sym typeface="Calibri" panose="020F0502020204030204" pitchFamily="34" charset="0"/>
                      </a:endParaRPr>
                    </a:p>
                  </a:txBody>
                  <a:tcPr marL="36000" marR="36000" marT="43200" marB="432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49653931"/>
                  </a:ext>
                </a:extLst>
              </a:tr>
              <a:tr h="0">
                <a:tc>
                  <a:txBody>
                    <a:bodyPr/>
                    <a:lstStyle/>
                    <a:p>
                      <a:pPr algn="l"/>
                      <a:endParaRPr lang="en-GB" sz="100" b="1" noProof="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12700" cmpd="sng">
                      <a:noFill/>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endParaRPr lang="en-GB" sz="100" b="0"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L w="57150"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extLst>
                  <a:ext uri="{0D108BD9-81ED-4DB2-BD59-A6C34878D82A}">
                    <a16:rowId xmlns:a16="http://schemas.microsoft.com/office/drawing/2014/main" val="2150675272"/>
                  </a:ext>
                </a:extLst>
              </a:tr>
              <a:tr h="396000">
                <a:tc rowSpan="2">
                  <a:txBody>
                    <a:bodyPr/>
                    <a:lstStyle/>
                    <a:p>
                      <a:pPr algn="l"/>
                      <a:r>
                        <a:rPr lang="en-GB" sz="1200" b="1" noProof="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Consumer protection and regulation</a:t>
                      </a:r>
                    </a:p>
                  </a:txBody>
                  <a:tcPr marL="36000" marR="36000" marT="18000" marB="18000" anchor="ctr">
                    <a:lnL w="12700" cmpd="sng">
                      <a:noFill/>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A41"/>
                    </a:solidFill>
                  </a:tcPr>
                </a:tc>
                <a:tc>
                  <a:txBody>
                    <a:bodyPr/>
                    <a:lstStyle/>
                    <a:p>
                      <a:pPr algn="ctr"/>
                      <a:r>
                        <a:rPr lang="en-GB" sz="1100" b="1" noProof="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5</a:t>
                      </a:r>
                    </a:p>
                  </a:txBody>
                  <a:tcPr marL="36000" marR="36000" marT="18000" marB="18000" anchor="ctr">
                    <a:lnL w="57150"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p>
                      <a:r>
                        <a:rPr lang="en-GB" sz="1300" b="1" kern="1200" noProof="0" dirty="0">
                          <a:solidFill>
                            <a:schemeClr val="tx1">
                              <a:lumMod val="75000"/>
                              <a:lumOff val="25000"/>
                            </a:schemeClr>
                          </a:solidFill>
                          <a:latin typeface="Calibri Light" panose="020F0302020204030204" pitchFamily="34" charset="0"/>
                          <a:ea typeface="+mn-ea"/>
                          <a:cs typeface="Calibri Light" panose="020F0302020204030204" pitchFamily="34" charset="0"/>
                          <a:sym typeface="Calibri Light" panose="020F0302020204030204" pitchFamily="34" charset="0"/>
                        </a:rPr>
                        <a:t>Consumer protection/ education and regulation</a:t>
                      </a:r>
                    </a:p>
                  </a:txBody>
                  <a:tcPr marL="72000" marR="72000" marT="43200" marB="43200" anchor="ctr">
                    <a:lnL w="12700" cmpd="sng">
                      <a:noFill/>
                    </a:lnL>
                    <a:lnR w="12700" cmpd="sng">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927421"/>
                  </a:ext>
                </a:extLst>
              </a:tr>
              <a:tr h="396000">
                <a:tc vMerge="1">
                  <a:txBody>
                    <a:bodyPr/>
                    <a:lstStyle/>
                    <a:p>
                      <a:pPr algn="ctr"/>
                      <a:endParaRPr lang="en-GB" sz="1100" b="0" noProof="0" dirty="0">
                        <a:solidFill>
                          <a:schemeClr val="tx1"/>
                        </a:solidFill>
                        <a:latin typeface="Calibri" panose="020F0502020204030204" pitchFamily="34" charset="0"/>
                        <a:cs typeface="Calibri" panose="020F0502020204030204" pitchFamily="34" charset="0"/>
                        <a:sym typeface="Calibri" panose="020F0502020204030204" pitchFamily="34" charset="0"/>
                      </a:endParaRPr>
                    </a:p>
                  </a:txBody>
                  <a:tcPr marL="36000" marR="36000" marT="18000" marB="180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marL="0" marR="0" lvl="0" indent="0" algn="l" defTabSz="646482" rtl="0" eaLnBrk="1" fontAlgn="auto" latinLnBrk="0" hangingPunct="1">
                        <a:lnSpc>
                          <a:spcPct val="100000"/>
                        </a:lnSpc>
                        <a:spcBef>
                          <a:spcPts val="0"/>
                        </a:spcBef>
                        <a:spcAft>
                          <a:spcPts val="0"/>
                        </a:spcAft>
                        <a:buClrTx/>
                        <a:buSzTx/>
                        <a:buFontTx/>
                        <a:buNone/>
                        <a:tabLst/>
                        <a:defRPr/>
                      </a:pPr>
                      <a:r>
                        <a:rPr lang="en-GB" sz="1300"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Promote </a:t>
                      </a:r>
                      <a:r>
                        <a:rPr lang="en-GB" sz="1300" b="1"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financial education, literacy and effective consumer protection</a:t>
                      </a:r>
                      <a:r>
                        <a:rPr lang="en-GB" sz="1300"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 for the youth, women, rural population and MSMEs, and an </a:t>
                      </a:r>
                      <a:r>
                        <a:rPr lang="en-GB" sz="1300" b="1"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alignment </a:t>
                      </a:r>
                      <a:r>
                        <a:rPr lang="en-GB" sz="1300"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of the </a:t>
                      </a:r>
                      <a:r>
                        <a:rPr lang="en-GB" sz="1300" b="1"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regulatory environment </a:t>
                      </a:r>
                      <a:r>
                        <a:rPr lang="en-GB" sz="1300"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to foment innovation, investment and market uptake.</a:t>
                      </a:r>
                      <a:endParaRPr lang="en-GB" sz="1300" b="0" kern="1200" noProof="0" dirty="0">
                        <a:solidFill>
                          <a:schemeClr val="tx1">
                            <a:lumMod val="75000"/>
                            <a:lumOff val="25000"/>
                          </a:schemeClr>
                        </a:solidFill>
                        <a:latin typeface="Calibri Light" panose="020F0302020204030204" pitchFamily="34" charset="0"/>
                        <a:ea typeface="+mn-ea"/>
                        <a:cs typeface="Calibri Light" panose="020F0302020204030204" pitchFamily="34" charset="0"/>
                        <a:sym typeface="Calibri Light" panose="020F0302020204030204" pitchFamily="34" charset="0"/>
                      </a:endParaRPr>
                    </a:p>
                  </a:txBody>
                  <a:tcPr marL="72000" marR="72000" marT="180000" marB="180000" anchor="ctr">
                    <a:lnL w="5715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0" marR="0" lvl="0" indent="0" algn="l" defTabSz="646482" rtl="0" eaLnBrk="1" fontAlgn="auto" latinLnBrk="0" hangingPunct="1">
                        <a:lnSpc>
                          <a:spcPct val="100000"/>
                        </a:lnSpc>
                        <a:spcBef>
                          <a:spcPts val="0"/>
                        </a:spcBef>
                        <a:spcAft>
                          <a:spcPts val="0"/>
                        </a:spcAft>
                        <a:buClrTx/>
                        <a:buSzTx/>
                        <a:buFontTx/>
                        <a:buNone/>
                        <a:tabLst/>
                        <a:defRPr/>
                      </a:pPr>
                      <a:endParaRPr lang="en-GB" sz="1100" b="0" kern="1200" noProof="0" dirty="0">
                        <a:solidFill>
                          <a:schemeClr val="tx1"/>
                        </a:solidFill>
                        <a:latin typeface="Calibri" panose="020F0502020204030204" pitchFamily="34" charset="0"/>
                        <a:ea typeface="+mn-ea"/>
                        <a:cs typeface="Calibri" panose="020F0502020204030204" pitchFamily="34" charset="0"/>
                        <a:sym typeface="Calibri" panose="020F0502020204030204" pitchFamily="34" charset="0"/>
                      </a:endParaRPr>
                    </a:p>
                  </a:txBody>
                  <a:tcPr marL="36000" marR="36000" marT="43200" marB="432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7443498"/>
                  </a:ext>
                </a:extLst>
              </a:tr>
            </a:tbl>
          </a:graphicData>
        </a:graphic>
      </p:graphicFrame>
      <p:sp>
        <p:nvSpPr>
          <p:cNvPr id="2" name="Oval 1">
            <a:extLst>
              <a:ext uri="{FF2B5EF4-FFF2-40B4-BE49-F238E27FC236}">
                <a16:creationId xmlns:a16="http://schemas.microsoft.com/office/drawing/2014/main" id="{C39F00A6-C7CD-46EF-A49E-F9153D478F31}"/>
              </a:ext>
            </a:extLst>
          </p:cNvPr>
          <p:cNvSpPr/>
          <p:nvPr/>
        </p:nvSpPr>
        <p:spPr>
          <a:xfrm>
            <a:off x="796834" y="9065623"/>
            <a:ext cx="483326" cy="352697"/>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pt-PT" sz="1200" dirty="0">
              <a:latin typeface="+mj-lt"/>
            </a:endParaRPr>
          </a:p>
        </p:txBody>
      </p:sp>
      <p:sp>
        <p:nvSpPr>
          <p:cNvPr id="8" name="Oval 7">
            <a:extLst>
              <a:ext uri="{FF2B5EF4-FFF2-40B4-BE49-F238E27FC236}">
                <a16:creationId xmlns:a16="http://schemas.microsoft.com/office/drawing/2014/main" id="{FADCA17A-31E9-413F-A476-29F1A3CEDFD4}"/>
              </a:ext>
            </a:extLst>
          </p:cNvPr>
          <p:cNvSpPr/>
          <p:nvPr/>
        </p:nvSpPr>
        <p:spPr>
          <a:xfrm>
            <a:off x="4228011" y="9065623"/>
            <a:ext cx="483326" cy="352697"/>
          </a:xfrm>
          <a:prstGeom prst="ellipse">
            <a:avLst/>
          </a:prstGeom>
          <a:solidFill>
            <a:srgbClr val="002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pt-PT" sz="1200" dirty="0">
              <a:latin typeface="+mj-lt"/>
            </a:endParaRPr>
          </a:p>
        </p:txBody>
      </p:sp>
      <p:sp>
        <p:nvSpPr>
          <p:cNvPr id="9" name="TextBox 8">
            <a:extLst>
              <a:ext uri="{FF2B5EF4-FFF2-40B4-BE49-F238E27FC236}">
                <a16:creationId xmlns:a16="http://schemas.microsoft.com/office/drawing/2014/main" id="{C784C8C8-CD5F-4610-A03D-693C796B6715}"/>
              </a:ext>
            </a:extLst>
          </p:cNvPr>
          <p:cNvSpPr txBox="1"/>
          <p:nvPr/>
        </p:nvSpPr>
        <p:spPr>
          <a:xfrm>
            <a:off x="1372982" y="9075609"/>
            <a:ext cx="1592288" cy="474782"/>
          </a:xfrm>
          <a:prstGeom prst="rect">
            <a:avLst/>
          </a:prstGeom>
        </p:spPr>
        <p:txBody>
          <a:bodyPr wrap="square" lIns="0" tIns="0" rIns="0" bIns="0" numCol="1" spcCol="180000" rtlCol="0" anchor="t">
            <a:noAutofit/>
          </a:bodyPr>
          <a:lstStyle/>
          <a:p>
            <a:r>
              <a:rPr lang="en-US" sz="1200"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Internal impact</a:t>
            </a:r>
          </a:p>
        </p:txBody>
      </p:sp>
      <p:sp>
        <p:nvSpPr>
          <p:cNvPr id="10" name="TextBox 9">
            <a:extLst>
              <a:ext uri="{FF2B5EF4-FFF2-40B4-BE49-F238E27FC236}">
                <a16:creationId xmlns:a16="http://schemas.microsoft.com/office/drawing/2014/main" id="{FE483411-C2E9-41C5-846D-A85EA4B937AC}"/>
              </a:ext>
            </a:extLst>
          </p:cNvPr>
          <p:cNvSpPr txBox="1"/>
          <p:nvPr/>
        </p:nvSpPr>
        <p:spPr>
          <a:xfrm>
            <a:off x="4807132" y="9075609"/>
            <a:ext cx="1592288" cy="474782"/>
          </a:xfrm>
          <a:prstGeom prst="rect">
            <a:avLst/>
          </a:prstGeom>
        </p:spPr>
        <p:txBody>
          <a:bodyPr wrap="square" lIns="0" tIns="0" rIns="0" bIns="0" numCol="1" spcCol="180000" rtlCol="0" anchor="t">
            <a:noAutofit/>
          </a:bodyPr>
          <a:lstStyle/>
          <a:p>
            <a:r>
              <a:rPr lang="en-US" sz="1200"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External impact</a:t>
            </a:r>
          </a:p>
        </p:txBody>
      </p:sp>
    </p:spTree>
    <p:extLst>
      <p:ext uri="{BB962C8B-B14F-4D97-AF65-F5344CB8AC3E}">
        <p14:creationId xmlns:p14="http://schemas.microsoft.com/office/powerpoint/2010/main" val="3021189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EFE9A6A-6A08-4350-A916-4AB06781A9B0}"/>
              </a:ext>
            </a:extLst>
          </p:cNvPr>
          <p:cNvGraphicFramePr>
            <a:graphicFrameLocks noChangeAspect="1"/>
          </p:cNvGraphicFramePr>
          <p:nvPr>
            <p:custDataLst>
              <p:tags r:id="rId2"/>
            </p:custDataLst>
            <p:extLst>
              <p:ext uri="{D42A27DB-BD31-4B8C-83A1-F6EECF244321}">
                <p14:modId xmlns:p14="http://schemas.microsoft.com/office/powerpoint/2010/main" val="11076043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111" name="think-cell Slide" r:id="rId5" imgW="592" imgH="595" progId="TCLayout.ActiveDocument.1">
                  <p:embed/>
                </p:oleObj>
              </mc:Choice>
              <mc:Fallback>
                <p:oleObj name="think-cell Slide" r:id="rId5" imgW="592" imgH="595" progId="TCLayout.ActiveDocument.1">
                  <p:embed/>
                  <p:pic>
                    <p:nvPicPr>
                      <p:cNvPr id="2" name="Object 1" hidden="1">
                        <a:extLst>
                          <a:ext uri="{FF2B5EF4-FFF2-40B4-BE49-F238E27FC236}">
                            <a16:creationId xmlns:a16="http://schemas.microsoft.com/office/drawing/2014/main" id="{FEFE9A6A-6A08-4350-A916-4AB06781A9B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3" name="Text Placeholder 22"/>
          <p:cNvSpPr>
            <a:spLocks noGrp="1"/>
          </p:cNvSpPr>
          <p:nvPr>
            <p:ph type="body" sz="quarter" idx="20"/>
          </p:nvPr>
        </p:nvSpPr>
        <p:spPr/>
        <p:txBody>
          <a:bodyPr/>
          <a:lstStyle/>
          <a:p>
            <a:r>
              <a:rPr lang="en-GB" dirty="0">
                <a:latin typeface="Calibri" panose="020F0502020204030204" pitchFamily="34" charset="0"/>
                <a:cs typeface="Calibri" panose="020F0502020204030204" pitchFamily="34" charset="0"/>
                <a:sym typeface="Calibri Light" panose="020F0302020204030204" pitchFamily="34" charset="0"/>
              </a:rPr>
              <a:t>6</a:t>
            </a:r>
          </a:p>
        </p:txBody>
      </p:sp>
      <p:sp>
        <p:nvSpPr>
          <p:cNvPr id="98" name="Slide Number Placeholder 5">
            <a:extLst>
              <a:ext uri="{FF2B5EF4-FFF2-40B4-BE49-F238E27FC236}">
                <a16:creationId xmlns:a16="http://schemas.microsoft.com/office/drawing/2014/main" id="{80513619-6569-43F7-8534-CCD50BC47034}"/>
              </a:ext>
            </a:extLst>
          </p:cNvPr>
          <p:cNvSpPr txBox="1">
            <a:spLocks/>
          </p:cNvSpPr>
          <p:nvPr/>
        </p:nvSpPr>
        <p:spPr>
          <a:xfrm>
            <a:off x="360712" y="9556608"/>
            <a:ext cx="144000" cy="237071"/>
          </a:xfrm>
          <a:prstGeom prst="rect">
            <a:avLst/>
          </a:prstGeom>
        </p:spPr>
        <p:txBody>
          <a:bodyPr vert="horz" lIns="0" tIns="0" rIns="0" bIns="0" rtlCol="0" anchor="ctr">
            <a:noAutofit/>
          </a:bodyPr>
          <a:lstStyle>
            <a:defPPr>
              <a:defRPr lang="en-US"/>
            </a:defPPr>
            <a:lvl1pPr marL="0" algn="l" defTabSz="446441" rtl="0" eaLnBrk="1" latinLnBrk="0" hangingPunct="1">
              <a:defRPr sz="848" kern="1200">
                <a:solidFill>
                  <a:schemeClr val="bg2"/>
                </a:solidFill>
                <a:latin typeface="+mn-lt"/>
                <a:ea typeface="+mn-ea"/>
                <a:cs typeface="+mn-cs"/>
              </a:defRPr>
            </a:lvl1pPr>
            <a:lvl2pPr marL="446441" algn="l" defTabSz="446441" rtl="0" eaLnBrk="1" latinLnBrk="0" hangingPunct="1">
              <a:defRPr sz="1758" kern="1200">
                <a:solidFill>
                  <a:schemeClr val="tx1"/>
                </a:solidFill>
                <a:latin typeface="+mn-lt"/>
                <a:ea typeface="+mn-ea"/>
                <a:cs typeface="+mn-cs"/>
              </a:defRPr>
            </a:lvl2pPr>
            <a:lvl3pPr marL="892884" algn="l" defTabSz="446441" rtl="0" eaLnBrk="1" latinLnBrk="0" hangingPunct="1">
              <a:defRPr sz="1758" kern="1200">
                <a:solidFill>
                  <a:schemeClr val="tx1"/>
                </a:solidFill>
                <a:latin typeface="+mn-lt"/>
                <a:ea typeface="+mn-ea"/>
                <a:cs typeface="+mn-cs"/>
              </a:defRPr>
            </a:lvl3pPr>
            <a:lvl4pPr marL="1339329" algn="l" defTabSz="446441" rtl="0" eaLnBrk="1" latinLnBrk="0" hangingPunct="1">
              <a:defRPr sz="1758" kern="1200">
                <a:solidFill>
                  <a:schemeClr val="tx1"/>
                </a:solidFill>
                <a:latin typeface="+mn-lt"/>
                <a:ea typeface="+mn-ea"/>
                <a:cs typeface="+mn-cs"/>
              </a:defRPr>
            </a:lvl4pPr>
            <a:lvl5pPr marL="1785768" algn="l" defTabSz="446441" rtl="0" eaLnBrk="1" latinLnBrk="0" hangingPunct="1">
              <a:defRPr sz="1758" kern="1200">
                <a:solidFill>
                  <a:schemeClr val="tx1"/>
                </a:solidFill>
                <a:latin typeface="+mn-lt"/>
                <a:ea typeface="+mn-ea"/>
                <a:cs typeface="+mn-cs"/>
              </a:defRPr>
            </a:lvl5pPr>
            <a:lvl6pPr marL="2232209" algn="l" defTabSz="446441" rtl="0" eaLnBrk="1" latinLnBrk="0" hangingPunct="1">
              <a:defRPr sz="1758" kern="1200">
                <a:solidFill>
                  <a:schemeClr val="tx1"/>
                </a:solidFill>
                <a:latin typeface="+mn-lt"/>
                <a:ea typeface="+mn-ea"/>
                <a:cs typeface="+mn-cs"/>
              </a:defRPr>
            </a:lvl6pPr>
            <a:lvl7pPr marL="2678652" algn="l" defTabSz="446441" rtl="0" eaLnBrk="1" latinLnBrk="0" hangingPunct="1">
              <a:defRPr sz="1758" kern="1200">
                <a:solidFill>
                  <a:schemeClr val="tx1"/>
                </a:solidFill>
                <a:latin typeface="+mn-lt"/>
                <a:ea typeface="+mn-ea"/>
                <a:cs typeface="+mn-cs"/>
              </a:defRPr>
            </a:lvl7pPr>
            <a:lvl8pPr marL="3125095" algn="l" defTabSz="446441" rtl="0" eaLnBrk="1" latinLnBrk="0" hangingPunct="1">
              <a:defRPr sz="1758" kern="1200">
                <a:solidFill>
                  <a:schemeClr val="tx1"/>
                </a:solidFill>
                <a:latin typeface="+mn-lt"/>
                <a:ea typeface="+mn-ea"/>
                <a:cs typeface="+mn-cs"/>
              </a:defRPr>
            </a:lvl8pPr>
            <a:lvl9pPr marL="3571538" algn="l" defTabSz="446441" rtl="0" eaLnBrk="1" latinLnBrk="0" hangingPunct="1">
              <a:defRPr sz="1758" kern="1200">
                <a:solidFill>
                  <a:schemeClr val="tx1"/>
                </a:solidFill>
                <a:latin typeface="+mn-lt"/>
                <a:ea typeface="+mn-ea"/>
                <a:cs typeface="+mn-cs"/>
              </a:defRPr>
            </a:lvl9pPr>
          </a:lstStyle>
          <a:p>
            <a:fld id="{B22E28CD-7D23-44D0-95D8-4FC36EC6909F}" type="slidenum">
              <a:rPr lang="en-GB" smtClean="0">
                <a:latin typeface="Calibri Light" panose="020F0302020204030204" pitchFamily="34" charset="0"/>
                <a:cs typeface="Calibri Light" panose="020F0302020204030204" pitchFamily="34" charset="0"/>
                <a:sym typeface="Calibri Light" panose="020F0302020204030204" pitchFamily="34" charset="0"/>
              </a:rPr>
              <a:pPr/>
              <a:t>26</a:t>
            </a:fld>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cxnSp>
        <p:nvCxnSpPr>
          <p:cNvPr id="102" name="Straight Connector 101">
            <a:extLst>
              <a:ext uri="{FF2B5EF4-FFF2-40B4-BE49-F238E27FC236}">
                <a16:creationId xmlns:a16="http://schemas.microsoft.com/office/drawing/2014/main" id="{1219DEE1-61E0-4AC2-9EA6-FC2D4185EDF1}"/>
              </a:ext>
            </a:extLst>
          </p:cNvPr>
          <p:cNvCxnSpPr/>
          <p:nvPr/>
        </p:nvCxnSpPr>
        <p:spPr>
          <a:xfrm>
            <a:off x="554201" y="9590475"/>
            <a:ext cx="0" cy="169336"/>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4" name="Footer Placeholder 4">
            <a:extLst>
              <a:ext uri="{FF2B5EF4-FFF2-40B4-BE49-F238E27FC236}">
                <a16:creationId xmlns:a16="http://schemas.microsoft.com/office/drawing/2014/main" id="{D7B28E19-7060-4A00-AF8C-689CA15CBA2E}"/>
              </a:ext>
            </a:extLst>
          </p:cNvPr>
          <p:cNvSpPr txBox="1">
            <a:spLocks/>
          </p:cNvSpPr>
          <p:nvPr/>
        </p:nvSpPr>
        <p:spPr>
          <a:xfrm>
            <a:off x="603690" y="9556608"/>
            <a:ext cx="3121008" cy="237071"/>
          </a:xfrm>
          <a:prstGeom prst="rect">
            <a:avLst/>
          </a:prstGeom>
        </p:spPr>
        <p:txBody>
          <a:bodyPr lIns="0"/>
          <a:lstStyle>
            <a:defPPr>
              <a:defRPr lang="en-US"/>
            </a:defPPr>
            <a:lvl1pPr marL="0" algn="l" defTabSz="446441" rtl="0" eaLnBrk="1" latinLnBrk="0" hangingPunct="1">
              <a:defRPr sz="850" kern="1200">
                <a:solidFill>
                  <a:schemeClr val="tx1"/>
                </a:solidFill>
                <a:latin typeface="+mn-lt"/>
                <a:ea typeface="+mn-ea"/>
                <a:cs typeface="+mn-cs"/>
              </a:defRPr>
            </a:lvl1pPr>
            <a:lvl2pPr marL="446441" algn="l" defTabSz="446441" rtl="0" eaLnBrk="1" latinLnBrk="0" hangingPunct="1">
              <a:defRPr sz="1758" kern="1200">
                <a:solidFill>
                  <a:schemeClr val="tx1"/>
                </a:solidFill>
                <a:latin typeface="+mn-lt"/>
                <a:ea typeface="+mn-ea"/>
                <a:cs typeface="+mn-cs"/>
              </a:defRPr>
            </a:lvl2pPr>
            <a:lvl3pPr marL="892884" algn="l" defTabSz="446441" rtl="0" eaLnBrk="1" latinLnBrk="0" hangingPunct="1">
              <a:defRPr sz="1758" kern="1200">
                <a:solidFill>
                  <a:schemeClr val="tx1"/>
                </a:solidFill>
                <a:latin typeface="+mn-lt"/>
                <a:ea typeface="+mn-ea"/>
                <a:cs typeface="+mn-cs"/>
              </a:defRPr>
            </a:lvl3pPr>
            <a:lvl4pPr marL="1339329" algn="l" defTabSz="446441" rtl="0" eaLnBrk="1" latinLnBrk="0" hangingPunct="1">
              <a:defRPr sz="1758" kern="1200">
                <a:solidFill>
                  <a:schemeClr val="tx1"/>
                </a:solidFill>
                <a:latin typeface="+mn-lt"/>
                <a:ea typeface="+mn-ea"/>
                <a:cs typeface="+mn-cs"/>
              </a:defRPr>
            </a:lvl4pPr>
            <a:lvl5pPr marL="1785768" algn="l" defTabSz="446441" rtl="0" eaLnBrk="1" latinLnBrk="0" hangingPunct="1">
              <a:defRPr sz="1758" kern="1200">
                <a:solidFill>
                  <a:schemeClr val="tx1"/>
                </a:solidFill>
                <a:latin typeface="+mn-lt"/>
                <a:ea typeface="+mn-ea"/>
                <a:cs typeface="+mn-cs"/>
              </a:defRPr>
            </a:lvl5pPr>
            <a:lvl6pPr marL="2232209" algn="l" defTabSz="446441" rtl="0" eaLnBrk="1" latinLnBrk="0" hangingPunct="1">
              <a:defRPr sz="1758" kern="1200">
                <a:solidFill>
                  <a:schemeClr val="tx1"/>
                </a:solidFill>
                <a:latin typeface="+mn-lt"/>
                <a:ea typeface="+mn-ea"/>
                <a:cs typeface="+mn-cs"/>
              </a:defRPr>
            </a:lvl6pPr>
            <a:lvl7pPr marL="2678652" algn="l" defTabSz="446441" rtl="0" eaLnBrk="1" latinLnBrk="0" hangingPunct="1">
              <a:defRPr sz="1758" kern="1200">
                <a:solidFill>
                  <a:schemeClr val="tx1"/>
                </a:solidFill>
                <a:latin typeface="+mn-lt"/>
                <a:ea typeface="+mn-ea"/>
                <a:cs typeface="+mn-cs"/>
              </a:defRPr>
            </a:lvl7pPr>
            <a:lvl8pPr marL="3125095" algn="l" defTabSz="446441" rtl="0" eaLnBrk="1" latinLnBrk="0" hangingPunct="1">
              <a:defRPr sz="1758" kern="1200">
                <a:solidFill>
                  <a:schemeClr val="tx1"/>
                </a:solidFill>
                <a:latin typeface="+mn-lt"/>
                <a:ea typeface="+mn-ea"/>
                <a:cs typeface="+mn-cs"/>
              </a:defRPr>
            </a:lvl8pPr>
            <a:lvl9pPr marL="3571538" algn="l" defTabSz="446441" rtl="0" eaLnBrk="1" latinLnBrk="0" hangingPunct="1">
              <a:defRPr sz="1758" kern="1200">
                <a:solidFill>
                  <a:schemeClr val="tx1"/>
                </a:solidFill>
                <a:latin typeface="+mn-lt"/>
                <a:ea typeface="+mn-ea"/>
                <a:cs typeface="+mn-cs"/>
              </a:defRPr>
            </a:lvl9pPr>
          </a:lstStyle>
          <a:p>
            <a:r>
              <a:rPr lang="en-GB" sz="800" dirty="0">
                <a:latin typeface="Calibri Light" panose="020F0302020204030204" pitchFamily="34" charset="0"/>
                <a:cs typeface="Calibri Light" panose="020F0302020204030204" pitchFamily="34" charset="0"/>
                <a:sym typeface="Calibri Light" panose="020F0302020204030204" pitchFamily="34" charset="0"/>
              </a:rPr>
              <a:t>Financial Sector Deepening Moçambique, Strategic Plan 2020-25</a:t>
            </a:r>
          </a:p>
        </p:txBody>
      </p:sp>
      <p:sp>
        <p:nvSpPr>
          <p:cNvPr id="99" name="Title 23">
            <a:extLst>
              <a:ext uri="{FF2B5EF4-FFF2-40B4-BE49-F238E27FC236}">
                <a16:creationId xmlns:a16="http://schemas.microsoft.com/office/drawing/2014/main" id="{831BFDC6-AD17-4AF0-867A-A77A555D3272}"/>
              </a:ext>
            </a:extLst>
          </p:cNvPr>
          <p:cNvSpPr txBox="1">
            <a:spLocks/>
          </p:cNvSpPr>
          <p:nvPr/>
        </p:nvSpPr>
        <p:spPr>
          <a:xfrm>
            <a:off x="636626" y="694278"/>
            <a:ext cx="6771803" cy="812814"/>
          </a:xfrm>
          <a:prstGeom prst="rect">
            <a:avLst/>
          </a:prstGeom>
        </p:spPr>
        <p:txBody>
          <a:bodyPr vert="horz" lIns="0" tIns="0" rIns="0" bIns="0" rtlCol="0" anchor="t" anchorCtr="0">
            <a:noAutofit/>
          </a:bodyPr>
          <a:lstStyle>
            <a:lvl1pPr algn="l" defTabSz="646482" rtl="0" eaLnBrk="1" latinLnBrk="0" hangingPunct="1">
              <a:lnSpc>
                <a:spcPct val="100000"/>
              </a:lnSpc>
              <a:spcBef>
                <a:spcPct val="0"/>
              </a:spcBef>
              <a:buNone/>
              <a:defRPr sz="2395" kern="1200">
                <a:solidFill>
                  <a:schemeClr val="bg2"/>
                </a:solidFill>
                <a:latin typeface="Calibri" panose="020F0502020204030204" pitchFamily="34" charset="0"/>
                <a:ea typeface="+mj-ea"/>
                <a:cs typeface="Calibri" panose="020F0502020204030204" pitchFamily="34" charset="0"/>
                <a:sym typeface="Calibri" panose="020F0502020204030204" pitchFamily="34" charset="0"/>
              </a:defRPr>
            </a:lvl1pPr>
          </a:lstStyle>
          <a:p>
            <a:r>
              <a:rPr lang="en-GB" sz="2400" b="1" dirty="0">
                <a:solidFill>
                  <a:srgbClr val="1A898B"/>
                </a:solidFill>
                <a:sym typeface="Calibri Light" panose="020F0302020204030204" pitchFamily="34" charset="0"/>
              </a:rPr>
              <a:t>KEY INITIATIVES</a:t>
            </a:r>
          </a:p>
        </p:txBody>
      </p:sp>
      <p:sp>
        <p:nvSpPr>
          <p:cNvPr id="8" name="TextBox 7">
            <a:extLst>
              <a:ext uri="{FF2B5EF4-FFF2-40B4-BE49-F238E27FC236}">
                <a16:creationId xmlns:a16="http://schemas.microsoft.com/office/drawing/2014/main" id="{8E79DA79-6483-4EC2-9436-0545B6B5D5A3}"/>
              </a:ext>
            </a:extLst>
          </p:cNvPr>
          <p:cNvSpPr txBox="1"/>
          <p:nvPr/>
        </p:nvSpPr>
        <p:spPr>
          <a:xfrm>
            <a:off x="456406" y="3035679"/>
            <a:ext cx="6859589" cy="6278184"/>
          </a:xfrm>
          <a:prstGeom prst="rect">
            <a:avLst/>
          </a:prstGeom>
        </p:spPr>
        <p:txBody>
          <a:bodyPr wrap="square" lIns="0" tIns="0" rIns="0" bIns="0" numCol="2" spcCol="180000" rtlCol="0" anchor="t">
            <a:noAutofit/>
          </a:bodyPr>
          <a:lstStyle>
            <a:defPPr>
              <a:defRPr lang="en-US"/>
            </a:defPPr>
            <a:lvl1pPr>
              <a:defRPr sz="1200" kern="0">
                <a:solidFill>
                  <a:schemeClr val="tx1">
                    <a:lumMod val="75000"/>
                    <a:lumOff val="25000"/>
                  </a:schemeClr>
                </a:solidFill>
                <a:latin typeface="Calibri Light" panose="020F0302020204030204" pitchFamily="34" charset="0"/>
                <a:cs typeface="Calibri Light" panose="020F0302020204030204" pitchFamily="34" charset="0"/>
              </a:defRPr>
            </a:lvl1pPr>
          </a:lstStyle>
          <a:p>
            <a:pPr>
              <a:spcAft>
                <a:spcPts val="600"/>
              </a:spcAft>
            </a:pPr>
            <a:r>
              <a:rPr lang="en-US" dirty="0"/>
              <a:t>FSDMoç will continue to guide its interventions through strategic partnerships to offer financial services and products (including digital) developed through comprehensive research, challenge fund and the human centered design approach. Factors of demand &amp; supply are at the core of our activities. Cross cutting initiatives will include gender, policy &amp; regulations, financial and digital literacy and innovation.  Our strategic approach should contribute to the achievement of the SDGs in Mozambique.</a:t>
            </a:r>
            <a:endParaRPr lang="en-GB" dirty="0"/>
          </a:p>
          <a:p>
            <a:pPr>
              <a:spcAft>
                <a:spcPts val="600"/>
              </a:spcAft>
            </a:pPr>
            <a:r>
              <a:rPr lang="en-US" dirty="0"/>
              <a:t>It is assumed that financial inclusion should not be only financial access, but there is a need to align access with adoption and use of financial services and products. For this purpose, in Mozambique there is a need to design new affordable investment instruments, specifically financial products for the productive sectors in the economy, particularly SMEs.</a:t>
            </a:r>
            <a:endParaRPr lang="en-GB" dirty="0"/>
          </a:p>
          <a:p>
            <a:pPr>
              <a:spcAft>
                <a:spcPts val="600"/>
              </a:spcAft>
            </a:pPr>
            <a:r>
              <a:rPr lang="en-US" dirty="0"/>
              <a:t>In the case of Mozambique, the FSD 2.0 programming will be aligned with the three levels of financial inclusion (access, usage/ adoption and quality of life) and with the Mozambican government and UK/DFID development priorities, as well as with financial sector priorities, including financial access, stability, integrity and investment.</a:t>
            </a:r>
          </a:p>
          <a:p>
            <a:pPr>
              <a:spcAft>
                <a:spcPts val="600"/>
              </a:spcAft>
            </a:pPr>
            <a:r>
              <a:rPr lang="en-US" b="1" dirty="0"/>
              <a:t>Inclusive Growth</a:t>
            </a:r>
          </a:p>
          <a:p>
            <a:pPr marL="180000" lvl="0" indent="-90000">
              <a:spcAft>
                <a:spcPts val="600"/>
              </a:spcAft>
              <a:buFont typeface="Arial" panose="020B0604020202020204" pitchFamily="34" charset="0"/>
              <a:buChar char="•"/>
            </a:pPr>
            <a:r>
              <a:rPr lang="en-US" dirty="0"/>
              <a:t>Agriculture is a key sector for development and a source of jobs in Mozambique where more than 66% of the population live in rural areas, being the majority women. </a:t>
            </a:r>
          </a:p>
          <a:p>
            <a:pPr marL="180000" lvl="0" indent="-90000">
              <a:spcAft>
                <a:spcPts val="600"/>
              </a:spcAft>
              <a:buFont typeface="Arial" panose="020B0604020202020204" pitchFamily="34" charset="0"/>
              <a:buChar char="•"/>
            </a:pPr>
            <a:r>
              <a:rPr lang="en-US" dirty="0"/>
              <a:t>From the sector screening, agriculture (whole value chain) ICT and commerce (trade) were identified as areas that can contribute to the inclusive growth</a:t>
            </a:r>
          </a:p>
          <a:p>
            <a:pPr marL="180000" lvl="0" indent="-90000">
              <a:spcAft>
                <a:spcPts val="600"/>
              </a:spcAft>
              <a:buFont typeface="Arial" panose="020B0604020202020204" pitchFamily="34" charset="0"/>
              <a:buChar char="•"/>
            </a:pPr>
            <a:r>
              <a:rPr lang="en-US" dirty="0"/>
              <a:t>Regional economic growth can be influenced by the cross-border trade. The e-commerce can play an important role in the process of promoting and increasing the adoption and the usage of appropriate digital solutions. FSDMoç will continue to follow a market systems approach as a mechanism to deliver systemic change through actions in the following components:</a:t>
            </a:r>
          </a:p>
          <a:p>
            <a:pPr marL="360000" lvl="0" indent="-90000">
              <a:spcAft>
                <a:spcPts val="600"/>
              </a:spcAft>
              <a:buFont typeface="Arial" panose="020B0604020202020204" pitchFamily="34" charset="0"/>
              <a:buChar char="•"/>
            </a:pPr>
            <a:r>
              <a:rPr lang="en-US" dirty="0"/>
              <a:t>Improving payment solutions;</a:t>
            </a:r>
          </a:p>
          <a:p>
            <a:pPr marL="360000" lvl="0" indent="-90000">
              <a:spcAft>
                <a:spcPts val="600"/>
              </a:spcAft>
              <a:buFont typeface="Arial" panose="020B0604020202020204" pitchFamily="34" charset="0"/>
              <a:buChar char="•"/>
            </a:pPr>
            <a:r>
              <a:rPr lang="en-US" dirty="0"/>
              <a:t>Promote finance for investment;</a:t>
            </a:r>
          </a:p>
          <a:p>
            <a:pPr marL="360000" lvl="0" indent="-90000">
              <a:spcAft>
                <a:spcPts val="600"/>
              </a:spcAft>
              <a:buFont typeface="Arial" panose="020B0604020202020204" pitchFamily="34" charset="0"/>
              <a:buChar char="•"/>
            </a:pPr>
            <a:r>
              <a:rPr lang="en-US" dirty="0"/>
              <a:t>Promote use of data analytics;</a:t>
            </a:r>
          </a:p>
          <a:p>
            <a:pPr marL="360000" lvl="0" indent="-90000">
              <a:spcAft>
                <a:spcPts val="600"/>
              </a:spcAft>
              <a:buFont typeface="Arial" panose="020B0604020202020204" pitchFamily="34" charset="0"/>
              <a:buChar char="•"/>
            </a:pPr>
            <a:r>
              <a:rPr lang="en-US" dirty="0"/>
              <a:t>Advocacy &amp; awareness;</a:t>
            </a:r>
          </a:p>
          <a:p>
            <a:pPr marL="360000" lvl="0" indent="-90000">
              <a:spcAft>
                <a:spcPts val="600"/>
              </a:spcAft>
              <a:buFont typeface="Arial" panose="020B0604020202020204" pitchFamily="34" charset="0"/>
              <a:buChar char="•"/>
            </a:pPr>
            <a:r>
              <a:rPr lang="en-US" dirty="0"/>
              <a:t>Promote financial technology innovation, including saving groups;</a:t>
            </a:r>
          </a:p>
          <a:p>
            <a:pPr marL="360000" lvl="0" indent="-90000">
              <a:spcAft>
                <a:spcPts val="600"/>
              </a:spcAft>
              <a:buFont typeface="Arial" panose="020B0604020202020204" pitchFamily="34" charset="0"/>
              <a:buChar char="•"/>
            </a:pPr>
            <a:r>
              <a:rPr lang="en-US" dirty="0"/>
              <a:t>Human capacity building;</a:t>
            </a:r>
          </a:p>
          <a:p>
            <a:pPr marL="360000" lvl="0" indent="-90000">
              <a:spcAft>
                <a:spcPts val="600"/>
              </a:spcAft>
              <a:buFont typeface="Arial" panose="020B0604020202020204" pitchFamily="34" charset="0"/>
              <a:buChar char="•"/>
            </a:pPr>
            <a:r>
              <a:rPr lang="en-US" dirty="0"/>
              <a:t>Promote adequate financial products.</a:t>
            </a:r>
          </a:p>
          <a:p>
            <a:pPr lvl="0">
              <a:spcAft>
                <a:spcPts val="600"/>
              </a:spcAft>
            </a:pPr>
            <a:r>
              <a:rPr lang="en-US" b="1" dirty="0"/>
              <a:t>Basic Services</a:t>
            </a:r>
            <a:endParaRPr lang="en-GB" b="1" dirty="0"/>
          </a:p>
          <a:p>
            <a:pPr marL="180000" lvl="0" indent="-90000">
              <a:spcAft>
                <a:spcPts val="600"/>
              </a:spcAft>
              <a:buFont typeface="Arial" panose="020B0604020202020204" pitchFamily="34" charset="0"/>
              <a:buChar char="•"/>
            </a:pPr>
            <a:r>
              <a:rPr lang="en-US" dirty="0"/>
              <a:t>From the basic services perspective, FSDMoç identified Education and Energy sectors as priorities, considering its ability to enable payment of services digitally, guarantee social inclusion for disadvantaged groups and provide payments mechanisms that ensure delivery of basic services</a:t>
            </a:r>
          </a:p>
          <a:p>
            <a:pPr marL="180000" lvl="0" indent="-90000">
              <a:spcAft>
                <a:spcPts val="600"/>
              </a:spcAft>
              <a:buFont typeface="Arial" panose="020B0604020202020204" pitchFamily="34" charset="0"/>
              <a:buChar char="•"/>
            </a:pPr>
            <a:r>
              <a:rPr lang="en-US" dirty="0"/>
              <a:t>The level of access to basic services in Mozambique is improving, but there are huge challenges particularly in areas of Education, Energy, Housing, Well-being, Clean water and Sanitation. Our initial screening led to shortlist the Education and Energy sectors as contributors to improve the basic services.</a:t>
            </a:r>
          </a:p>
        </p:txBody>
      </p:sp>
      <p:sp>
        <p:nvSpPr>
          <p:cNvPr id="9" name="TextBox 8">
            <a:extLst>
              <a:ext uri="{FF2B5EF4-FFF2-40B4-BE49-F238E27FC236}">
                <a16:creationId xmlns:a16="http://schemas.microsoft.com/office/drawing/2014/main" id="{76E6AADF-86F1-49A8-939D-AC4F9A3AB236}"/>
              </a:ext>
            </a:extLst>
          </p:cNvPr>
          <p:cNvSpPr txBox="1"/>
          <p:nvPr/>
        </p:nvSpPr>
        <p:spPr>
          <a:xfrm>
            <a:off x="456406" y="2682240"/>
            <a:ext cx="6859589" cy="345431"/>
          </a:xfrm>
          <a:prstGeom prst="rect">
            <a:avLst/>
          </a:prstGeom>
        </p:spPr>
        <p:txBody>
          <a:bodyPr wrap="square" lIns="0" tIns="0" rIns="0" bIns="0" numCol="1" rtlCol="0" anchor="t">
            <a:noAutofit/>
          </a:bodyPr>
          <a:lstStyle/>
          <a:p>
            <a:r>
              <a:rPr lang="en-GB" sz="1800" dirty="0">
                <a:solidFill>
                  <a:srgbClr val="377169"/>
                </a:solidFill>
                <a:latin typeface="Calibri Light" panose="020F0302020204030204" pitchFamily="34" charset="0"/>
                <a:cs typeface="Calibri Light" panose="020F0302020204030204" pitchFamily="34" charset="0"/>
                <a:sym typeface="Calibri Light" panose="020F0302020204030204" pitchFamily="34" charset="0"/>
              </a:rPr>
              <a:t>KEY INTERVENTIONS</a:t>
            </a:r>
          </a:p>
        </p:txBody>
      </p:sp>
    </p:spTree>
    <p:extLst>
      <p:ext uri="{BB962C8B-B14F-4D97-AF65-F5344CB8AC3E}">
        <p14:creationId xmlns:p14="http://schemas.microsoft.com/office/powerpoint/2010/main" val="22049345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909999A-AD08-4FCE-998B-D3C78A47FED2}"/>
              </a:ext>
            </a:extLst>
          </p:cNvPr>
          <p:cNvGraphicFramePr>
            <a:graphicFrameLocks noChangeAspect="1"/>
          </p:cNvGraphicFramePr>
          <p:nvPr>
            <p:custDataLst>
              <p:tags r:id="rId2"/>
            </p:custDataLst>
            <p:extLst>
              <p:ext uri="{D42A27DB-BD31-4B8C-83A1-F6EECF244321}">
                <p14:modId xmlns:p14="http://schemas.microsoft.com/office/powerpoint/2010/main" val="23839662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4988" name="think-cell Slide" r:id="rId5" imgW="592" imgH="595" progId="TCLayout.ActiveDocument.1">
                  <p:embed/>
                </p:oleObj>
              </mc:Choice>
              <mc:Fallback>
                <p:oleObj name="think-cell Slide" r:id="rId5" imgW="592" imgH="595" progId="TCLayout.ActiveDocument.1">
                  <p:embed/>
                  <p:pic>
                    <p:nvPicPr>
                      <p:cNvPr id="7" name="Object 6" hidden="1">
                        <a:extLst>
                          <a:ext uri="{FF2B5EF4-FFF2-40B4-BE49-F238E27FC236}">
                            <a16:creationId xmlns:a16="http://schemas.microsoft.com/office/drawing/2014/main" id="{5909999A-AD08-4FCE-998B-D3C78A47FED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6765DCEB-4C21-4861-B5CB-22C277EAC182}"/>
              </a:ext>
            </a:extLst>
          </p:cNvPr>
          <p:cNvSpPr txBox="1"/>
          <p:nvPr/>
        </p:nvSpPr>
        <p:spPr>
          <a:xfrm>
            <a:off x="456406" y="508008"/>
            <a:ext cx="6859589" cy="3330567"/>
          </a:xfrm>
          <a:prstGeom prst="rect">
            <a:avLst/>
          </a:prstGeom>
        </p:spPr>
        <p:txBody>
          <a:bodyPr wrap="square" lIns="0" tIns="0" rIns="0" bIns="0" numCol="2" spcCol="180000" rtlCol="0" anchor="t">
            <a:noAutofit/>
          </a:bodyPr>
          <a:lstStyle>
            <a:defPPr>
              <a:defRPr lang="en-US"/>
            </a:defPPr>
            <a:lvl1pPr>
              <a:defRPr sz="1200" kern="0">
                <a:solidFill>
                  <a:schemeClr val="tx1">
                    <a:lumMod val="75000"/>
                    <a:lumOff val="25000"/>
                  </a:schemeClr>
                </a:solidFill>
                <a:latin typeface="Calibri Light" panose="020F0302020204030204" pitchFamily="34" charset="0"/>
                <a:cs typeface="Calibri Light" panose="020F0302020204030204" pitchFamily="34" charset="0"/>
              </a:defRPr>
            </a:lvl1pPr>
          </a:lstStyle>
          <a:p>
            <a:pPr marL="180000" lvl="0" indent="-90000">
              <a:spcAft>
                <a:spcPts val="600"/>
              </a:spcAft>
              <a:buFont typeface="Arial" panose="020B0604020202020204" pitchFamily="34" charset="0"/>
              <a:buChar char="•"/>
            </a:pPr>
            <a:r>
              <a:rPr lang="en-US" dirty="0"/>
              <a:t>The following initiatives can be taken into account:</a:t>
            </a:r>
          </a:p>
          <a:p>
            <a:pPr marL="360000" lvl="0" indent="-90000">
              <a:spcAft>
                <a:spcPts val="600"/>
              </a:spcAft>
              <a:buFont typeface="Arial" panose="020B0604020202020204" pitchFamily="34" charset="0"/>
              <a:buChar char="•"/>
            </a:pPr>
            <a:r>
              <a:rPr lang="en-US" dirty="0"/>
              <a:t>Human capacity building;</a:t>
            </a:r>
          </a:p>
          <a:p>
            <a:pPr marL="360000" lvl="0" indent="-90000">
              <a:spcAft>
                <a:spcPts val="600"/>
              </a:spcAft>
              <a:buFont typeface="Arial" panose="020B0604020202020204" pitchFamily="34" charset="0"/>
              <a:buChar char="•"/>
            </a:pPr>
            <a:r>
              <a:rPr lang="en-US" dirty="0"/>
              <a:t>Digital financial education;</a:t>
            </a:r>
          </a:p>
          <a:p>
            <a:pPr marL="360000" lvl="0" indent="-90000">
              <a:spcAft>
                <a:spcPts val="600"/>
              </a:spcAft>
              <a:buFont typeface="Arial" panose="020B0604020202020204" pitchFamily="34" charset="0"/>
              <a:buChar char="•"/>
            </a:pPr>
            <a:r>
              <a:rPr lang="en-US" dirty="0"/>
              <a:t>Improve payment solutions (solar systems and education);</a:t>
            </a:r>
          </a:p>
          <a:p>
            <a:pPr marL="360000" lvl="0" indent="-90000">
              <a:spcAft>
                <a:spcPts val="600"/>
              </a:spcAft>
              <a:buFont typeface="Arial" panose="020B0604020202020204" pitchFamily="34" charset="0"/>
              <a:buChar char="•"/>
            </a:pPr>
            <a:r>
              <a:rPr lang="en-US" dirty="0"/>
              <a:t>Promote finance for education (through Education loans and others).</a:t>
            </a:r>
          </a:p>
          <a:p>
            <a:pPr marL="90000" lvl="0">
              <a:spcAft>
                <a:spcPts val="600"/>
              </a:spcAft>
            </a:pPr>
            <a:r>
              <a:rPr lang="en-US" b="1" dirty="0"/>
              <a:t>Sustainable future</a:t>
            </a:r>
          </a:p>
          <a:p>
            <a:pPr marL="180000" lvl="0" indent="-90000">
              <a:spcAft>
                <a:spcPts val="600"/>
              </a:spcAft>
              <a:buFont typeface="Arial" panose="020B0604020202020204" pitchFamily="34" charset="0"/>
              <a:buChar char="•"/>
            </a:pPr>
            <a:r>
              <a:rPr lang="en-US" dirty="0"/>
              <a:t>Ensuring financial integrity and promoting finance for strengthening resilience and response to the crisis (through insurance, financial flows, data privacy and capital market instruments).</a:t>
            </a:r>
          </a:p>
          <a:p>
            <a:pPr marL="180000" lvl="0" indent="-90000">
              <a:spcAft>
                <a:spcPts val="600"/>
              </a:spcAft>
              <a:buFont typeface="Arial" panose="020B0604020202020204" pitchFamily="34" charset="0"/>
              <a:buChar char="•"/>
            </a:pPr>
            <a:r>
              <a:rPr lang="en-US" dirty="0"/>
              <a:t>It is important to take into account that Mozambique is a country located in a high-risk zone for natural disasters. It is also in the top 3 countries in Africa with high vulnerability to cyclones, floods and droughts. Based on this, Mozambique must take advantage of the existing international climate financing opportunities to explore the green finance for the country.</a:t>
            </a:r>
          </a:p>
          <a:p>
            <a:pPr marL="180000" lvl="0" indent="-90000">
              <a:spcAft>
                <a:spcPts val="600"/>
              </a:spcAft>
              <a:buFont typeface="Arial" panose="020B0604020202020204" pitchFamily="34" charset="0"/>
              <a:buChar char="•"/>
            </a:pPr>
            <a:r>
              <a:rPr lang="en-US" dirty="0"/>
              <a:t>FSDMoç will facilitate and explore:</a:t>
            </a:r>
          </a:p>
          <a:p>
            <a:pPr marL="360000" lvl="0" indent="-90000">
              <a:spcAft>
                <a:spcPts val="600"/>
              </a:spcAft>
              <a:buFont typeface="Arial" panose="020B0604020202020204" pitchFamily="34" charset="0"/>
              <a:buChar char="•"/>
            </a:pPr>
            <a:r>
              <a:rPr lang="en-US" dirty="0"/>
              <a:t>Opportunities, including supporting green investment via banks (green loans), stock markets (green/ blue bonds), and blended green;</a:t>
            </a:r>
          </a:p>
          <a:p>
            <a:pPr marL="360000" lvl="0" indent="-90000">
              <a:spcAft>
                <a:spcPts val="600"/>
              </a:spcAft>
              <a:buFont typeface="Arial" panose="020B0604020202020204" pitchFamily="34" charset="0"/>
              <a:buChar char="•"/>
            </a:pPr>
            <a:r>
              <a:rPr lang="en-US" dirty="0"/>
              <a:t>Advocacy, awareness &amp; support;</a:t>
            </a:r>
          </a:p>
          <a:p>
            <a:pPr marL="360000" lvl="0" indent="-90000">
              <a:spcAft>
                <a:spcPts val="600"/>
              </a:spcAft>
              <a:buFont typeface="Arial" panose="020B0604020202020204" pitchFamily="34" charset="0"/>
              <a:buChar char="•"/>
            </a:pPr>
            <a:r>
              <a:rPr lang="en-US" dirty="0"/>
              <a:t>Promoting financial alternatives via municipal bonds &amp; others instruments;</a:t>
            </a:r>
          </a:p>
          <a:p>
            <a:pPr marL="360000" lvl="0" indent="-90000">
              <a:spcAft>
                <a:spcPts val="600"/>
              </a:spcAft>
              <a:buFont typeface="Arial" panose="020B0604020202020204" pitchFamily="34" charset="0"/>
              <a:buChar char="•"/>
            </a:pPr>
            <a:r>
              <a:rPr lang="en-US" dirty="0"/>
              <a:t>Mechanisms for low-income population to cope with climate change, international finance and sustainability decisions.</a:t>
            </a:r>
          </a:p>
        </p:txBody>
      </p:sp>
    </p:spTree>
    <p:extLst>
      <p:ext uri="{BB962C8B-B14F-4D97-AF65-F5344CB8AC3E}">
        <p14:creationId xmlns:p14="http://schemas.microsoft.com/office/powerpoint/2010/main" val="22462347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909999A-AD08-4FCE-998B-D3C78A47FED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9009" name="think-cell Slide" r:id="rId5" imgW="592" imgH="595" progId="TCLayout.ActiveDocument.1">
                  <p:embed/>
                </p:oleObj>
              </mc:Choice>
              <mc:Fallback>
                <p:oleObj name="think-cell Slide" r:id="rId5" imgW="592" imgH="595" progId="TCLayout.ActiveDocument.1">
                  <p:embed/>
                  <p:pic>
                    <p:nvPicPr>
                      <p:cNvPr id="7" name="Object 6" hidden="1">
                        <a:extLst>
                          <a:ext uri="{FF2B5EF4-FFF2-40B4-BE49-F238E27FC236}">
                            <a16:creationId xmlns:a16="http://schemas.microsoft.com/office/drawing/2014/main" id="{5909999A-AD08-4FCE-998B-D3C78A47FED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15" name="Table 14">
            <a:extLst>
              <a:ext uri="{FF2B5EF4-FFF2-40B4-BE49-F238E27FC236}">
                <a16:creationId xmlns:a16="http://schemas.microsoft.com/office/drawing/2014/main" id="{49B7E009-8B6F-4AB3-B734-9DAE079BB074}"/>
              </a:ext>
            </a:extLst>
          </p:cNvPr>
          <p:cNvGraphicFramePr>
            <a:graphicFrameLocks noGrp="1"/>
          </p:cNvGraphicFramePr>
          <p:nvPr>
            <p:extLst>
              <p:ext uri="{D42A27DB-BD31-4B8C-83A1-F6EECF244321}">
                <p14:modId xmlns:p14="http://schemas.microsoft.com/office/powerpoint/2010/main" val="759928295"/>
              </p:ext>
            </p:extLst>
          </p:nvPr>
        </p:nvGraphicFramePr>
        <p:xfrm>
          <a:off x="452549" y="893937"/>
          <a:ext cx="6840000" cy="5852160"/>
        </p:xfrm>
        <a:graphic>
          <a:graphicData uri="http://schemas.openxmlformats.org/drawingml/2006/table">
            <a:tbl>
              <a:tblPr firstRow="1" bandRow="1">
                <a:tableStyleId>{5C22544A-7EE6-4342-B048-85BDC9FD1C3A}</a:tableStyleId>
              </a:tblPr>
              <a:tblGrid>
                <a:gridCol w="1188000">
                  <a:extLst>
                    <a:ext uri="{9D8B030D-6E8A-4147-A177-3AD203B41FA5}">
                      <a16:colId xmlns:a16="http://schemas.microsoft.com/office/drawing/2014/main" val="2335654153"/>
                    </a:ext>
                  </a:extLst>
                </a:gridCol>
                <a:gridCol w="252000">
                  <a:extLst>
                    <a:ext uri="{9D8B030D-6E8A-4147-A177-3AD203B41FA5}">
                      <a16:colId xmlns:a16="http://schemas.microsoft.com/office/drawing/2014/main" val="3367574422"/>
                    </a:ext>
                  </a:extLst>
                </a:gridCol>
                <a:gridCol w="5400000">
                  <a:extLst>
                    <a:ext uri="{9D8B030D-6E8A-4147-A177-3AD203B41FA5}">
                      <a16:colId xmlns:a16="http://schemas.microsoft.com/office/drawing/2014/main" val="3525661026"/>
                    </a:ext>
                  </a:extLst>
                </a:gridCol>
              </a:tblGrid>
              <a:tr h="396000">
                <a:tc rowSpan="6">
                  <a:txBody>
                    <a:bodyPr/>
                    <a:lstStyle/>
                    <a:p>
                      <a:pPr algn="l"/>
                      <a:r>
                        <a:rPr lang="en-GB" sz="1200" b="1" noProof="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Market innovation</a:t>
                      </a:r>
                    </a:p>
                  </a:txBody>
                  <a:tcPr marL="36000" marR="36000" marT="18000" marB="18000" anchor="ctr">
                    <a:lnL w="12700" cmpd="sng">
                      <a:noFill/>
                    </a:lnL>
                    <a:lnR w="571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A41"/>
                    </a:solidFill>
                  </a:tcPr>
                </a:tc>
                <a:tc>
                  <a:txBody>
                    <a:bodyPr/>
                    <a:lstStyle/>
                    <a:p>
                      <a:pPr algn="ctr"/>
                      <a:r>
                        <a:rPr lang="en-GB" sz="1100" b="0"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1</a:t>
                      </a:r>
                    </a:p>
                  </a:txBody>
                  <a:tcPr marL="36000" marR="36000" marT="18000" marB="18000" anchor="ctr">
                    <a:lnL w="5715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646482" rtl="0" eaLnBrk="1" fontAlgn="auto" latinLnBrk="0" hangingPunct="1">
                        <a:lnSpc>
                          <a:spcPct val="100000"/>
                        </a:lnSpc>
                        <a:spcBef>
                          <a:spcPts val="0"/>
                        </a:spcBef>
                        <a:spcAft>
                          <a:spcPts val="0"/>
                        </a:spcAft>
                        <a:buClrTx/>
                        <a:buSzTx/>
                        <a:buFontTx/>
                        <a:buNone/>
                        <a:tabLst/>
                        <a:defRPr/>
                      </a:pPr>
                      <a:r>
                        <a:rPr lang="en-GB" sz="1100" b="0" kern="1200" noProof="0" dirty="0">
                          <a:solidFill>
                            <a:schemeClr val="tx1">
                              <a:lumMod val="75000"/>
                              <a:lumOff val="25000"/>
                            </a:schemeClr>
                          </a:solidFill>
                          <a:latin typeface="Calibri Light" panose="020F0302020204030204" pitchFamily="34" charset="0"/>
                          <a:ea typeface="+mn-ea"/>
                          <a:cs typeface="Calibri Light" panose="020F0302020204030204" pitchFamily="34" charset="0"/>
                          <a:sym typeface="Calibri Light" panose="020F0302020204030204" pitchFamily="34" charset="0"/>
                        </a:rPr>
                        <a:t>Dynamize the insurance market and promote the development of </a:t>
                      </a:r>
                      <a:r>
                        <a:rPr lang="en-GB" sz="1100" b="0" kern="1200" noProof="0" dirty="0" err="1">
                          <a:solidFill>
                            <a:schemeClr val="tx1">
                              <a:lumMod val="75000"/>
                              <a:lumOff val="25000"/>
                            </a:schemeClr>
                          </a:solidFill>
                          <a:latin typeface="Calibri Light" panose="020F0302020204030204" pitchFamily="34" charset="0"/>
                          <a:ea typeface="+mn-ea"/>
                          <a:cs typeface="Calibri Light" panose="020F0302020204030204" pitchFamily="34" charset="0"/>
                          <a:sym typeface="Calibri Light" panose="020F0302020204030204" pitchFamily="34" charset="0"/>
                        </a:rPr>
                        <a:t>Insurtech’s</a:t>
                      </a:r>
                      <a:r>
                        <a:rPr lang="en-GB" sz="1100" b="0" kern="1200" noProof="0" dirty="0">
                          <a:solidFill>
                            <a:schemeClr val="tx1">
                              <a:lumMod val="75000"/>
                              <a:lumOff val="25000"/>
                            </a:schemeClr>
                          </a:solidFill>
                          <a:latin typeface="Calibri Light" panose="020F0302020204030204" pitchFamily="34" charset="0"/>
                          <a:ea typeface="+mn-ea"/>
                          <a:cs typeface="Calibri Light" panose="020F0302020204030204" pitchFamily="34" charset="0"/>
                          <a:sym typeface="Calibri Light" panose="020F0302020204030204" pitchFamily="34" charset="0"/>
                        </a:rPr>
                        <a:t> through a specific incubator sandbox</a:t>
                      </a:r>
                    </a:p>
                  </a:txBody>
                  <a:tcPr marL="36000" marR="36000" marT="43200" marB="432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22538134"/>
                  </a:ext>
                </a:extLst>
              </a:tr>
              <a:tr h="396000">
                <a:tc vMerge="1">
                  <a:txBody>
                    <a:bodyPr/>
                    <a:lstStyle/>
                    <a:p>
                      <a:pPr algn="ctr"/>
                      <a:endParaRPr lang="en-GB" sz="1100" b="0" noProof="0">
                        <a:solidFill>
                          <a:schemeClr val="tx1"/>
                        </a:solidFill>
                        <a:latin typeface="Calibri" panose="020F0502020204030204" pitchFamily="34" charset="0"/>
                        <a:cs typeface="Calibri" panose="020F0502020204030204" pitchFamily="34" charset="0"/>
                        <a:sym typeface="Calibri" panose="020F0502020204030204" pitchFamily="34" charset="0"/>
                      </a:endParaRPr>
                    </a:p>
                  </a:txBody>
                  <a:tcPr marL="36000" marR="36000" marT="18000" marB="180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100" b="0"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2</a:t>
                      </a:r>
                    </a:p>
                  </a:txBody>
                  <a:tcPr marL="36000" marR="36000" marT="18000" marB="18000" anchor="ctr">
                    <a:lnL w="5715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646482" rtl="0" eaLnBrk="1" fontAlgn="auto" latinLnBrk="0" hangingPunct="1">
                        <a:lnSpc>
                          <a:spcPct val="100000"/>
                        </a:lnSpc>
                        <a:spcBef>
                          <a:spcPts val="0"/>
                        </a:spcBef>
                        <a:spcAft>
                          <a:spcPts val="0"/>
                        </a:spcAft>
                        <a:buClrTx/>
                        <a:buSzTx/>
                        <a:buFontTx/>
                        <a:buNone/>
                        <a:tabLst/>
                        <a:defRPr/>
                      </a:pPr>
                      <a:r>
                        <a:rPr lang="en-GB" sz="1100" b="0" kern="1200" noProof="0">
                          <a:solidFill>
                            <a:schemeClr val="tx1">
                              <a:lumMod val="75000"/>
                              <a:lumOff val="25000"/>
                            </a:schemeClr>
                          </a:solidFill>
                          <a:latin typeface="Calibri Light" panose="020F0302020204030204" pitchFamily="34" charset="0"/>
                          <a:ea typeface="+mn-ea"/>
                          <a:cs typeface="Calibri Light" panose="020F0302020204030204" pitchFamily="34" charset="0"/>
                          <a:sym typeface="Calibri Light" panose="020F0302020204030204" pitchFamily="34" charset="0"/>
                        </a:rPr>
                        <a:t>Support mobile money initiatives by promoting the adoption of cashless mechanisms, mobile network interoperability and open API</a:t>
                      </a:r>
                    </a:p>
                  </a:txBody>
                  <a:tcPr marL="36000" marR="36000" marT="43200" marB="432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74701768"/>
                  </a:ext>
                </a:extLst>
              </a:tr>
              <a:tr h="396000">
                <a:tc vMerge="1">
                  <a:txBody>
                    <a:bodyPr/>
                    <a:lstStyle/>
                    <a:p>
                      <a:pPr algn="ctr"/>
                      <a:endParaRPr lang="en-GB" sz="1100" b="0" noProof="0">
                        <a:solidFill>
                          <a:schemeClr val="tx1"/>
                        </a:solidFill>
                        <a:latin typeface="Calibri" panose="020F0502020204030204" pitchFamily="34" charset="0"/>
                        <a:cs typeface="Calibri" panose="020F0502020204030204" pitchFamily="34" charset="0"/>
                        <a:sym typeface="Calibri" panose="020F0502020204030204" pitchFamily="34" charset="0"/>
                      </a:endParaRPr>
                    </a:p>
                  </a:txBody>
                  <a:tcPr marL="36000" marR="36000" marT="18000" marB="180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100" b="0"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3</a:t>
                      </a:r>
                    </a:p>
                  </a:txBody>
                  <a:tcPr marL="36000" marR="36000" marT="18000" marB="18000" anchor="ctr">
                    <a:lnL w="5715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646482" rtl="0" eaLnBrk="1" fontAlgn="auto" latinLnBrk="0" hangingPunct="1">
                        <a:lnSpc>
                          <a:spcPct val="100000"/>
                        </a:lnSpc>
                        <a:spcBef>
                          <a:spcPts val="0"/>
                        </a:spcBef>
                        <a:spcAft>
                          <a:spcPts val="0"/>
                        </a:spcAft>
                        <a:buClrTx/>
                        <a:buSzTx/>
                        <a:buFontTx/>
                        <a:buNone/>
                        <a:tabLst/>
                        <a:defRPr/>
                      </a:pPr>
                      <a:r>
                        <a:rPr lang="en-GB" sz="1100" b="0" kern="1200" noProof="0">
                          <a:solidFill>
                            <a:schemeClr val="tx1">
                              <a:lumMod val="75000"/>
                              <a:lumOff val="25000"/>
                            </a:schemeClr>
                          </a:solidFill>
                          <a:latin typeface="Calibri Light" panose="020F0302020204030204" pitchFamily="34" charset="0"/>
                          <a:ea typeface="+mn-ea"/>
                          <a:cs typeface="Calibri Light" panose="020F0302020204030204" pitchFamily="34" charset="0"/>
                          <a:sym typeface="Calibri Light" panose="020F0302020204030204" pitchFamily="34" charset="0"/>
                        </a:rPr>
                        <a:t>Support and foster initiatives on digital identity through the creation of a digital passport with cross-sector stakeholders</a:t>
                      </a:r>
                    </a:p>
                  </a:txBody>
                  <a:tcPr marL="36000" marR="36000" marT="43200" marB="432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42834122"/>
                  </a:ext>
                </a:extLst>
              </a:tr>
              <a:tr h="396000">
                <a:tc vMerge="1">
                  <a:txBody>
                    <a:bodyPr/>
                    <a:lstStyle/>
                    <a:p>
                      <a:pPr algn="ctr"/>
                      <a:endParaRPr lang="en-GB" sz="1100" b="0" noProof="0">
                        <a:solidFill>
                          <a:schemeClr val="tx1"/>
                        </a:solidFill>
                        <a:latin typeface="Calibri" panose="020F0502020204030204" pitchFamily="34" charset="0"/>
                        <a:cs typeface="Calibri" panose="020F0502020204030204" pitchFamily="34" charset="0"/>
                        <a:sym typeface="Calibri" panose="020F0502020204030204" pitchFamily="34" charset="0"/>
                      </a:endParaRPr>
                    </a:p>
                  </a:txBody>
                  <a:tcPr marL="36000" marR="36000" marT="18000" marB="180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100" b="0"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4</a:t>
                      </a:r>
                    </a:p>
                  </a:txBody>
                  <a:tcPr marL="36000" marR="36000" marT="18000" marB="18000" anchor="ctr">
                    <a:lnL w="5715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646482" rtl="0" eaLnBrk="1" fontAlgn="auto" latinLnBrk="0" hangingPunct="1">
                        <a:lnSpc>
                          <a:spcPct val="100000"/>
                        </a:lnSpc>
                        <a:spcBef>
                          <a:spcPts val="0"/>
                        </a:spcBef>
                        <a:spcAft>
                          <a:spcPts val="0"/>
                        </a:spcAft>
                        <a:buClrTx/>
                        <a:buSzTx/>
                        <a:buFontTx/>
                        <a:buNone/>
                        <a:tabLst/>
                        <a:defRPr/>
                      </a:pPr>
                      <a:r>
                        <a:rPr lang="en-GB" sz="1100" b="0" kern="1200" noProof="0">
                          <a:solidFill>
                            <a:schemeClr val="tx1">
                              <a:lumMod val="75000"/>
                              <a:lumOff val="25000"/>
                            </a:schemeClr>
                          </a:solidFill>
                          <a:latin typeface="Calibri Light" panose="020F0302020204030204" pitchFamily="34" charset="0"/>
                          <a:ea typeface="+mn-ea"/>
                          <a:cs typeface="Calibri Light" panose="020F0302020204030204" pitchFamily="34" charset="0"/>
                          <a:sym typeface="Calibri Light" panose="020F0302020204030204" pitchFamily="34" charset="0"/>
                        </a:rPr>
                        <a:t>Foster the creation of a collaborative Customer Lab to capture and understand people’s and MSMEs low-income needs aligned with SDG priority goals</a:t>
                      </a:r>
                    </a:p>
                  </a:txBody>
                  <a:tcPr marL="36000" marR="36000" marT="43200" marB="432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6923802"/>
                  </a:ext>
                </a:extLst>
              </a:tr>
              <a:tr h="396000">
                <a:tc vMerge="1">
                  <a:txBody>
                    <a:bodyPr/>
                    <a:lstStyle/>
                    <a:p>
                      <a:pPr algn="ctr"/>
                      <a:endParaRPr lang="en-GB" sz="1100" b="0" noProof="0">
                        <a:solidFill>
                          <a:schemeClr val="tx1"/>
                        </a:solidFill>
                        <a:latin typeface="Calibri" panose="020F0502020204030204" pitchFamily="34" charset="0"/>
                        <a:cs typeface="Calibri" panose="020F0502020204030204" pitchFamily="34" charset="0"/>
                        <a:sym typeface="Calibri" panose="020F0502020204030204" pitchFamily="34" charset="0"/>
                      </a:endParaRPr>
                    </a:p>
                  </a:txBody>
                  <a:tcPr marL="36000" marR="36000" marT="18000" marB="180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100" b="0"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5</a:t>
                      </a:r>
                    </a:p>
                  </a:txBody>
                  <a:tcPr marL="36000" marR="36000" marT="18000" marB="18000" anchor="ctr">
                    <a:lnL w="5715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GB" sz="1100" noProof="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Launch an innovation and digital observatory for Mozambique</a:t>
                      </a:r>
                      <a:endParaRPr lang="en-GB" sz="1100" b="0" noProof="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a:txBody>
                  <a:tcPr marL="36000" marR="36000" marT="43200" marB="432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89033805"/>
                  </a:ext>
                </a:extLst>
              </a:tr>
              <a:tr h="396000">
                <a:tc vMerge="1">
                  <a:txBody>
                    <a:bodyPr/>
                    <a:lstStyle/>
                    <a:p>
                      <a:pPr algn="ctr"/>
                      <a:endParaRPr lang="en-GB" sz="1100" b="0" noProof="0" dirty="0">
                        <a:solidFill>
                          <a:schemeClr val="tx1"/>
                        </a:solidFill>
                        <a:latin typeface="Calibri" panose="020F0502020204030204" pitchFamily="34" charset="0"/>
                        <a:cs typeface="Calibri" panose="020F0502020204030204" pitchFamily="34" charset="0"/>
                        <a:sym typeface="Calibri" panose="020F0502020204030204" pitchFamily="34" charset="0"/>
                      </a:endParaRPr>
                    </a:p>
                  </a:txBody>
                  <a:tcPr marL="36000" marR="36000" marT="18000" marB="180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100" b="0"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6</a:t>
                      </a:r>
                    </a:p>
                  </a:txBody>
                  <a:tcPr marL="36000" marR="36000" marT="18000" marB="18000" anchor="ctr">
                    <a:lnL w="5715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GB" sz="1100" b="0"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Promote the adoption of adequate technology and support businesses digital transformation initiatives (i.e. cloud adoption)</a:t>
                      </a:r>
                    </a:p>
                  </a:txBody>
                  <a:tcPr marL="36000" marR="36000" marT="43200" marB="432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993685097"/>
                  </a:ext>
                </a:extLst>
              </a:tr>
              <a:tr h="396000">
                <a:tc rowSpan="3">
                  <a:txBody>
                    <a:bodyPr/>
                    <a:lstStyle/>
                    <a:p>
                      <a:pPr algn="l"/>
                      <a:r>
                        <a:rPr lang="en-GB" sz="1200" b="1" noProof="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Market targets</a:t>
                      </a:r>
                    </a:p>
                  </a:txBody>
                  <a:tcPr marL="36000" marR="36000" marT="18000" marB="18000" anchor="ctr">
                    <a:lnL w="12700" cmpd="sng">
                      <a:noFill/>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A41"/>
                    </a:solidFill>
                  </a:tcPr>
                </a:tc>
                <a:tc>
                  <a:txBody>
                    <a:bodyPr/>
                    <a:lstStyle/>
                    <a:p>
                      <a:pPr algn="ctr"/>
                      <a:r>
                        <a:rPr lang="en-GB" sz="1100" b="0"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7</a:t>
                      </a:r>
                    </a:p>
                  </a:txBody>
                  <a:tcPr marL="36000" marR="36000" marT="18000" marB="18000" anchor="ctr">
                    <a:lnL w="5715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GB" sz="1100" b="0" kern="1200" noProof="0">
                          <a:solidFill>
                            <a:schemeClr val="tx1">
                              <a:lumMod val="75000"/>
                              <a:lumOff val="25000"/>
                            </a:schemeClr>
                          </a:solidFill>
                          <a:latin typeface="Calibri Light" panose="020F0302020204030204" pitchFamily="34" charset="0"/>
                          <a:ea typeface="+mn-ea"/>
                          <a:cs typeface="Calibri Light" panose="020F0302020204030204" pitchFamily="34" charset="0"/>
                          <a:sym typeface="Calibri Light" panose="020F0302020204030204" pitchFamily="34" charset="0"/>
                        </a:rPr>
                        <a:t>Promote the partnering with local authorities, media and local peers on digital educational for the youth and low income population in rural areas</a:t>
                      </a:r>
                      <a:endParaRPr lang="en-GB" sz="1100" b="0" noProof="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a:txBody>
                  <a:tcPr marL="36000" marR="36000" marT="43200" marB="432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65665593"/>
                  </a:ext>
                </a:extLst>
              </a:tr>
              <a:tr h="396000">
                <a:tc vMerge="1">
                  <a:txBody>
                    <a:bodyPr/>
                    <a:lstStyle/>
                    <a:p>
                      <a:pPr algn="ctr"/>
                      <a:endParaRPr lang="en-GB" sz="1100" b="0" noProof="0" dirty="0">
                        <a:solidFill>
                          <a:schemeClr val="tx1"/>
                        </a:solidFill>
                        <a:latin typeface="Calibri" panose="020F0502020204030204" pitchFamily="34" charset="0"/>
                        <a:cs typeface="Calibri" panose="020F0502020204030204" pitchFamily="34" charset="0"/>
                        <a:sym typeface="Calibri" panose="020F0502020204030204" pitchFamily="34" charset="0"/>
                      </a:endParaRPr>
                    </a:p>
                  </a:txBody>
                  <a:tcPr marL="36000" marR="36000" marT="18000" marB="180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100" b="0"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8</a:t>
                      </a:r>
                    </a:p>
                  </a:txBody>
                  <a:tcPr marL="36000" marR="36000" marT="18000" marB="18000" anchor="ctr">
                    <a:lnL w="5715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646482" rtl="0" eaLnBrk="1" fontAlgn="auto" latinLnBrk="0" hangingPunct="1">
                        <a:lnSpc>
                          <a:spcPct val="100000"/>
                        </a:lnSpc>
                        <a:spcBef>
                          <a:spcPts val="0"/>
                        </a:spcBef>
                        <a:spcAft>
                          <a:spcPts val="0"/>
                        </a:spcAft>
                        <a:buClrTx/>
                        <a:buSzTx/>
                        <a:buFontTx/>
                        <a:buNone/>
                        <a:tabLst/>
                        <a:defRPr/>
                      </a:pPr>
                      <a:r>
                        <a:rPr lang="en-GB" sz="1100" b="0" kern="1200" noProof="0">
                          <a:solidFill>
                            <a:schemeClr val="tx1">
                              <a:lumMod val="75000"/>
                              <a:lumOff val="25000"/>
                            </a:schemeClr>
                          </a:solidFill>
                          <a:latin typeface="Calibri Light" panose="020F0302020204030204" pitchFamily="34" charset="0"/>
                          <a:ea typeface="+mn-ea"/>
                          <a:cs typeface="Calibri Light" panose="020F0302020204030204" pitchFamily="34" charset="0"/>
                          <a:sym typeface="Calibri Light" panose="020F0302020204030204" pitchFamily="34" charset="0"/>
                        </a:rPr>
                        <a:t>Establish interactions with international companies to understand and close the gap of contracting MSMEs services (namely, for Cabo Delgado and Nampula)</a:t>
                      </a:r>
                    </a:p>
                  </a:txBody>
                  <a:tcPr marL="36000" marR="36000" marT="43200" marB="432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77472009"/>
                  </a:ext>
                </a:extLst>
              </a:tr>
              <a:tr h="396000">
                <a:tc vMerge="1">
                  <a:txBody>
                    <a:bodyPr/>
                    <a:lstStyle/>
                    <a:p>
                      <a:pPr algn="ctr"/>
                      <a:endParaRPr lang="en-GB" sz="1100" b="0" noProof="0" dirty="0">
                        <a:solidFill>
                          <a:schemeClr val="tx1"/>
                        </a:solidFill>
                        <a:latin typeface="Calibri" panose="020F0502020204030204" pitchFamily="34" charset="0"/>
                        <a:cs typeface="Calibri" panose="020F0502020204030204" pitchFamily="34" charset="0"/>
                        <a:sym typeface="Calibri" panose="020F0502020204030204" pitchFamily="34" charset="0"/>
                      </a:endParaRPr>
                    </a:p>
                  </a:txBody>
                  <a:tcPr marL="36000" marR="36000" marT="18000" marB="180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100" b="0"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9</a:t>
                      </a:r>
                    </a:p>
                  </a:txBody>
                  <a:tcPr marL="36000" marR="36000" marT="18000" marB="18000" anchor="ctr">
                    <a:lnL w="5715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GB" sz="1100" b="0" noProof="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Define action plans towards supporting MSMEs adhering to the formal economy</a:t>
                      </a:r>
                    </a:p>
                  </a:txBody>
                  <a:tcPr marL="36000" marR="36000" marT="43200" marB="432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49653931"/>
                  </a:ext>
                </a:extLst>
              </a:tr>
              <a:tr h="396000">
                <a:tc rowSpan="5">
                  <a:txBody>
                    <a:bodyPr/>
                    <a:lstStyle/>
                    <a:p>
                      <a:pPr algn="l"/>
                      <a:r>
                        <a:rPr lang="en-GB" sz="1200" b="1" noProof="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Consumer protection and regulation</a:t>
                      </a:r>
                    </a:p>
                  </a:txBody>
                  <a:tcPr marL="36000" marR="36000" marT="18000" marB="18000" anchor="ctr">
                    <a:lnL w="12700" cmpd="sng">
                      <a:noFill/>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A41"/>
                    </a:solidFill>
                  </a:tcPr>
                </a:tc>
                <a:tc>
                  <a:txBody>
                    <a:bodyPr/>
                    <a:lstStyle/>
                    <a:p>
                      <a:pPr algn="ctr"/>
                      <a:r>
                        <a:rPr lang="en-GB" sz="1100" b="0"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10</a:t>
                      </a:r>
                    </a:p>
                  </a:txBody>
                  <a:tcPr marL="36000" marR="36000" marT="18000" marB="18000" anchor="ctr">
                    <a:lnL w="5715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GB" sz="1100" b="0" noProof="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Actively continue promoting the creation of an attractive regulatory environment for Fintech’s and Insurtech’s</a:t>
                      </a:r>
                    </a:p>
                  </a:txBody>
                  <a:tcPr marL="36000" marR="36000" marT="43200" marB="432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927421"/>
                  </a:ext>
                </a:extLst>
              </a:tr>
              <a:tr h="396000">
                <a:tc vMerge="1">
                  <a:txBody>
                    <a:bodyPr/>
                    <a:lstStyle/>
                    <a:p>
                      <a:pPr algn="ctr"/>
                      <a:endParaRPr lang="en-GB" sz="1100" b="0" noProof="0" dirty="0">
                        <a:solidFill>
                          <a:schemeClr val="tx1"/>
                        </a:solidFill>
                        <a:latin typeface="Calibri" panose="020F0502020204030204" pitchFamily="34" charset="0"/>
                        <a:cs typeface="Calibri" panose="020F0502020204030204" pitchFamily="34" charset="0"/>
                        <a:sym typeface="Calibri" panose="020F0502020204030204" pitchFamily="34" charset="0"/>
                      </a:endParaRPr>
                    </a:p>
                  </a:txBody>
                  <a:tcPr marL="36000" marR="36000" marT="18000" marB="180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100" b="0"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11</a:t>
                      </a:r>
                    </a:p>
                  </a:txBody>
                  <a:tcPr marL="36000" marR="36000" marT="18000" marB="18000" anchor="ctr">
                    <a:lnL w="5715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646482" rtl="0" eaLnBrk="1" fontAlgn="auto" latinLnBrk="0" hangingPunct="1">
                        <a:lnSpc>
                          <a:spcPct val="100000"/>
                        </a:lnSpc>
                        <a:spcBef>
                          <a:spcPts val="0"/>
                        </a:spcBef>
                        <a:spcAft>
                          <a:spcPts val="0"/>
                        </a:spcAft>
                        <a:buClrTx/>
                        <a:buSzTx/>
                        <a:buFontTx/>
                        <a:buNone/>
                        <a:tabLst/>
                        <a:defRPr/>
                      </a:pPr>
                      <a:r>
                        <a:rPr lang="en-GB" sz="1100" b="0" kern="1200" noProof="0">
                          <a:solidFill>
                            <a:schemeClr val="tx1">
                              <a:lumMod val="75000"/>
                              <a:lumOff val="25000"/>
                            </a:schemeClr>
                          </a:solidFill>
                          <a:latin typeface="Calibri Light" panose="020F0302020204030204" pitchFamily="34" charset="0"/>
                          <a:ea typeface="+mn-ea"/>
                          <a:cs typeface="Calibri Light" panose="020F0302020204030204" pitchFamily="34" charset="0"/>
                          <a:sym typeface="Calibri Light" panose="020F0302020204030204" pitchFamily="34" charset="0"/>
                        </a:rPr>
                        <a:t>Actively promote the creation of a friendly foreign investment regulatory framework for investment firms (i.e. venture capital, angel investors and private equity)</a:t>
                      </a:r>
                    </a:p>
                  </a:txBody>
                  <a:tcPr marL="36000" marR="36000" marT="43200" marB="432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7443498"/>
                  </a:ext>
                </a:extLst>
              </a:tr>
              <a:tr h="396000">
                <a:tc vMerge="1">
                  <a:txBody>
                    <a:bodyPr/>
                    <a:lstStyle/>
                    <a:p>
                      <a:pPr algn="ctr"/>
                      <a:endParaRPr lang="en-GB" sz="1100" b="0" noProof="0" dirty="0">
                        <a:solidFill>
                          <a:schemeClr val="tx1"/>
                        </a:solidFill>
                        <a:latin typeface="Calibri" panose="020F0502020204030204" pitchFamily="34" charset="0"/>
                        <a:cs typeface="Calibri" panose="020F0502020204030204" pitchFamily="34" charset="0"/>
                        <a:sym typeface="Calibri" panose="020F0502020204030204" pitchFamily="34" charset="0"/>
                      </a:endParaRPr>
                    </a:p>
                  </a:txBody>
                  <a:tcPr marL="36000" marR="36000" marT="18000" marB="180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100" b="0"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12</a:t>
                      </a:r>
                    </a:p>
                  </a:txBody>
                  <a:tcPr marL="36000" marR="36000" marT="18000" marB="18000" anchor="ctr">
                    <a:lnL w="5715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646482" rtl="0" eaLnBrk="1" fontAlgn="auto" latinLnBrk="0" hangingPunct="1">
                        <a:lnSpc>
                          <a:spcPct val="100000"/>
                        </a:lnSpc>
                        <a:spcBef>
                          <a:spcPts val="0"/>
                        </a:spcBef>
                        <a:spcAft>
                          <a:spcPts val="0"/>
                        </a:spcAft>
                        <a:buClrTx/>
                        <a:buSzTx/>
                        <a:buFontTx/>
                        <a:buNone/>
                        <a:tabLst/>
                        <a:defRPr/>
                      </a:pPr>
                      <a:r>
                        <a:rPr lang="en-GB" sz="1100" b="0" kern="1200" noProof="0">
                          <a:solidFill>
                            <a:schemeClr val="tx1">
                              <a:lumMod val="75000"/>
                              <a:lumOff val="25000"/>
                            </a:schemeClr>
                          </a:solidFill>
                          <a:latin typeface="Calibri Light" panose="020F0302020204030204" pitchFamily="34" charset="0"/>
                          <a:ea typeface="+mn-ea"/>
                          <a:cs typeface="Calibri Light" panose="020F0302020204030204" pitchFamily="34" charset="0"/>
                          <a:sym typeface="Calibri Light" panose="020F0302020204030204" pitchFamily="34" charset="0"/>
                        </a:rPr>
                        <a:t>Facilitate regulatory and capacity building support for MSMEs to be compliant to international companies standards (“doing business”)</a:t>
                      </a:r>
                    </a:p>
                  </a:txBody>
                  <a:tcPr marL="36000" marR="36000" marT="43200" marB="432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13769729"/>
                  </a:ext>
                </a:extLst>
              </a:tr>
              <a:tr h="396000">
                <a:tc vMerge="1">
                  <a:txBody>
                    <a:bodyPr/>
                    <a:lstStyle/>
                    <a:p>
                      <a:pPr algn="ctr"/>
                      <a:endParaRPr lang="en-GB" sz="1100" b="0" noProof="0" dirty="0">
                        <a:solidFill>
                          <a:schemeClr val="tx1"/>
                        </a:solidFill>
                        <a:latin typeface="Calibri" panose="020F0502020204030204" pitchFamily="34" charset="0"/>
                        <a:cs typeface="Calibri" panose="020F0502020204030204" pitchFamily="34" charset="0"/>
                        <a:sym typeface="Calibri" panose="020F0502020204030204" pitchFamily="34" charset="0"/>
                      </a:endParaRPr>
                    </a:p>
                  </a:txBody>
                  <a:tcPr marL="36000" marR="36000" marT="18000" marB="180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100" b="0"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13</a:t>
                      </a:r>
                    </a:p>
                  </a:txBody>
                  <a:tcPr marL="36000" marR="36000" marT="18000" marB="18000" anchor="ctr">
                    <a:lnL w="5715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646482" rtl="0" eaLnBrk="1" fontAlgn="auto" latinLnBrk="0" hangingPunct="1">
                        <a:lnSpc>
                          <a:spcPct val="100000"/>
                        </a:lnSpc>
                        <a:spcBef>
                          <a:spcPts val="0"/>
                        </a:spcBef>
                        <a:spcAft>
                          <a:spcPts val="0"/>
                        </a:spcAft>
                        <a:buClrTx/>
                        <a:buSzTx/>
                        <a:buFontTx/>
                        <a:buNone/>
                        <a:tabLst/>
                        <a:defRPr/>
                      </a:pPr>
                      <a:r>
                        <a:rPr lang="en-GB" sz="1100" b="0" kern="1200" noProof="0">
                          <a:solidFill>
                            <a:schemeClr val="tx1">
                              <a:lumMod val="75000"/>
                              <a:lumOff val="25000"/>
                            </a:schemeClr>
                          </a:solidFill>
                          <a:latin typeface="Calibri Light" panose="020F0302020204030204" pitchFamily="34" charset="0"/>
                          <a:ea typeface="+mn-ea"/>
                          <a:cs typeface="Calibri Light" panose="020F0302020204030204" pitchFamily="34" charset="0"/>
                          <a:sym typeface="Calibri Light" panose="020F0302020204030204" pitchFamily="34" charset="0"/>
                        </a:rPr>
                        <a:t>Promote the creation of a consumers protection framework and forum, regarding overall access (i.e. terms and conditions, fees, security and rights)</a:t>
                      </a:r>
                    </a:p>
                  </a:txBody>
                  <a:tcPr marL="36000" marR="36000" marT="43200" marB="432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440668000"/>
                  </a:ext>
                </a:extLst>
              </a:tr>
              <a:tr h="396000">
                <a:tc vMerge="1">
                  <a:txBody>
                    <a:bodyPr/>
                    <a:lstStyle/>
                    <a:p>
                      <a:pPr algn="ctr"/>
                      <a:endParaRPr lang="en-GB" sz="1100" b="0" noProof="0" dirty="0">
                        <a:solidFill>
                          <a:schemeClr val="tx1"/>
                        </a:solidFill>
                        <a:latin typeface="Calibri" panose="020F0502020204030204" pitchFamily="34" charset="0"/>
                        <a:cs typeface="Calibri" panose="020F0502020204030204" pitchFamily="34" charset="0"/>
                        <a:sym typeface="Calibri" panose="020F0502020204030204" pitchFamily="34" charset="0"/>
                      </a:endParaRPr>
                    </a:p>
                  </a:txBody>
                  <a:tcPr marL="36000" marR="36000" marT="18000" marB="1800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GB" sz="1100" b="0"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14</a:t>
                      </a:r>
                    </a:p>
                  </a:txBody>
                  <a:tcPr marL="36000" marR="36000" marT="18000" marB="18000" anchor="ctr">
                    <a:lnL w="5715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GB" sz="1100" b="0" kern="1200" noProof="0" dirty="0">
                          <a:solidFill>
                            <a:schemeClr val="tx1">
                              <a:lumMod val="75000"/>
                              <a:lumOff val="25000"/>
                            </a:schemeClr>
                          </a:solidFill>
                          <a:latin typeface="Calibri Light" panose="020F0302020204030204" pitchFamily="34" charset="0"/>
                          <a:ea typeface="+mn-ea"/>
                          <a:cs typeface="Calibri Light" panose="020F0302020204030204" pitchFamily="34" charset="0"/>
                          <a:sym typeface="Calibri Light" panose="020F0302020204030204" pitchFamily="34" charset="0"/>
                        </a:rPr>
                        <a:t>Impact schools and universities academic curriculum to re-centre it towards the learning of technological subjects (data programming, machine learning)</a:t>
                      </a:r>
                      <a:endParaRPr lang="en-GB" sz="1100" b="0"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a:txBody>
                  <a:tcPr marL="36000" marR="36000" marT="43200" marB="4320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18396387"/>
                  </a:ext>
                </a:extLst>
              </a:tr>
            </a:tbl>
          </a:graphicData>
        </a:graphic>
      </p:graphicFrame>
      <p:sp>
        <p:nvSpPr>
          <p:cNvPr id="72" name="TextBox 71">
            <a:extLst>
              <a:ext uri="{FF2B5EF4-FFF2-40B4-BE49-F238E27FC236}">
                <a16:creationId xmlns:a16="http://schemas.microsoft.com/office/drawing/2014/main" id="{1A80D298-EC40-4E10-9F01-08EBE826316B}"/>
              </a:ext>
            </a:extLst>
          </p:cNvPr>
          <p:cNvSpPr txBox="1"/>
          <p:nvPr/>
        </p:nvSpPr>
        <p:spPr>
          <a:xfrm>
            <a:off x="456406" y="508009"/>
            <a:ext cx="6859589" cy="345431"/>
          </a:xfrm>
          <a:prstGeom prst="rect">
            <a:avLst/>
          </a:prstGeom>
        </p:spPr>
        <p:txBody>
          <a:bodyPr wrap="square" lIns="0" tIns="0" rIns="0" bIns="0" numCol="1" rtlCol="0" anchor="t">
            <a:noAutofit/>
          </a:bodyPr>
          <a:lstStyle/>
          <a:p>
            <a:pPr lvl="0">
              <a:spcAft>
                <a:spcPts val="600"/>
              </a:spcAft>
              <a:buClr>
                <a:schemeClr val="tx1"/>
              </a:buClr>
            </a:pPr>
            <a:r>
              <a:rPr lang="en-GB" sz="1800" kern="0" dirty="0">
                <a:solidFill>
                  <a:srgbClr val="377169"/>
                </a:solidFill>
                <a:latin typeface="Calibri Light" panose="020F0302020204030204" pitchFamily="34" charset="0"/>
                <a:cs typeface="Calibri Light" panose="020F0302020204030204" pitchFamily="34" charset="0"/>
                <a:sym typeface="Calibri Light" panose="020F0302020204030204" pitchFamily="34" charset="0"/>
              </a:rPr>
              <a:t>STRATEGIC OBJECTIVES AND KEY INITIATIVES</a:t>
            </a:r>
          </a:p>
        </p:txBody>
      </p:sp>
    </p:spTree>
    <p:extLst>
      <p:ext uri="{BB962C8B-B14F-4D97-AF65-F5344CB8AC3E}">
        <p14:creationId xmlns:p14="http://schemas.microsoft.com/office/powerpoint/2010/main" val="16189866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909999A-AD08-4FCE-998B-D3C78A47FED2}"/>
              </a:ext>
            </a:extLst>
          </p:cNvPr>
          <p:cNvGraphicFramePr>
            <a:graphicFrameLocks noChangeAspect="1"/>
          </p:cNvGraphicFramePr>
          <p:nvPr>
            <p:custDataLst>
              <p:tags r:id="rId2"/>
            </p:custDataLst>
            <p:extLst>
              <p:ext uri="{D42A27DB-BD31-4B8C-83A1-F6EECF244321}">
                <p14:modId xmlns:p14="http://schemas.microsoft.com/office/powerpoint/2010/main" val="3765565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2240" name="think-cell Slide" r:id="rId5" imgW="592" imgH="595" progId="TCLayout.ActiveDocument.1">
                  <p:embed/>
                </p:oleObj>
              </mc:Choice>
              <mc:Fallback>
                <p:oleObj name="think-cell Slide" r:id="rId5" imgW="592" imgH="595" progId="TCLayout.ActiveDocument.1">
                  <p:embed/>
                  <p:pic>
                    <p:nvPicPr>
                      <p:cNvPr id="7" name="Object 6" hidden="1">
                        <a:extLst>
                          <a:ext uri="{FF2B5EF4-FFF2-40B4-BE49-F238E27FC236}">
                            <a16:creationId xmlns:a16="http://schemas.microsoft.com/office/drawing/2014/main" id="{5909999A-AD08-4FCE-998B-D3C78A47FED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2" name="Group 1">
            <a:extLst>
              <a:ext uri="{FF2B5EF4-FFF2-40B4-BE49-F238E27FC236}">
                <a16:creationId xmlns:a16="http://schemas.microsoft.com/office/drawing/2014/main" id="{305844B5-75C8-4674-A08D-D19A38590E67}"/>
              </a:ext>
            </a:extLst>
          </p:cNvPr>
          <p:cNvGrpSpPr/>
          <p:nvPr/>
        </p:nvGrpSpPr>
        <p:grpSpPr>
          <a:xfrm>
            <a:off x="456406" y="508009"/>
            <a:ext cx="6859589" cy="929441"/>
            <a:chOff x="456406" y="508009"/>
            <a:chExt cx="6859589" cy="929441"/>
          </a:xfrm>
        </p:grpSpPr>
        <p:sp>
          <p:nvSpPr>
            <p:cNvPr id="33" name="TextBox 32">
              <a:extLst>
                <a:ext uri="{FF2B5EF4-FFF2-40B4-BE49-F238E27FC236}">
                  <a16:creationId xmlns:a16="http://schemas.microsoft.com/office/drawing/2014/main" id="{131A22E5-3C0D-4061-9599-D01102776D2D}"/>
                </a:ext>
              </a:extLst>
            </p:cNvPr>
            <p:cNvSpPr txBox="1"/>
            <p:nvPr/>
          </p:nvSpPr>
          <p:spPr>
            <a:xfrm>
              <a:off x="456406" y="861450"/>
              <a:ext cx="6859589" cy="576000"/>
            </a:xfrm>
            <a:prstGeom prst="rect">
              <a:avLst/>
            </a:prstGeom>
          </p:spPr>
          <p:txBody>
            <a:bodyPr wrap="square" lIns="0" tIns="0" rIns="0" bIns="0" numCol="2" spcCol="180000" rtlCol="0" anchor="t">
              <a:noAutofit/>
            </a:bodyPr>
            <a:lstStyle/>
            <a:p>
              <a:pPr>
                <a:spcAft>
                  <a:spcPts val="600"/>
                </a:spcAft>
                <a:buClr>
                  <a:schemeClr val="tx1"/>
                </a:buClr>
              </a:pPr>
              <a:r>
                <a:rPr lang="en-US" sz="1200"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The performance indicators were defined taking into account the SMART principle (Specific, Measurable, Achievable, Relevant and Time bound), reflecting the market dimensions, delivering measurability to all key initiatives.</a:t>
              </a:r>
            </a:p>
          </p:txBody>
        </p:sp>
        <p:sp>
          <p:nvSpPr>
            <p:cNvPr id="27" name="TextBox 26">
              <a:extLst>
                <a:ext uri="{FF2B5EF4-FFF2-40B4-BE49-F238E27FC236}">
                  <a16:creationId xmlns:a16="http://schemas.microsoft.com/office/drawing/2014/main" id="{8B7CE581-6E8E-4F9A-AC5C-8D3756D6CB20}"/>
                </a:ext>
              </a:extLst>
            </p:cNvPr>
            <p:cNvSpPr txBox="1"/>
            <p:nvPr/>
          </p:nvSpPr>
          <p:spPr>
            <a:xfrm>
              <a:off x="456406" y="508009"/>
              <a:ext cx="6859589" cy="345431"/>
            </a:xfrm>
            <a:prstGeom prst="rect">
              <a:avLst/>
            </a:prstGeom>
          </p:spPr>
          <p:txBody>
            <a:bodyPr wrap="square" lIns="0" tIns="0" rIns="0" bIns="0" numCol="1" rtlCol="0" anchor="t">
              <a:noAutofit/>
            </a:bodyPr>
            <a:lstStyle/>
            <a:p>
              <a:pPr lvl="0">
                <a:spcAft>
                  <a:spcPts val="600"/>
                </a:spcAft>
                <a:buClr>
                  <a:schemeClr val="tx1"/>
                </a:buClr>
              </a:pPr>
              <a:r>
                <a:rPr lang="en-GB" sz="1800" kern="0" dirty="0">
                  <a:solidFill>
                    <a:srgbClr val="377169"/>
                  </a:solidFill>
                  <a:latin typeface="Calibri Light" panose="020F0302020204030204" pitchFamily="34" charset="0"/>
                  <a:cs typeface="Calibri Light" panose="020F0302020204030204" pitchFamily="34" charset="0"/>
                  <a:sym typeface="Calibri Light" panose="020F0302020204030204" pitchFamily="34" charset="0"/>
                </a:rPr>
                <a:t>KEY PERFORMANCE INDICATORS</a:t>
              </a:r>
            </a:p>
          </p:txBody>
        </p:sp>
      </p:grpSp>
      <p:graphicFrame>
        <p:nvGraphicFramePr>
          <p:cNvPr id="8" name="Table 8">
            <a:extLst>
              <a:ext uri="{FF2B5EF4-FFF2-40B4-BE49-F238E27FC236}">
                <a16:creationId xmlns:a16="http://schemas.microsoft.com/office/drawing/2014/main" id="{BBE60382-A4D2-4CAE-A348-56C390D635E0}"/>
              </a:ext>
            </a:extLst>
          </p:cNvPr>
          <p:cNvGraphicFramePr>
            <a:graphicFrameLocks noGrp="1"/>
          </p:cNvGraphicFramePr>
          <p:nvPr>
            <p:extLst>
              <p:ext uri="{D42A27DB-BD31-4B8C-83A1-F6EECF244321}">
                <p14:modId xmlns:p14="http://schemas.microsoft.com/office/powerpoint/2010/main" val="2342841398"/>
              </p:ext>
            </p:extLst>
          </p:nvPr>
        </p:nvGraphicFramePr>
        <p:xfrm>
          <a:off x="456397" y="2401258"/>
          <a:ext cx="6858200" cy="5058240"/>
        </p:xfrm>
        <a:graphic>
          <a:graphicData uri="http://schemas.openxmlformats.org/drawingml/2006/table">
            <a:tbl>
              <a:tblPr firstRow="1" bandRow="1">
                <a:tableStyleId>{5C22544A-7EE6-4342-B048-85BDC9FD1C3A}</a:tableStyleId>
              </a:tblPr>
              <a:tblGrid>
                <a:gridCol w="248400">
                  <a:extLst>
                    <a:ext uri="{9D8B030D-6E8A-4147-A177-3AD203B41FA5}">
                      <a16:colId xmlns:a16="http://schemas.microsoft.com/office/drawing/2014/main" val="1019137438"/>
                    </a:ext>
                  </a:extLst>
                </a:gridCol>
                <a:gridCol w="1728000">
                  <a:extLst>
                    <a:ext uri="{9D8B030D-6E8A-4147-A177-3AD203B41FA5}">
                      <a16:colId xmlns:a16="http://schemas.microsoft.com/office/drawing/2014/main" val="947876242"/>
                    </a:ext>
                  </a:extLst>
                </a:gridCol>
                <a:gridCol w="1440000">
                  <a:extLst>
                    <a:ext uri="{9D8B030D-6E8A-4147-A177-3AD203B41FA5}">
                      <a16:colId xmlns:a16="http://schemas.microsoft.com/office/drawing/2014/main" val="3951142868"/>
                    </a:ext>
                  </a:extLst>
                </a:gridCol>
                <a:gridCol w="25400">
                  <a:extLst>
                    <a:ext uri="{9D8B030D-6E8A-4147-A177-3AD203B41FA5}">
                      <a16:colId xmlns:a16="http://schemas.microsoft.com/office/drawing/2014/main" val="3843672159"/>
                    </a:ext>
                  </a:extLst>
                </a:gridCol>
                <a:gridCol w="248400">
                  <a:extLst>
                    <a:ext uri="{9D8B030D-6E8A-4147-A177-3AD203B41FA5}">
                      <a16:colId xmlns:a16="http://schemas.microsoft.com/office/drawing/2014/main" val="2583812694"/>
                    </a:ext>
                  </a:extLst>
                </a:gridCol>
                <a:gridCol w="1728000">
                  <a:extLst>
                    <a:ext uri="{9D8B030D-6E8A-4147-A177-3AD203B41FA5}">
                      <a16:colId xmlns:a16="http://schemas.microsoft.com/office/drawing/2014/main" val="3273480457"/>
                    </a:ext>
                  </a:extLst>
                </a:gridCol>
                <a:gridCol w="1440000">
                  <a:extLst>
                    <a:ext uri="{9D8B030D-6E8A-4147-A177-3AD203B41FA5}">
                      <a16:colId xmlns:a16="http://schemas.microsoft.com/office/drawing/2014/main" val="1904942749"/>
                    </a:ext>
                  </a:extLst>
                </a:gridCol>
              </a:tblGrid>
              <a:tr h="360000">
                <a:tc gridSpan="3">
                  <a:txBody>
                    <a:bodyPr/>
                    <a:lstStyle/>
                    <a:p>
                      <a:pPr algn="ctr"/>
                      <a:r>
                        <a:rPr lang="en-GB" sz="1200" b="1" noProof="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Supply-side</a:t>
                      </a:r>
                    </a:p>
                  </a:txBody>
                  <a:tcPr anchor="ctr">
                    <a:lnB w="57150" cap="flat" cmpd="sng" algn="ctr">
                      <a:solidFill>
                        <a:schemeClr val="bg1"/>
                      </a:solidFill>
                      <a:prstDash val="solid"/>
                      <a:round/>
                      <a:headEnd type="none" w="med" len="med"/>
                      <a:tailEnd type="none" w="med" len="med"/>
                    </a:lnB>
                    <a:solidFill>
                      <a:srgbClr val="002A41"/>
                    </a:solidFill>
                  </a:tcPr>
                </a:tc>
                <a:tc hMerge="1">
                  <a:txBody>
                    <a:bodyPr/>
                    <a:lstStyle/>
                    <a:p>
                      <a:endParaRPr lang="en-GB" sz="1150" b="0" noProof="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endParaRPr>
                    </a:p>
                  </a:txBody>
                  <a:tcPr marR="36000" marT="72000" marB="72000" anchor="ctr">
                    <a:lnB w="12700"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algn="ctr"/>
                      <a:endParaRPr lang="en-GB" sz="1200" b="1" noProof="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endParaRPr>
                    </a:p>
                  </a:txBody>
                  <a:tcPr anchor="ctr">
                    <a:lnB w="57150" cap="flat" cmpd="sng" algn="ctr">
                      <a:solidFill>
                        <a:schemeClr val="bg1"/>
                      </a:solidFill>
                      <a:prstDash val="solid"/>
                      <a:round/>
                      <a:headEnd type="none" w="med" len="med"/>
                      <a:tailEnd type="none" w="med" len="med"/>
                    </a:lnB>
                    <a:solidFill>
                      <a:srgbClr val="002A41"/>
                    </a:solidFill>
                  </a:tcPr>
                </a:tc>
                <a:tc>
                  <a:txBody>
                    <a:bodyPr/>
                    <a:lstStyle/>
                    <a:p>
                      <a:pPr algn="ctr"/>
                      <a:endParaRPr lang="en-GB" sz="100" b="1" noProof="0">
                        <a:solidFill>
                          <a:schemeClr val="bg1"/>
                        </a:solidFill>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B w="57150" cap="flat" cmpd="sng" algn="ctr">
                      <a:solidFill>
                        <a:schemeClr val="bg1"/>
                      </a:solidFill>
                      <a:prstDash val="solid"/>
                      <a:round/>
                      <a:headEnd type="none" w="med" len="med"/>
                      <a:tailEnd type="none" w="med" len="med"/>
                    </a:lnB>
                    <a:solidFill>
                      <a:schemeClr val="bg1"/>
                    </a:solidFill>
                  </a:tcPr>
                </a:tc>
                <a:tc gridSpan="3">
                  <a:txBody>
                    <a:bodyPr/>
                    <a:lstStyle/>
                    <a:p>
                      <a:pPr algn="ctr"/>
                      <a:r>
                        <a:rPr lang="en-GB" sz="1200" b="1" noProof="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Demand-side</a:t>
                      </a:r>
                    </a:p>
                  </a:txBody>
                  <a:tcPr anchor="ctr">
                    <a:lnB w="57150" cap="flat" cmpd="sng" algn="ctr">
                      <a:solidFill>
                        <a:schemeClr val="bg1"/>
                      </a:solidFill>
                      <a:prstDash val="solid"/>
                      <a:round/>
                      <a:headEnd type="none" w="med" len="med"/>
                      <a:tailEnd type="none" w="med" len="med"/>
                    </a:lnB>
                    <a:solidFill>
                      <a:srgbClr val="002A41"/>
                    </a:solidFill>
                  </a:tcPr>
                </a:tc>
                <a:tc hMerge="1">
                  <a:txBody>
                    <a:bodyPr/>
                    <a:lstStyle/>
                    <a:p>
                      <a:pPr algn="ctr"/>
                      <a:endParaRPr lang="en-GB" sz="1200" b="0" noProof="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endParaRPr>
                    </a:p>
                  </a:txBody>
                  <a:tcPr anchor="ctr">
                    <a:lnB w="57150" cap="flat" cmpd="sng" algn="ctr">
                      <a:solidFill>
                        <a:schemeClr val="bg1"/>
                      </a:solidFill>
                      <a:prstDash val="solid"/>
                      <a:round/>
                      <a:headEnd type="none" w="med" len="med"/>
                      <a:tailEnd type="none" w="med" len="med"/>
                    </a:lnB>
                    <a:solidFill>
                      <a:srgbClr val="377169"/>
                    </a:solidFill>
                  </a:tcPr>
                </a:tc>
                <a:tc hMerge="1">
                  <a:txBody>
                    <a:bodyPr/>
                    <a:lstStyle/>
                    <a:p>
                      <a:pPr algn="ctr"/>
                      <a:endParaRPr lang="en-GB" sz="1200" b="1" noProof="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endParaRPr>
                    </a:p>
                  </a:txBody>
                  <a:tcPr anchor="ctr">
                    <a:lnB w="57150" cap="flat" cmpd="sng" algn="ctr">
                      <a:solidFill>
                        <a:schemeClr val="bg1"/>
                      </a:solidFill>
                      <a:prstDash val="solid"/>
                      <a:round/>
                      <a:headEnd type="none" w="med" len="med"/>
                      <a:tailEnd type="none" w="med" len="med"/>
                    </a:lnB>
                    <a:solidFill>
                      <a:srgbClr val="002A41"/>
                    </a:solidFill>
                  </a:tcPr>
                </a:tc>
                <a:extLst>
                  <a:ext uri="{0D108BD9-81ED-4DB2-BD59-A6C34878D82A}">
                    <a16:rowId xmlns:a16="http://schemas.microsoft.com/office/drawing/2014/main" val="2546211017"/>
                  </a:ext>
                </a:extLst>
              </a:tr>
              <a:tr h="900000">
                <a:tc>
                  <a:txBody>
                    <a:bodyPr/>
                    <a:lstStyle/>
                    <a:p>
                      <a:pPr algn="ctr"/>
                      <a:r>
                        <a:rPr lang="en-GB" sz="1000" b="0"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KPI #1</a:t>
                      </a:r>
                    </a:p>
                  </a:txBody>
                  <a:tcPr marL="18000" marR="18000" marT="36000" marB="36000" anchor="ctr">
                    <a:lnT w="571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r>
                        <a:rPr lang="en-GB" sz="1100" b="0"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Nº of capacity building sessions and publications (sandbox events, talks, workshops, Customer Lab participants) organized</a:t>
                      </a:r>
                    </a:p>
                  </a:txBody>
                  <a:tcPr marL="72000" marR="72000" marT="36000" marB="36000" anchor="ctr">
                    <a:lnT w="571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r>
                        <a:rPr lang="en-GB" sz="1050" b="1"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SDG8</a:t>
                      </a:r>
                      <a:r>
                        <a:rPr lang="en-GB" sz="1050" b="0"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 - Decent Work and Economic Growth</a:t>
                      </a:r>
                    </a:p>
                  </a:txBody>
                  <a:tcPr marL="36000" marR="36000" marT="36000" marB="36000" anchor="ctr">
                    <a:lnT w="571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en-GB" sz="100" b="0" noProof="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T w="571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GB" sz="1000" b="0"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KPI #6</a:t>
                      </a:r>
                    </a:p>
                  </a:txBody>
                  <a:tcPr marL="18000" marR="18000" marT="36000" marB="36000" anchor="ctr">
                    <a:lnT w="571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marR="0" lvl="0" indent="0" algn="l" defTabSz="646482" rtl="0" eaLnBrk="1" fontAlgn="auto" latinLnBrk="0" hangingPunct="1">
                        <a:lnSpc>
                          <a:spcPct val="100000"/>
                        </a:lnSpc>
                        <a:spcBef>
                          <a:spcPts val="0"/>
                        </a:spcBef>
                        <a:spcAft>
                          <a:spcPts val="0"/>
                        </a:spcAft>
                        <a:buClrTx/>
                        <a:buSzTx/>
                        <a:buFontTx/>
                        <a:buNone/>
                        <a:tabLst/>
                        <a:defRPr/>
                      </a:pPr>
                      <a:r>
                        <a:rPr lang="en-GB" sz="1100" b="0"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Nº of individuals and MSMEs with a mobile money account (per 100 inhabitants) and Nº of total transactions</a:t>
                      </a:r>
                    </a:p>
                  </a:txBody>
                  <a:tcPr marL="72000" marR="72000" marT="36000" marB="36000" anchor="ctr">
                    <a:lnT w="571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l" defTabSz="646482" rtl="0" eaLnBrk="1" fontAlgn="auto" latinLnBrk="0" hangingPunct="1">
                        <a:lnSpc>
                          <a:spcPct val="100000"/>
                        </a:lnSpc>
                        <a:spcBef>
                          <a:spcPts val="0"/>
                        </a:spcBef>
                        <a:spcAft>
                          <a:spcPts val="0"/>
                        </a:spcAft>
                        <a:buClrTx/>
                        <a:buSzTx/>
                        <a:buFontTx/>
                        <a:buNone/>
                        <a:tabLst/>
                        <a:defRPr/>
                      </a:pPr>
                      <a:r>
                        <a:rPr lang="en-GB" sz="1050" b="1"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SDG10</a:t>
                      </a:r>
                      <a:r>
                        <a:rPr lang="en-GB" sz="1050" b="0"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 - Reduced Inequalities</a:t>
                      </a:r>
                    </a:p>
                  </a:txBody>
                  <a:tcPr marL="36000" marR="36000" marT="36000" marB="36000" anchor="ctr">
                    <a:lnT w="571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48337167"/>
                  </a:ext>
                </a:extLst>
              </a:tr>
              <a:tr h="900000">
                <a:tc>
                  <a:txBody>
                    <a:bodyPr/>
                    <a:lstStyle/>
                    <a:p>
                      <a:pPr algn="ctr"/>
                      <a:r>
                        <a:rPr lang="en-GB" sz="1000" b="0"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KPI #2</a:t>
                      </a:r>
                    </a:p>
                  </a:txBody>
                  <a:tcPr marL="18000" marR="18000" marT="36000" marB="36000" anchor="ctr">
                    <a:lnT w="12700" cap="flat" cmpd="sng" algn="ctr">
                      <a:solidFill>
                        <a:schemeClr val="bg1"/>
                      </a:solidFill>
                      <a:prstDash val="solid"/>
                      <a:round/>
                      <a:headEnd type="none" w="med" len="med"/>
                      <a:tailEnd type="none" w="med" len="med"/>
                    </a:lnT>
                    <a:solidFill>
                      <a:schemeClr val="bg1">
                        <a:lumMod val="75000"/>
                      </a:schemeClr>
                    </a:solidFill>
                  </a:tcPr>
                </a:tc>
                <a:tc>
                  <a:txBody>
                    <a:bodyPr/>
                    <a:lstStyle/>
                    <a:p>
                      <a:pPr marL="0" marR="0" lvl="0" indent="0" algn="l" defTabSz="646482" rtl="0" eaLnBrk="1" fontAlgn="auto" latinLnBrk="0" hangingPunct="1">
                        <a:lnSpc>
                          <a:spcPct val="100000"/>
                        </a:lnSpc>
                        <a:spcBef>
                          <a:spcPts val="0"/>
                        </a:spcBef>
                        <a:spcAft>
                          <a:spcPts val="0"/>
                        </a:spcAft>
                        <a:buClrTx/>
                        <a:buSzTx/>
                        <a:buFontTx/>
                        <a:buNone/>
                        <a:tabLst/>
                        <a:defRPr/>
                      </a:pPr>
                      <a:r>
                        <a:rPr lang="en-GB" sz="1100" b="0" noProof="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Nº of new Fintech’s and Insurtech’s created in Mozambique</a:t>
                      </a:r>
                    </a:p>
                  </a:txBody>
                  <a:tcPr marL="72000" marR="72000" marT="36000" marB="36000" anchor="ctr">
                    <a:lnT w="12700" cap="flat" cmpd="sng" algn="ctr">
                      <a:solidFill>
                        <a:schemeClr val="bg1"/>
                      </a:solidFill>
                      <a:prstDash val="solid"/>
                      <a:round/>
                      <a:headEnd type="none" w="med" len="med"/>
                      <a:tailEnd type="none" w="med" len="med"/>
                    </a:lnT>
                    <a:solidFill>
                      <a:schemeClr val="bg1">
                        <a:lumMod val="85000"/>
                      </a:schemeClr>
                    </a:solidFill>
                  </a:tcPr>
                </a:tc>
                <a:tc>
                  <a:txBody>
                    <a:bodyPr/>
                    <a:lstStyle/>
                    <a:p>
                      <a:pPr marL="0" marR="0" lvl="0" indent="0" algn="l" defTabSz="646482" rtl="0" eaLnBrk="1" fontAlgn="auto" latinLnBrk="0" hangingPunct="1">
                        <a:lnSpc>
                          <a:spcPct val="100000"/>
                        </a:lnSpc>
                        <a:spcBef>
                          <a:spcPts val="0"/>
                        </a:spcBef>
                        <a:spcAft>
                          <a:spcPts val="0"/>
                        </a:spcAft>
                        <a:buClrTx/>
                        <a:buSzTx/>
                        <a:buFontTx/>
                        <a:buNone/>
                        <a:tabLst/>
                        <a:defRPr/>
                      </a:pPr>
                      <a:r>
                        <a:rPr lang="en-GB" sz="1050" b="1"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SDG9</a:t>
                      </a:r>
                      <a:r>
                        <a:rPr lang="en-GB" sz="1050" b="0"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 - Industry, Innovation and Infrastructure</a:t>
                      </a:r>
                    </a:p>
                  </a:txBody>
                  <a:tcPr marL="36000" marR="36000" marT="36000" marB="36000" anchor="ct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lvl="0" indent="0" algn="l" defTabSz="646482" rtl="0" eaLnBrk="1" fontAlgn="auto" latinLnBrk="0" hangingPunct="1">
                        <a:lnSpc>
                          <a:spcPct val="100000"/>
                        </a:lnSpc>
                        <a:spcBef>
                          <a:spcPts val="0"/>
                        </a:spcBef>
                        <a:spcAft>
                          <a:spcPts val="0"/>
                        </a:spcAft>
                        <a:buClrTx/>
                        <a:buSzTx/>
                        <a:buFontTx/>
                        <a:buNone/>
                        <a:tabLst/>
                        <a:defRPr/>
                      </a:pPr>
                      <a:endParaRPr lang="en-GB" sz="100" b="0" noProof="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a:r>
                        <a:rPr lang="en-GB" sz="1000" b="0"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KPI #7</a:t>
                      </a:r>
                    </a:p>
                  </a:txBody>
                  <a:tcPr marL="18000" marR="18000" marT="36000" marB="36000" anchor="ctr">
                    <a:lnT w="12700" cap="flat" cmpd="sng" algn="ctr">
                      <a:solidFill>
                        <a:schemeClr val="bg1"/>
                      </a:solidFill>
                      <a:prstDash val="solid"/>
                      <a:round/>
                      <a:headEnd type="none" w="med" len="med"/>
                      <a:tailEnd type="none" w="med" len="med"/>
                    </a:lnT>
                    <a:solidFill>
                      <a:schemeClr val="bg1">
                        <a:lumMod val="75000"/>
                      </a:schemeClr>
                    </a:solidFill>
                  </a:tcPr>
                </a:tc>
                <a:tc>
                  <a:txBody>
                    <a:bodyPr/>
                    <a:lstStyle/>
                    <a:p>
                      <a:r>
                        <a:rPr lang="en-GB" sz="1100" b="0" noProof="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Nº of individuals and MSMEs with access and usage of formal financial services </a:t>
                      </a:r>
                    </a:p>
                  </a:txBody>
                  <a:tcPr marL="72000" marR="72000" marT="36000" marB="36000" anchor="ctr">
                    <a:lnT w="12700" cap="flat" cmpd="sng" algn="ctr">
                      <a:solidFill>
                        <a:schemeClr val="bg1"/>
                      </a:solidFill>
                      <a:prstDash val="solid"/>
                      <a:round/>
                      <a:headEnd type="none" w="med" len="med"/>
                      <a:tailEnd type="none" w="med" len="med"/>
                    </a:lnT>
                    <a:solidFill>
                      <a:schemeClr val="bg1">
                        <a:lumMod val="85000"/>
                      </a:schemeClr>
                    </a:solidFill>
                  </a:tcPr>
                </a:tc>
                <a:tc>
                  <a:txBody>
                    <a:bodyPr/>
                    <a:lstStyle/>
                    <a:p>
                      <a:r>
                        <a:rPr lang="en-GB" sz="1050" b="1"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SDG10</a:t>
                      </a:r>
                      <a:r>
                        <a:rPr lang="en-GB" sz="1050" b="0"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 - Reduced Inequalities</a:t>
                      </a:r>
                    </a:p>
                  </a:txBody>
                  <a:tcPr marL="36000" marR="36000" marT="36000" marB="36000" anchor="ctr">
                    <a:lnT w="127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2856340117"/>
                  </a:ext>
                </a:extLst>
              </a:tr>
              <a:tr h="900000">
                <a:tc>
                  <a:txBody>
                    <a:bodyPr/>
                    <a:lstStyle/>
                    <a:p>
                      <a:pPr algn="ctr"/>
                      <a:r>
                        <a:rPr lang="en-GB" sz="1000" b="0"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KPI #3</a:t>
                      </a:r>
                    </a:p>
                  </a:txBody>
                  <a:tcPr marL="18000" marR="18000" marT="36000" marB="36000" anchor="ctr">
                    <a:solidFill>
                      <a:schemeClr val="bg1">
                        <a:lumMod val="75000"/>
                      </a:schemeClr>
                    </a:solidFill>
                  </a:tcPr>
                </a:tc>
                <a:tc>
                  <a:txBody>
                    <a:bodyPr/>
                    <a:lstStyle/>
                    <a:p>
                      <a:r>
                        <a:rPr lang="en-GB" sz="1100" noProof="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Nº new projects that resulted in new business cases launched (i.e. FSDMoç supported and/or financed) – jobs, new businesses and/ or projects created</a:t>
                      </a:r>
                      <a:endParaRPr lang="en-GB" sz="1100" b="0" noProof="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a:txBody>
                  <a:tcPr marL="72000" marR="72000" marT="36000" marB="36000" anchor="ctr">
                    <a:solidFill>
                      <a:schemeClr val="bg1">
                        <a:lumMod val="85000"/>
                      </a:schemeClr>
                    </a:solidFill>
                  </a:tcPr>
                </a:tc>
                <a:tc>
                  <a:txBody>
                    <a:bodyPr/>
                    <a:lstStyle/>
                    <a:p>
                      <a:pPr marL="0" marR="0" lvl="0" indent="0" algn="l" defTabSz="646482" rtl="0" eaLnBrk="1" fontAlgn="auto" latinLnBrk="0" hangingPunct="1">
                        <a:lnSpc>
                          <a:spcPct val="100000"/>
                        </a:lnSpc>
                        <a:spcBef>
                          <a:spcPts val="0"/>
                        </a:spcBef>
                        <a:spcAft>
                          <a:spcPts val="0"/>
                        </a:spcAft>
                        <a:buClrTx/>
                        <a:buSzTx/>
                        <a:buFontTx/>
                        <a:buNone/>
                        <a:tabLst/>
                        <a:defRPr/>
                      </a:pPr>
                      <a:r>
                        <a:rPr lang="en-GB" sz="1050" b="1"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SDG8</a:t>
                      </a:r>
                      <a:r>
                        <a:rPr lang="en-GB" sz="1050" b="0"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 - Decent Work and Economic Growth</a:t>
                      </a:r>
                    </a:p>
                    <a:p>
                      <a:pPr marL="0" marR="0" lvl="0" indent="0" algn="l" defTabSz="646482" rtl="0" eaLnBrk="1" fontAlgn="auto" latinLnBrk="0" hangingPunct="1">
                        <a:lnSpc>
                          <a:spcPct val="100000"/>
                        </a:lnSpc>
                        <a:spcBef>
                          <a:spcPts val="0"/>
                        </a:spcBef>
                        <a:spcAft>
                          <a:spcPts val="0"/>
                        </a:spcAft>
                        <a:buClrTx/>
                        <a:buSzTx/>
                        <a:buFontTx/>
                        <a:buNone/>
                        <a:tabLst/>
                        <a:defRPr/>
                      </a:pPr>
                      <a:r>
                        <a:rPr lang="en-GB" sz="1050" b="1"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SDG9</a:t>
                      </a:r>
                      <a:r>
                        <a:rPr lang="en-GB" sz="1050" b="0"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 - Industry, Innovation and Infrastructure</a:t>
                      </a:r>
                    </a:p>
                  </a:txBody>
                  <a:tcPr marL="36000" marR="36000" marT="36000" marB="36000" anchor="ctr">
                    <a:solidFill>
                      <a:schemeClr val="bg1">
                        <a:lumMod val="95000"/>
                      </a:schemeClr>
                    </a:solidFill>
                  </a:tcPr>
                </a:tc>
                <a:tc>
                  <a:txBody>
                    <a:bodyPr/>
                    <a:lstStyle/>
                    <a:p>
                      <a:endParaRPr lang="en-GB" sz="100" b="0" noProof="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solidFill>
                      <a:schemeClr val="bg1"/>
                    </a:solidFill>
                  </a:tcPr>
                </a:tc>
                <a:tc>
                  <a:txBody>
                    <a:bodyPr/>
                    <a:lstStyle/>
                    <a:p>
                      <a:pPr algn="ctr"/>
                      <a:r>
                        <a:rPr lang="en-GB" sz="1000" b="0"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KPI #8</a:t>
                      </a:r>
                    </a:p>
                  </a:txBody>
                  <a:tcPr marL="18000" marR="18000" marT="36000" marB="36000" anchor="ctr">
                    <a:solidFill>
                      <a:schemeClr val="bg1">
                        <a:lumMod val="75000"/>
                      </a:schemeClr>
                    </a:solidFill>
                  </a:tcPr>
                </a:tc>
                <a:tc>
                  <a:txBody>
                    <a:bodyPr/>
                    <a:lstStyle/>
                    <a:p>
                      <a:r>
                        <a:rPr lang="en-GB" sz="1100" b="0" noProof="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Nº of individuals with access to a digital ID (based on open API standards) that previously didn’t own an ID</a:t>
                      </a:r>
                    </a:p>
                  </a:txBody>
                  <a:tcPr marL="72000" marR="72000" marT="36000" marB="36000" anchor="ctr">
                    <a:solidFill>
                      <a:schemeClr val="bg1">
                        <a:lumMod val="85000"/>
                      </a:schemeClr>
                    </a:solidFill>
                  </a:tcPr>
                </a:tc>
                <a:tc>
                  <a:txBody>
                    <a:bodyPr/>
                    <a:lstStyle/>
                    <a:p>
                      <a:pPr marL="0" marR="0" lvl="0" indent="0" algn="l" defTabSz="646482" rtl="0" eaLnBrk="1" fontAlgn="auto" latinLnBrk="0" hangingPunct="1">
                        <a:lnSpc>
                          <a:spcPct val="100000"/>
                        </a:lnSpc>
                        <a:spcBef>
                          <a:spcPts val="0"/>
                        </a:spcBef>
                        <a:spcAft>
                          <a:spcPts val="0"/>
                        </a:spcAft>
                        <a:buClrTx/>
                        <a:buSzTx/>
                        <a:buFontTx/>
                        <a:buNone/>
                        <a:tabLst/>
                        <a:defRPr/>
                      </a:pPr>
                      <a:r>
                        <a:rPr lang="en-GB" sz="1050" b="1"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SDG10</a:t>
                      </a:r>
                      <a:r>
                        <a:rPr lang="en-GB" sz="1050" b="0"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 - Reduced Inequalities</a:t>
                      </a:r>
                    </a:p>
                  </a:txBody>
                  <a:tcPr marL="36000" marR="36000" marT="36000" marB="36000" anchor="ctr">
                    <a:solidFill>
                      <a:schemeClr val="bg1">
                        <a:lumMod val="95000"/>
                      </a:schemeClr>
                    </a:solidFill>
                  </a:tcPr>
                </a:tc>
                <a:extLst>
                  <a:ext uri="{0D108BD9-81ED-4DB2-BD59-A6C34878D82A}">
                    <a16:rowId xmlns:a16="http://schemas.microsoft.com/office/drawing/2014/main" val="2782060132"/>
                  </a:ext>
                </a:extLst>
              </a:tr>
              <a:tr h="900000">
                <a:tc>
                  <a:txBody>
                    <a:bodyPr/>
                    <a:lstStyle/>
                    <a:p>
                      <a:pPr algn="ctr"/>
                      <a:r>
                        <a:rPr lang="en-GB" sz="1000" b="0"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KPI #4</a:t>
                      </a:r>
                    </a:p>
                  </a:txBody>
                  <a:tcPr marL="18000" marR="18000" marT="36000" marB="36000" anchor="ctr">
                    <a:solidFill>
                      <a:schemeClr val="bg1">
                        <a:lumMod val="75000"/>
                      </a:schemeClr>
                    </a:solidFill>
                  </a:tcPr>
                </a:tc>
                <a:tc>
                  <a:txBody>
                    <a:bodyPr/>
                    <a:lstStyle/>
                    <a:p>
                      <a:r>
                        <a:rPr lang="en-GB" sz="1100" b="0" noProof="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Size of foreign investments in the digital economy (startups and incumbents)</a:t>
                      </a:r>
                    </a:p>
                  </a:txBody>
                  <a:tcPr marL="72000" marR="72000" marT="36000" marB="36000" anchor="ctr">
                    <a:solidFill>
                      <a:schemeClr val="bg1">
                        <a:lumMod val="85000"/>
                      </a:schemeClr>
                    </a:solidFill>
                  </a:tcPr>
                </a:tc>
                <a:tc>
                  <a:txBody>
                    <a:bodyPr/>
                    <a:lstStyle/>
                    <a:p>
                      <a:pPr marL="0" marR="0" lvl="0" indent="0" algn="l" defTabSz="646482" rtl="0" eaLnBrk="1" fontAlgn="auto" latinLnBrk="0" hangingPunct="1">
                        <a:lnSpc>
                          <a:spcPct val="100000"/>
                        </a:lnSpc>
                        <a:spcBef>
                          <a:spcPts val="0"/>
                        </a:spcBef>
                        <a:spcAft>
                          <a:spcPts val="0"/>
                        </a:spcAft>
                        <a:buClrTx/>
                        <a:buSzTx/>
                        <a:buFontTx/>
                        <a:buNone/>
                        <a:tabLst/>
                        <a:defRPr/>
                      </a:pPr>
                      <a:r>
                        <a:rPr lang="en-GB" sz="1050" b="1"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SDG9</a:t>
                      </a:r>
                      <a:r>
                        <a:rPr lang="en-GB" sz="1050" b="0"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 - Industry, Innovation and Infrastructure</a:t>
                      </a:r>
                    </a:p>
                  </a:txBody>
                  <a:tcPr marL="36000" marR="36000" marT="36000" marB="36000" anchor="ctr">
                    <a:solidFill>
                      <a:schemeClr val="bg1">
                        <a:lumMod val="95000"/>
                      </a:schemeClr>
                    </a:solidFill>
                  </a:tcPr>
                </a:tc>
                <a:tc>
                  <a:txBody>
                    <a:bodyPr/>
                    <a:lstStyle/>
                    <a:p>
                      <a:endParaRPr lang="en-GB" sz="100" b="0" noProof="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solidFill>
                      <a:schemeClr val="bg1"/>
                    </a:solidFill>
                  </a:tcPr>
                </a:tc>
                <a:tc>
                  <a:txBody>
                    <a:bodyPr/>
                    <a:lstStyle/>
                    <a:p>
                      <a:pPr algn="ctr"/>
                      <a:r>
                        <a:rPr lang="en-GB" sz="1000" b="0"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KPI #9</a:t>
                      </a:r>
                    </a:p>
                  </a:txBody>
                  <a:tcPr marL="18000" marR="18000" marT="36000" marB="36000" anchor="ctr">
                    <a:solidFill>
                      <a:schemeClr val="bg1">
                        <a:lumMod val="75000"/>
                      </a:schemeClr>
                    </a:solidFill>
                  </a:tcPr>
                </a:tc>
                <a:tc>
                  <a:txBody>
                    <a:bodyPr/>
                    <a:lstStyle/>
                    <a:p>
                      <a:pPr marL="0" marR="0" lvl="0" indent="0" algn="l" defTabSz="646482" rtl="0" eaLnBrk="1" fontAlgn="auto" latinLnBrk="0" hangingPunct="1">
                        <a:lnSpc>
                          <a:spcPct val="100000"/>
                        </a:lnSpc>
                        <a:spcBef>
                          <a:spcPts val="0"/>
                        </a:spcBef>
                        <a:spcAft>
                          <a:spcPts val="0"/>
                        </a:spcAft>
                        <a:buClrTx/>
                        <a:buSzTx/>
                        <a:buFontTx/>
                        <a:buNone/>
                        <a:tabLst/>
                        <a:defRPr/>
                      </a:pPr>
                      <a:r>
                        <a:rPr lang="en-GB" sz="1100" b="0" noProof="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Nº of students and academic institutions with new technology subjects in their academic curriculum</a:t>
                      </a:r>
                    </a:p>
                  </a:txBody>
                  <a:tcPr marL="72000" marR="72000" marT="36000" marB="36000" anchor="ctr">
                    <a:solidFill>
                      <a:schemeClr val="bg1">
                        <a:lumMod val="85000"/>
                      </a:schemeClr>
                    </a:solidFill>
                  </a:tcPr>
                </a:tc>
                <a:tc>
                  <a:txBody>
                    <a:bodyPr/>
                    <a:lstStyle/>
                    <a:p>
                      <a:pPr marL="0" marR="0" lvl="0" indent="0" algn="l" defTabSz="646482" rtl="0" eaLnBrk="1" fontAlgn="auto" latinLnBrk="0" hangingPunct="1">
                        <a:lnSpc>
                          <a:spcPct val="100000"/>
                        </a:lnSpc>
                        <a:spcBef>
                          <a:spcPts val="0"/>
                        </a:spcBef>
                        <a:spcAft>
                          <a:spcPts val="0"/>
                        </a:spcAft>
                        <a:buClrTx/>
                        <a:buSzTx/>
                        <a:buFontTx/>
                        <a:buNone/>
                        <a:tabLst/>
                        <a:defRPr/>
                      </a:pPr>
                      <a:r>
                        <a:rPr lang="en-GB" sz="1050" b="1"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SDG4</a:t>
                      </a:r>
                      <a:r>
                        <a:rPr lang="en-GB" sz="1050" b="0"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 - Quality Education</a:t>
                      </a:r>
                    </a:p>
                    <a:p>
                      <a:pPr marL="0" marR="0" lvl="0" indent="0" algn="l" defTabSz="646482" rtl="0" eaLnBrk="1" fontAlgn="auto" latinLnBrk="0" hangingPunct="1">
                        <a:lnSpc>
                          <a:spcPct val="100000"/>
                        </a:lnSpc>
                        <a:spcBef>
                          <a:spcPts val="0"/>
                        </a:spcBef>
                        <a:spcAft>
                          <a:spcPts val="0"/>
                        </a:spcAft>
                        <a:buClrTx/>
                        <a:buSzTx/>
                        <a:buFontTx/>
                        <a:buNone/>
                        <a:tabLst/>
                        <a:defRPr/>
                      </a:pPr>
                      <a:r>
                        <a:rPr lang="en-GB" sz="1050" b="1"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SDG10</a:t>
                      </a:r>
                      <a:r>
                        <a:rPr lang="en-GB" sz="1050" b="0"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 - Reduced Inequalities</a:t>
                      </a:r>
                    </a:p>
                  </a:txBody>
                  <a:tcPr marL="36000" marR="36000" marT="36000" marB="36000" anchor="ctr">
                    <a:solidFill>
                      <a:schemeClr val="bg1">
                        <a:lumMod val="95000"/>
                      </a:schemeClr>
                    </a:solidFill>
                  </a:tcPr>
                </a:tc>
                <a:extLst>
                  <a:ext uri="{0D108BD9-81ED-4DB2-BD59-A6C34878D82A}">
                    <a16:rowId xmlns:a16="http://schemas.microsoft.com/office/drawing/2014/main" val="1718664283"/>
                  </a:ext>
                </a:extLst>
              </a:tr>
              <a:tr h="900000">
                <a:tc>
                  <a:txBody>
                    <a:bodyPr/>
                    <a:lstStyle/>
                    <a:p>
                      <a:pPr algn="ctr"/>
                      <a:r>
                        <a:rPr lang="en-GB" sz="1000" b="0"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KPI #5</a:t>
                      </a:r>
                    </a:p>
                  </a:txBody>
                  <a:tcPr marL="18000" marR="18000" marT="36000" marB="36000" anchor="ctr">
                    <a:solidFill>
                      <a:schemeClr val="bg1">
                        <a:lumMod val="75000"/>
                      </a:schemeClr>
                    </a:solidFill>
                  </a:tcPr>
                </a:tc>
                <a:tc>
                  <a:txBody>
                    <a:bodyPr/>
                    <a:lstStyle/>
                    <a:p>
                      <a:r>
                        <a:rPr lang="en-GB" sz="1100" b="0" noProof="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Nº of new investment firms and vehicles operating in Mozambique </a:t>
                      </a:r>
                    </a:p>
                  </a:txBody>
                  <a:tcPr marL="72000" marR="72000" marT="36000" marB="36000" anchor="ctr">
                    <a:solidFill>
                      <a:schemeClr val="bg1">
                        <a:lumMod val="85000"/>
                      </a:schemeClr>
                    </a:solidFill>
                  </a:tcPr>
                </a:tc>
                <a:tc>
                  <a:txBody>
                    <a:bodyPr/>
                    <a:lstStyle/>
                    <a:p>
                      <a:pPr marL="0" marR="0" lvl="0" indent="0" algn="l" defTabSz="646482" rtl="0" eaLnBrk="1" fontAlgn="auto" latinLnBrk="0" hangingPunct="1">
                        <a:lnSpc>
                          <a:spcPct val="100000"/>
                        </a:lnSpc>
                        <a:spcBef>
                          <a:spcPts val="0"/>
                        </a:spcBef>
                        <a:spcAft>
                          <a:spcPts val="0"/>
                        </a:spcAft>
                        <a:buClrTx/>
                        <a:buSzTx/>
                        <a:buFontTx/>
                        <a:buNone/>
                        <a:tabLst/>
                        <a:defRPr/>
                      </a:pPr>
                      <a:r>
                        <a:rPr lang="en-GB" sz="1050" b="1"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SDG9</a:t>
                      </a:r>
                      <a:r>
                        <a:rPr lang="en-GB" sz="1050" b="0"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 - Industry, Innovation and Infrastructure</a:t>
                      </a:r>
                    </a:p>
                  </a:txBody>
                  <a:tcPr marL="36000" marR="36000" marT="36000" marB="36000" anchor="ctr">
                    <a:solidFill>
                      <a:schemeClr val="bg1">
                        <a:lumMod val="95000"/>
                      </a:schemeClr>
                    </a:solidFill>
                  </a:tcPr>
                </a:tc>
                <a:tc>
                  <a:txBody>
                    <a:bodyPr/>
                    <a:lstStyle/>
                    <a:p>
                      <a:endParaRPr lang="en-GB" sz="100" b="0" noProof="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a:txBody>
                  <a:tcPr marL="0" marR="0" marT="0" marB="0" anchor="ctr">
                    <a:solidFill>
                      <a:schemeClr val="bg1"/>
                    </a:solidFill>
                  </a:tcPr>
                </a:tc>
                <a:tc>
                  <a:txBody>
                    <a:bodyPr/>
                    <a:lstStyle/>
                    <a:p>
                      <a:pPr algn="ctr"/>
                      <a:r>
                        <a:rPr lang="en-GB" sz="1000" b="0"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KPI #10</a:t>
                      </a:r>
                    </a:p>
                  </a:txBody>
                  <a:tcPr marL="18000" marR="18000" marT="36000" marB="36000" anchor="ctr">
                    <a:solidFill>
                      <a:schemeClr val="bg1">
                        <a:lumMod val="75000"/>
                      </a:schemeClr>
                    </a:solidFill>
                  </a:tcPr>
                </a:tc>
                <a:tc>
                  <a:txBody>
                    <a:bodyPr/>
                    <a:lstStyle/>
                    <a:p>
                      <a:pPr marL="0" marR="0" lvl="0" indent="0" algn="l" defTabSz="646482" rtl="0" eaLnBrk="1" fontAlgn="auto" latinLnBrk="0" hangingPunct="1">
                        <a:lnSpc>
                          <a:spcPct val="100000"/>
                        </a:lnSpc>
                        <a:spcBef>
                          <a:spcPts val="0"/>
                        </a:spcBef>
                        <a:spcAft>
                          <a:spcPts val="0"/>
                        </a:spcAft>
                        <a:buClrTx/>
                        <a:buSzTx/>
                        <a:buFontTx/>
                        <a:buNone/>
                        <a:tabLst/>
                        <a:defRPr/>
                      </a:pPr>
                      <a:r>
                        <a:rPr lang="en-GB" sz="1100" b="0" noProof="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Score on the index “Ease of doing business”, measured by “Starting a business”, “Getting credit” and “Registering Property”</a:t>
                      </a:r>
                    </a:p>
                  </a:txBody>
                  <a:tcPr marL="72000" marR="72000" marT="36000" marB="36000" anchor="ctr">
                    <a:solidFill>
                      <a:schemeClr val="bg1">
                        <a:lumMod val="85000"/>
                      </a:schemeClr>
                    </a:solidFill>
                  </a:tcPr>
                </a:tc>
                <a:tc>
                  <a:txBody>
                    <a:bodyPr/>
                    <a:lstStyle/>
                    <a:p>
                      <a:pPr marL="0" marR="0" lvl="0" indent="0" algn="l" defTabSz="646482" rtl="0" eaLnBrk="1" fontAlgn="auto" latinLnBrk="0" hangingPunct="1">
                        <a:lnSpc>
                          <a:spcPct val="100000"/>
                        </a:lnSpc>
                        <a:spcBef>
                          <a:spcPts val="0"/>
                        </a:spcBef>
                        <a:spcAft>
                          <a:spcPts val="0"/>
                        </a:spcAft>
                        <a:buClrTx/>
                        <a:buSzTx/>
                        <a:buFontTx/>
                        <a:buNone/>
                        <a:tabLst/>
                        <a:defRPr/>
                      </a:pPr>
                      <a:r>
                        <a:rPr lang="en-GB" sz="1050" b="1"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SDG8</a:t>
                      </a:r>
                      <a:r>
                        <a:rPr lang="en-GB" sz="1050" b="0"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 - Decent Work and Economic Growth</a:t>
                      </a:r>
                    </a:p>
                    <a:p>
                      <a:pPr marL="0" marR="0" lvl="0" indent="0" algn="l" defTabSz="646482" rtl="0" eaLnBrk="1" fontAlgn="auto" latinLnBrk="0" hangingPunct="1">
                        <a:lnSpc>
                          <a:spcPct val="100000"/>
                        </a:lnSpc>
                        <a:spcBef>
                          <a:spcPts val="0"/>
                        </a:spcBef>
                        <a:spcAft>
                          <a:spcPts val="0"/>
                        </a:spcAft>
                        <a:buClrTx/>
                        <a:buSzTx/>
                        <a:buFontTx/>
                        <a:buNone/>
                        <a:tabLst/>
                        <a:defRPr/>
                      </a:pPr>
                      <a:r>
                        <a:rPr lang="en-GB" sz="1050" b="1"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SDG9</a:t>
                      </a:r>
                      <a:r>
                        <a:rPr lang="en-GB" sz="1050" b="0" noProof="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 - Industry, Innovation and Infrastructure</a:t>
                      </a:r>
                    </a:p>
                  </a:txBody>
                  <a:tcPr marL="36000" marR="36000" marT="36000" marB="36000" anchor="ctr">
                    <a:solidFill>
                      <a:schemeClr val="bg1">
                        <a:lumMod val="95000"/>
                      </a:schemeClr>
                    </a:solidFill>
                  </a:tcPr>
                </a:tc>
                <a:extLst>
                  <a:ext uri="{0D108BD9-81ED-4DB2-BD59-A6C34878D82A}">
                    <a16:rowId xmlns:a16="http://schemas.microsoft.com/office/drawing/2014/main" val="3497867722"/>
                  </a:ext>
                </a:extLst>
              </a:tr>
            </a:tbl>
          </a:graphicData>
        </a:graphic>
      </p:graphicFrame>
      <p:sp>
        <p:nvSpPr>
          <p:cNvPr id="11" name="TextBox 10">
            <a:extLst>
              <a:ext uri="{FF2B5EF4-FFF2-40B4-BE49-F238E27FC236}">
                <a16:creationId xmlns:a16="http://schemas.microsoft.com/office/drawing/2014/main" id="{07CEF64E-097F-41FD-AE0B-CA7454964AAA}"/>
              </a:ext>
            </a:extLst>
          </p:cNvPr>
          <p:cNvSpPr txBox="1"/>
          <p:nvPr/>
        </p:nvSpPr>
        <p:spPr>
          <a:xfrm>
            <a:off x="456406" y="2138590"/>
            <a:ext cx="6859589" cy="216000"/>
          </a:xfrm>
          <a:prstGeom prst="rect">
            <a:avLst/>
          </a:prstGeom>
        </p:spPr>
        <p:txBody>
          <a:bodyPr wrap="square" lIns="0" tIns="0" rIns="0" bIns="0" numCol="1" rtlCol="0" anchor="ctr">
            <a:noAutofit/>
          </a:bodyPr>
          <a:lstStyle/>
          <a:p>
            <a:pPr lvl="0" algn="ctr">
              <a:spcAft>
                <a:spcPts val="600"/>
              </a:spcAft>
              <a:buClr>
                <a:schemeClr val="tx1"/>
              </a:buClr>
            </a:pPr>
            <a:r>
              <a:rPr lang="en-GB" sz="1200" b="1"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Market KPI</a:t>
            </a:r>
          </a:p>
        </p:txBody>
      </p:sp>
    </p:spTree>
    <p:extLst>
      <p:ext uri="{BB962C8B-B14F-4D97-AF65-F5344CB8AC3E}">
        <p14:creationId xmlns:p14="http://schemas.microsoft.com/office/powerpoint/2010/main" val="331868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71C4443-8E26-4A2A-9BA2-599B8010362B}"/>
              </a:ext>
            </a:extLst>
          </p:cNvPr>
          <p:cNvGraphicFramePr>
            <a:graphicFrameLocks noChangeAspect="1"/>
          </p:cNvGraphicFramePr>
          <p:nvPr>
            <p:custDataLst>
              <p:tags r:id="rId2"/>
            </p:custDataLst>
            <p:extLst>
              <p:ext uri="{D42A27DB-BD31-4B8C-83A1-F6EECF244321}">
                <p14:modId xmlns:p14="http://schemas.microsoft.com/office/powerpoint/2010/main" val="19441315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7150" name="think-cell Slide" r:id="rId6" imgW="592" imgH="595" progId="TCLayout.ActiveDocument.1">
                  <p:embed/>
                </p:oleObj>
              </mc:Choice>
              <mc:Fallback>
                <p:oleObj name="think-cell Slide" r:id="rId6" imgW="592" imgH="595"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2643F60-DF45-4139-A2BA-E88B358D73B8}"/>
              </a:ext>
            </a:extLst>
          </p:cNvPr>
          <p:cNvSpPr/>
          <p:nvPr>
            <p:custDataLst>
              <p:tags r:id="rId3"/>
            </p:custDataLst>
          </p:nvPr>
        </p:nvSpPr>
        <p:spPr>
          <a:xfrm>
            <a:off x="0" y="0"/>
            <a:ext cx="158750" cy="158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endParaRPr lang="en-GB" sz="2400" dirty="0">
              <a:latin typeface="Calibri Light" panose="020F0302020204030204" pitchFamily="34" charset="0"/>
              <a:ea typeface="+mj-ea"/>
              <a:cs typeface="Calibri Light" panose="020F0302020204030204" pitchFamily="34" charset="0"/>
              <a:sym typeface="Calibri Light" panose="020F0302020204030204" pitchFamily="34" charset="0"/>
            </a:endParaRPr>
          </a:p>
        </p:txBody>
      </p:sp>
      <p:sp>
        <p:nvSpPr>
          <p:cNvPr id="7" name="Title 1">
            <a:extLst>
              <a:ext uri="{FF2B5EF4-FFF2-40B4-BE49-F238E27FC236}">
                <a16:creationId xmlns:a16="http://schemas.microsoft.com/office/drawing/2014/main" id="{66D3A195-6B35-4A4C-BA0C-955229322E9C}"/>
              </a:ext>
            </a:extLst>
          </p:cNvPr>
          <p:cNvSpPr>
            <a:spLocks noGrp="1"/>
          </p:cNvSpPr>
          <p:nvPr>
            <p:ph type="title"/>
          </p:nvPr>
        </p:nvSpPr>
        <p:spPr>
          <a:xfrm>
            <a:off x="457200" y="694278"/>
            <a:ext cx="6858000" cy="609611"/>
          </a:xfrm>
        </p:spPr>
        <p:txBody>
          <a:bodyPr lIns="0"/>
          <a:lstStyle/>
          <a:p>
            <a:r>
              <a:rPr lang="en-GB" sz="2400" dirty="0">
                <a:solidFill>
                  <a:srgbClr val="1A898B"/>
                </a:solidFill>
              </a:rPr>
              <a:t>CEO’S NOTE</a:t>
            </a:r>
          </a:p>
        </p:txBody>
      </p:sp>
      <p:sp>
        <p:nvSpPr>
          <p:cNvPr id="8" name="Text Placeholder 2">
            <a:extLst>
              <a:ext uri="{FF2B5EF4-FFF2-40B4-BE49-F238E27FC236}">
                <a16:creationId xmlns:a16="http://schemas.microsoft.com/office/drawing/2014/main" id="{7E1ACBCF-9E04-4DED-AC8F-115D84279508}"/>
              </a:ext>
            </a:extLst>
          </p:cNvPr>
          <p:cNvSpPr txBox="1">
            <a:spLocks/>
          </p:cNvSpPr>
          <p:nvPr/>
        </p:nvSpPr>
        <p:spPr>
          <a:xfrm>
            <a:off x="457200" y="1526410"/>
            <a:ext cx="6858000" cy="3996000"/>
          </a:xfrm>
          <a:prstGeom prst="rect">
            <a:avLst/>
          </a:prstGeom>
        </p:spPr>
        <p:txBody>
          <a:bodyPr vert="horz" lIns="0" tIns="0" rIns="0" bIns="0" numCol="2" spcCol="180000" rtlCol="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lvl="2">
              <a:spcAft>
                <a:spcPts val="600"/>
              </a:spcAft>
            </a:pPr>
            <a:r>
              <a:rPr lang="en-GB" sz="12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Financial Sector Deepening Moçambique (FSDMoç) was established in 2014 to increase financial inclusion and the access to formal financial services in Moçambique by investing with the private sector in market innovations, providing resources and intellect to address the policy/regulatory impediments to growth of the financial sector and by generating better information of market functions. Consequently to the successful conclusion of the project and with a renovation of funding from UK Aid, FSDMoç, which has transitioned into a national entity, is now defining its five year strategic focus that is supported by a new organizational model, which defines clear responsibilities based on work processes, areas and reporting lines, and is structured towards a long-term focus. As a result of this transition and a renewed focus on augmenting FSDMoç’s role in Mozambique’s economic and social development, a new strategic plan for 2020-2025 was developed.</a:t>
            </a:r>
          </a:p>
          <a:p>
            <a:pPr lvl="2">
              <a:spcAft>
                <a:spcPts val="600"/>
              </a:spcAft>
            </a:pPr>
            <a:r>
              <a:rPr lang="en-GB" sz="12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As part of FSDMoç’s ambition to be an aggregator of market stakeholders and to promote an ecosystem that is an enabler of financial inclusion, an important number of external stakeholders were interviewed, including Banks, Insurers, market regulators, government institutions, Fintech’s, financial services providers, technical partners, funders and implementing partners, and other partners. Additionally, an internal auscultation was conducted, with a two-day workshop centred around brainstorming sessions, discussion of international case studies and the participation of subject matter experts.</a:t>
            </a:r>
          </a:p>
          <a:p>
            <a:pPr lvl="2">
              <a:spcAft>
                <a:spcPts val="600"/>
              </a:spcAft>
            </a:pPr>
            <a:r>
              <a:rPr lang="en-GB" sz="12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The development of the strategic plan for 2020-2025 coincided with a turbulent period in the global economy, with the rapid proliferation of Covid-19, with still unforeseen negative impacts, regarding the extent and depth, on Mozambique. Due to the nature of the crisis that requires the implementation of strict measures by the government, such as social distancing, its impacts on FSDMoç’s pursuance of its strategic objectives are still unforeseeable, though there’s a strong indication that mobile money and digital financial services will play a crucial role in providing the population with safer means to conduct business, requiring FSDMoç to play an outsized role as an active promoter and enabler of these means.</a:t>
            </a:r>
          </a:p>
        </p:txBody>
      </p:sp>
      <p:sp>
        <p:nvSpPr>
          <p:cNvPr id="9" name="Slide Number Placeholder 5">
            <a:extLst>
              <a:ext uri="{FF2B5EF4-FFF2-40B4-BE49-F238E27FC236}">
                <a16:creationId xmlns:a16="http://schemas.microsoft.com/office/drawing/2014/main" id="{44A320E4-DE06-48B8-B7B9-93005E3FCA4D}"/>
              </a:ext>
            </a:extLst>
          </p:cNvPr>
          <p:cNvSpPr txBox="1">
            <a:spLocks/>
          </p:cNvSpPr>
          <p:nvPr/>
        </p:nvSpPr>
        <p:spPr>
          <a:xfrm>
            <a:off x="360712" y="9556608"/>
            <a:ext cx="144000" cy="237071"/>
          </a:xfrm>
          <a:prstGeom prst="rect">
            <a:avLst/>
          </a:prstGeom>
        </p:spPr>
        <p:txBody>
          <a:bodyPr vert="horz" lIns="0" tIns="0" rIns="0" bIns="0" rtlCol="0" anchor="ctr">
            <a:noAutofit/>
          </a:bodyPr>
          <a:lstStyle>
            <a:defPPr>
              <a:defRPr lang="en-US"/>
            </a:defPPr>
            <a:lvl1pPr marL="0" algn="l" defTabSz="446441" rtl="0" eaLnBrk="1" latinLnBrk="0" hangingPunct="1">
              <a:defRPr sz="848" kern="1200">
                <a:solidFill>
                  <a:schemeClr val="bg2"/>
                </a:solidFill>
                <a:latin typeface="+mn-lt"/>
                <a:ea typeface="+mn-ea"/>
                <a:cs typeface="+mn-cs"/>
              </a:defRPr>
            </a:lvl1pPr>
            <a:lvl2pPr marL="446441" algn="l" defTabSz="446441" rtl="0" eaLnBrk="1" latinLnBrk="0" hangingPunct="1">
              <a:defRPr sz="1758" kern="1200">
                <a:solidFill>
                  <a:schemeClr val="tx1"/>
                </a:solidFill>
                <a:latin typeface="+mn-lt"/>
                <a:ea typeface="+mn-ea"/>
                <a:cs typeface="+mn-cs"/>
              </a:defRPr>
            </a:lvl2pPr>
            <a:lvl3pPr marL="892884" algn="l" defTabSz="446441" rtl="0" eaLnBrk="1" latinLnBrk="0" hangingPunct="1">
              <a:defRPr sz="1758" kern="1200">
                <a:solidFill>
                  <a:schemeClr val="tx1"/>
                </a:solidFill>
                <a:latin typeface="+mn-lt"/>
                <a:ea typeface="+mn-ea"/>
                <a:cs typeface="+mn-cs"/>
              </a:defRPr>
            </a:lvl3pPr>
            <a:lvl4pPr marL="1339329" algn="l" defTabSz="446441" rtl="0" eaLnBrk="1" latinLnBrk="0" hangingPunct="1">
              <a:defRPr sz="1758" kern="1200">
                <a:solidFill>
                  <a:schemeClr val="tx1"/>
                </a:solidFill>
                <a:latin typeface="+mn-lt"/>
                <a:ea typeface="+mn-ea"/>
                <a:cs typeface="+mn-cs"/>
              </a:defRPr>
            </a:lvl4pPr>
            <a:lvl5pPr marL="1785768" algn="l" defTabSz="446441" rtl="0" eaLnBrk="1" latinLnBrk="0" hangingPunct="1">
              <a:defRPr sz="1758" kern="1200">
                <a:solidFill>
                  <a:schemeClr val="tx1"/>
                </a:solidFill>
                <a:latin typeface="+mn-lt"/>
                <a:ea typeface="+mn-ea"/>
                <a:cs typeface="+mn-cs"/>
              </a:defRPr>
            </a:lvl5pPr>
            <a:lvl6pPr marL="2232209" algn="l" defTabSz="446441" rtl="0" eaLnBrk="1" latinLnBrk="0" hangingPunct="1">
              <a:defRPr sz="1758" kern="1200">
                <a:solidFill>
                  <a:schemeClr val="tx1"/>
                </a:solidFill>
                <a:latin typeface="+mn-lt"/>
                <a:ea typeface="+mn-ea"/>
                <a:cs typeface="+mn-cs"/>
              </a:defRPr>
            </a:lvl6pPr>
            <a:lvl7pPr marL="2678652" algn="l" defTabSz="446441" rtl="0" eaLnBrk="1" latinLnBrk="0" hangingPunct="1">
              <a:defRPr sz="1758" kern="1200">
                <a:solidFill>
                  <a:schemeClr val="tx1"/>
                </a:solidFill>
                <a:latin typeface="+mn-lt"/>
                <a:ea typeface="+mn-ea"/>
                <a:cs typeface="+mn-cs"/>
              </a:defRPr>
            </a:lvl7pPr>
            <a:lvl8pPr marL="3125095" algn="l" defTabSz="446441" rtl="0" eaLnBrk="1" latinLnBrk="0" hangingPunct="1">
              <a:defRPr sz="1758" kern="1200">
                <a:solidFill>
                  <a:schemeClr val="tx1"/>
                </a:solidFill>
                <a:latin typeface="+mn-lt"/>
                <a:ea typeface="+mn-ea"/>
                <a:cs typeface="+mn-cs"/>
              </a:defRPr>
            </a:lvl8pPr>
            <a:lvl9pPr marL="3571538" algn="l" defTabSz="446441" rtl="0" eaLnBrk="1" latinLnBrk="0" hangingPunct="1">
              <a:defRPr sz="1758" kern="1200">
                <a:solidFill>
                  <a:schemeClr val="tx1"/>
                </a:solidFill>
                <a:latin typeface="+mn-lt"/>
                <a:ea typeface="+mn-ea"/>
                <a:cs typeface="+mn-cs"/>
              </a:defRPr>
            </a:lvl9pPr>
          </a:lstStyle>
          <a:p>
            <a:fld id="{B22E28CD-7D23-44D0-95D8-4FC36EC6909F}" type="slidenum">
              <a:rPr lang="en-GB" smtClean="0">
                <a:latin typeface="Calibri Light" panose="020F0302020204030204" pitchFamily="34" charset="0"/>
                <a:cs typeface="Calibri Light" panose="020F0302020204030204" pitchFamily="34" charset="0"/>
                <a:sym typeface="Calibri Light" panose="020F0302020204030204" pitchFamily="34" charset="0"/>
              </a:rPr>
              <a:pPr/>
              <a:t>3</a:t>
            </a:fld>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cxnSp>
        <p:nvCxnSpPr>
          <p:cNvPr id="12" name="Straight Connector 11">
            <a:extLst>
              <a:ext uri="{FF2B5EF4-FFF2-40B4-BE49-F238E27FC236}">
                <a16:creationId xmlns:a16="http://schemas.microsoft.com/office/drawing/2014/main" id="{17CD6D20-1352-486A-B9AB-91FCC2920D29}"/>
              </a:ext>
            </a:extLst>
          </p:cNvPr>
          <p:cNvCxnSpPr/>
          <p:nvPr/>
        </p:nvCxnSpPr>
        <p:spPr>
          <a:xfrm>
            <a:off x="554201" y="9590471"/>
            <a:ext cx="0" cy="169336"/>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1CC4F29A-DA59-41B8-9EAF-B9AAAA573389}"/>
              </a:ext>
            </a:extLst>
          </p:cNvPr>
          <p:cNvSpPr txBox="1">
            <a:spLocks/>
          </p:cNvSpPr>
          <p:nvPr/>
        </p:nvSpPr>
        <p:spPr>
          <a:xfrm>
            <a:off x="603690" y="9556608"/>
            <a:ext cx="3121008" cy="237071"/>
          </a:xfrm>
          <a:prstGeom prst="rect">
            <a:avLst/>
          </a:prstGeom>
        </p:spPr>
        <p:txBody>
          <a:bodyPr lIns="0"/>
          <a:lstStyle>
            <a:defPPr>
              <a:defRPr lang="en-US"/>
            </a:defPPr>
            <a:lvl1pPr marL="0" algn="l" defTabSz="446441" rtl="0" eaLnBrk="1" latinLnBrk="0" hangingPunct="1">
              <a:defRPr sz="850" kern="1200">
                <a:solidFill>
                  <a:schemeClr val="tx1"/>
                </a:solidFill>
                <a:latin typeface="+mn-lt"/>
                <a:ea typeface="+mn-ea"/>
                <a:cs typeface="+mn-cs"/>
              </a:defRPr>
            </a:lvl1pPr>
            <a:lvl2pPr marL="446441" algn="l" defTabSz="446441" rtl="0" eaLnBrk="1" latinLnBrk="0" hangingPunct="1">
              <a:defRPr sz="1758" kern="1200">
                <a:solidFill>
                  <a:schemeClr val="tx1"/>
                </a:solidFill>
                <a:latin typeface="+mn-lt"/>
                <a:ea typeface="+mn-ea"/>
                <a:cs typeface="+mn-cs"/>
              </a:defRPr>
            </a:lvl2pPr>
            <a:lvl3pPr marL="892884" algn="l" defTabSz="446441" rtl="0" eaLnBrk="1" latinLnBrk="0" hangingPunct="1">
              <a:defRPr sz="1758" kern="1200">
                <a:solidFill>
                  <a:schemeClr val="tx1"/>
                </a:solidFill>
                <a:latin typeface="+mn-lt"/>
                <a:ea typeface="+mn-ea"/>
                <a:cs typeface="+mn-cs"/>
              </a:defRPr>
            </a:lvl3pPr>
            <a:lvl4pPr marL="1339329" algn="l" defTabSz="446441" rtl="0" eaLnBrk="1" latinLnBrk="0" hangingPunct="1">
              <a:defRPr sz="1758" kern="1200">
                <a:solidFill>
                  <a:schemeClr val="tx1"/>
                </a:solidFill>
                <a:latin typeface="+mn-lt"/>
                <a:ea typeface="+mn-ea"/>
                <a:cs typeface="+mn-cs"/>
              </a:defRPr>
            </a:lvl4pPr>
            <a:lvl5pPr marL="1785768" algn="l" defTabSz="446441" rtl="0" eaLnBrk="1" latinLnBrk="0" hangingPunct="1">
              <a:defRPr sz="1758" kern="1200">
                <a:solidFill>
                  <a:schemeClr val="tx1"/>
                </a:solidFill>
                <a:latin typeface="+mn-lt"/>
                <a:ea typeface="+mn-ea"/>
                <a:cs typeface="+mn-cs"/>
              </a:defRPr>
            </a:lvl5pPr>
            <a:lvl6pPr marL="2232209" algn="l" defTabSz="446441" rtl="0" eaLnBrk="1" latinLnBrk="0" hangingPunct="1">
              <a:defRPr sz="1758" kern="1200">
                <a:solidFill>
                  <a:schemeClr val="tx1"/>
                </a:solidFill>
                <a:latin typeface="+mn-lt"/>
                <a:ea typeface="+mn-ea"/>
                <a:cs typeface="+mn-cs"/>
              </a:defRPr>
            </a:lvl6pPr>
            <a:lvl7pPr marL="2678652" algn="l" defTabSz="446441" rtl="0" eaLnBrk="1" latinLnBrk="0" hangingPunct="1">
              <a:defRPr sz="1758" kern="1200">
                <a:solidFill>
                  <a:schemeClr val="tx1"/>
                </a:solidFill>
                <a:latin typeface="+mn-lt"/>
                <a:ea typeface="+mn-ea"/>
                <a:cs typeface="+mn-cs"/>
              </a:defRPr>
            </a:lvl7pPr>
            <a:lvl8pPr marL="3125095" algn="l" defTabSz="446441" rtl="0" eaLnBrk="1" latinLnBrk="0" hangingPunct="1">
              <a:defRPr sz="1758" kern="1200">
                <a:solidFill>
                  <a:schemeClr val="tx1"/>
                </a:solidFill>
                <a:latin typeface="+mn-lt"/>
                <a:ea typeface="+mn-ea"/>
                <a:cs typeface="+mn-cs"/>
              </a:defRPr>
            </a:lvl8pPr>
            <a:lvl9pPr marL="3571538" algn="l" defTabSz="446441" rtl="0" eaLnBrk="1" latinLnBrk="0" hangingPunct="1">
              <a:defRPr sz="1758" kern="1200">
                <a:solidFill>
                  <a:schemeClr val="tx1"/>
                </a:solidFill>
                <a:latin typeface="+mn-lt"/>
                <a:ea typeface="+mn-ea"/>
                <a:cs typeface="+mn-cs"/>
              </a:defRPr>
            </a:lvl9pPr>
          </a:lstStyle>
          <a:p>
            <a:r>
              <a:rPr lang="en-GB" sz="800" dirty="0">
                <a:latin typeface="Calibri Light" panose="020F0302020204030204" pitchFamily="34" charset="0"/>
                <a:cs typeface="Calibri Light" panose="020F0302020204030204" pitchFamily="34" charset="0"/>
                <a:sym typeface="Calibri Light" panose="020F0302020204030204" pitchFamily="34" charset="0"/>
              </a:rPr>
              <a:t>Financial Sector Deepening Moçambique, Strategic Plan 2020-25</a:t>
            </a:r>
          </a:p>
        </p:txBody>
      </p:sp>
      <p:sp>
        <p:nvSpPr>
          <p:cNvPr id="18" name="TextBox 17">
            <a:extLst>
              <a:ext uri="{FF2B5EF4-FFF2-40B4-BE49-F238E27FC236}">
                <a16:creationId xmlns:a16="http://schemas.microsoft.com/office/drawing/2014/main" id="{B9A7A344-223F-4F65-BBA5-8110B8B00863}"/>
              </a:ext>
            </a:extLst>
          </p:cNvPr>
          <p:cNvSpPr txBox="1"/>
          <p:nvPr/>
        </p:nvSpPr>
        <p:spPr>
          <a:xfrm>
            <a:off x="556099" y="7757879"/>
            <a:ext cx="1335726" cy="143595"/>
          </a:xfrm>
          <a:prstGeom prst="rect">
            <a:avLst/>
          </a:prstGeom>
          <a:noFill/>
        </p:spPr>
        <p:txBody>
          <a:bodyPr wrap="square" lIns="0" tIns="0" rIns="0" bIns="0" rtlCol="0" anchor="b" anchorCtr="0">
            <a:noAutofit/>
          </a:bodyPr>
          <a:lstStyle/>
          <a:p>
            <a:pPr algn="ctr">
              <a:spcAft>
                <a:spcPts val="171"/>
              </a:spcAft>
            </a:pPr>
            <a:r>
              <a:rPr lang="en-GB" sz="1200" dirty="0">
                <a:solidFill>
                  <a:srgbClr val="377169"/>
                </a:solidFill>
                <a:latin typeface="Calibri Light" panose="020F0302020204030204" pitchFamily="34" charset="0"/>
                <a:cs typeface="Calibri Light" panose="020F0302020204030204" pitchFamily="34" charset="0"/>
                <a:sym typeface="Calibri Light" panose="020F0302020204030204" pitchFamily="34" charset="0"/>
              </a:rPr>
              <a:t>ESSELINA MACOME</a:t>
            </a:r>
          </a:p>
        </p:txBody>
      </p:sp>
      <p:pic>
        <p:nvPicPr>
          <p:cNvPr id="125463" name="Picture 2583" descr="Esselina Macome on Twitter: &quot;This afternoon I will be at the ...">
            <a:extLst>
              <a:ext uri="{FF2B5EF4-FFF2-40B4-BE49-F238E27FC236}">
                <a16:creationId xmlns:a16="http://schemas.microsoft.com/office/drawing/2014/main" id="{A4BFAAA5-D3D3-4179-8857-2CC6DC99536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2720" t="17409" r="28103" b="33325"/>
          <a:stretch/>
        </p:blipFill>
        <p:spPr bwMode="auto">
          <a:xfrm>
            <a:off x="457200" y="6086454"/>
            <a:ext cx="1533525" cy="153625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4925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EFE9A6A-6A08-4350-A916-4AB06781A9B0}"/>
              </a:ext>
            </a:extLst>
          </p:cNvPr>
          <p:cNvGraphicFramePr>
            <a:graphicFrameLocks noChangeAspect="1"/>
          </p:cNvGraphicFramePr>
          <p:nvPr>
            <p:custDataLst>
              <p:tags r:id="rId2"/>
            </p:custDataLst>
            <p:extLst>
              <p:ext uri="{D42A27DB-BD31-4B8C-83A1-F6EECF244321}">
                <p14:modId xmlns:p14="http://schemas.microsoft.com/office/powerpoint/2010/main" val="26799460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1045" name="think-cell Slide" r:id="rId5" imgW="592" imgH="595" progId="TCLayout.ActiveDocument.1">
                  <p:embed/>
                </p:oleObj>
              </mc:Choice>
              <mc:Fallback>
                <p:oleObj name="think-cell Slide" r:id="rId5" imgW="592" imgH="595" progId="TCLayout.ActiveDocument.1">
                  <p:embed/>
                  <p:pic>
                    <p:nvPicPr>
                      <p:cNvPr id="2" name="Object 1" hidden="1">
                        <a:extLst>
                          <a:ext uri="{FF2B5EF4-FFF2-40B4-BE49-F238E27FC236}">
                            <a16:creationId xmlns:a16="http://schemas.microsoft.com/office/drawing/2014/main" id="{FEFE9A6A-6A08-4350-A916-4AB06781A9B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59" name="Straight Connector 58">
            <a:extLst>
              <a:ext uri="{FF2B5EF4-FFF2-40B4-BE49-F238E27FC236}">
                <a16:creationId xmlns:a16="http://schemas.microsoft.com/office/drawing/2014/main" id="{F0C1A0CF-517E-43EC-B874-84FC1E3F8146}"/>
              </a:ext>
            </a:extLst>
          </p:cNvPr>
          <p:cNvCxnSpPr>
            <a:cxnSpLocks/>
            <a:stCxn id="84" idx="3"/>
            <a:endCxn id="40" idx="2"/>
          </p:cNvCxnSpPr>
          <p:nvPr/>
        </p:nvCxnSpPr>
        <p:spPr>
          <a:xfrm flipV="1">
            <a:off x="1140155" y="3094094"/>
            <a:ext cx="159792" cy="2009257"/>
          </a:xfrm>
          <a:prstGeom prst="line">
            <a:avLst/>
          </a:prstGeom>
          <a:ln>
            <a:solidFill>
              <a:srgbClr val="002A4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B44AF8F2-6F50-49C1-ADD4-30B3A1D284C5}"/>
              </a:ext>
            </a:extLst>
          </p:cNvPr>
          <p:cNvCxnSpPr>
            <a:cxnSpLocks/>
            <a:stCxn id="84" idx="3"/>
            <a:endCxn id="41" idx="2"/>
          </p:cNvCxnSpPr>
          <p:nvPr/>
        </p:nvCxnSpPr>
        <p:spPr>
          <a:xfrm flipV="1">
            <a:off x="1140155" y="4307811"/>
            <a:ext cx="427127" cy="795540"/>
          </a:xfrm>
          <a:prstGeom prst="line">
            <a:avLst/>
          </a:prstGeom>
          <a:ln>
            <a:solidFill>
              <a:srgbClr val="002A4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20"/>
          </p:nvPr>
        </p:nvSpPr>
        <p:spPr/>
        <p:txBody>
          <a:bodyPr/>
          <a:lstStyle/>
          <a:p>
            <a:r>
              <a:rPr lang="en-GB" dirty="0">
                <a:latin typeface="Calibri" panose="020F0502020204030204" pitchFamily="34" charset="0"/>
                <a:cs typeface="Calibri" panose="020F0502020204030204" pitchFamily="34" charset="0"/>
                <a:sym typeface="Calibri Light" panose="020F0302020204030204" pitchFamily="34" charset="0"/>
              </a:rPr>
              <a:t>7</a:t>
            </a:r>
          </a:p>
        </p:txBody>
      </p:sp>
      <p:grpSp>
        <p:nvGrpSpPr>
          <p:cNvPr id="9" name="Group 8">
            <a:extLst>
              <a:ext uri="{FF2B5EF4-FFF2-40B4-BE49-F238E27FC236}">
                <a16:creationId xmlns:a16="http://schemas.microsoft.com/office/drawing/2014/main" id="{68C35A3F-5419-469A-A0B1-75C3653D70CC}"/>
              </a:ext>
            </a:extLst>
          </p:cNvPr>
          <p:cNvGrpSpPr/>
          <p:nvPr/>
        </p:nvGrpSpPr>
        <p:grpSpPr>
          <a:xfrm>
            <a:off x="1299947" y="2932094"/>
            <a:ext cx="2175154" cy="5169930"/>
            <a:chOff x="1299947" y="2932094"/>
            <a:chExt cx="2175154" cy="5169930"/>
          </a:xfrm>
        </p:grpSpPr>
        <p:grpSp>
          <p:nvGrpSpPr>
            <p:cNvPr id="30" name="Group 29">
              <a:extLst>
                <a:ext uri="{FF2B5EF4-FFF2-40B4-BE49-F238E27FC236}">
                  <a16:creationId xmlns:a16="http://schemas.microsoft.com/office/drawing/2014/main" id="{AE50828C-61C9-45BC-BB4A-6A9EA8971534}"/>
                </a:ext>
              </a:extLst>
            </p:cNvPr>
            <p:cNvGrpSpPr/>
            <p:nvPr/>
          </p:nvGrpSpPr>
          <p:grpSpPr>
            <a:xfrm>
              <a:off x="1299947" y="2932094"/>
              <a:ext cx="1444803" cy="324000"/>
              <a:chOff x="2093951" y="2462194"/>
              <a:chExt cx="1444803" cy="324000"/>
            </a:xfrm>
          </p:grpSpPr>
          <p:sp>
            <p:nvSpPr>
              <p:cNvPr id="35" name="Rectangle 34">
                <a:extLst>
                  <a:ext uri="{FF2B5EF4-FFF2-40B4-BE49-F238E27FC236}">
                    <a16:creationId xmlns:a16="http://schemas.microsoft.com/office/drawing/2014/main" id="{62E47AB1-4EC7-4819-89EA-3CBA5E58541A}"/>
                  </a:ext>
                </a:extLst>
              </p:cNvPr>
              <p:cNvSpPr/>
              <p:nvPr/>
            </p:nvSpPr>
            <p:spPr>
              <a:xfrm>
                <a:off x="2530754" y="2480194"/>
                <a:ext cx="1008000" cy="288000"/>
              </a:xfrm>
              <a:prstGeom prst="rect">
                <a:avLst/>
              </a:prstGeom>
              <a:noFill/>
              <a:ln>
                <a:noFill/>
                <a:prstDash val="dash"/>
              </a:ln>
            </p:spPr>
            <p:txBody>
              <a:bodyPr wrap="square" lIns="0" tIns="36000" rIns="0" rtlCol="0" anchor="ctr">
                <a:noAutofit/>
              </a:bodyPr>
              <a:lstStyle/>
              <a:p>
                <a:r>
                  <a:rPr lang="en-GB" sz="1100" b="1"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Funding &amp; sustainability</a:t>
                </a:r>
              </a:p>
            </p:txBody>
          </p:sp>
          <p:sp>
            <p:nvSpPr>
              <p:cNvPr id="40" name="Oval 39">
                <a:extLst>
                  <a:ext uri="{FF2B5EF4-FFF2-40B4-BE49-F238E27FC236}">
                    <a16:creationId xmlns:a16="http://schemas.microsoft.com/office/drawing/2014/main" id="{020E199C-48FF-49A4-B38D-6A026BA2C420}"/>
                  </a:ext>
                </a:extLst>
              </p:cNvPr>
              <p:cNvSpPr/>
              <p:nvPr/>
            </p:nvSpPr>
            <p:spPr>
              <a:xfrm>
                <a:off x="2093951" y="2462194"/>
                <a:ext cx="324000" cy="324000"/>
              </a:xfrm>
              <a:prstGeom prst="ellipse">
                <a:avLst/>
              </a:prstGeom>
              <a:solidFill>
                <a:srgbClr val="002A41"/>
              </a:solidFill>
            </p:spPr>
            <p:txBody>
              <a:bodyPr wrap="square" rtlCol="0" anchor="ctr">
                <a:noAutofit/>
              </a:bodyPr>
              <a:lstStyle/>
              <a:p>
                <a:pPr indent="0" algn="ctr">
                  <a:buNone/>
                </a:pPr>
                <a:r>
                  <a:rPr lang="pt-PT" sz="140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1</a:t>
                </a:r>
              </a:p>
            </p:txBody>
          </p:sp>
        </p:grpSp>
        <p:grpSp>
          <p:nvGrpSpPr>
            <p:cNvPr id="31" name="Group 30">
              <a:extLst>
                <a:ext uri="{FF2B5EF4-FFF2-40B4-BE49-F238E27FC236}">
                  <a16:creationId xmlns:a16="http://schemas.microsoft.com/office/drawing/2014/main" id="{C1A4ECD3-60EF-4A25-A96E-A2BE9ED9A940}"/>
                </a:ext>
              </a:extLst>
            </p:cNvPr>
            <p:cNvGrpSpPr/>
            <p:nvPr/>
          </p:nvGrpSpPr>
          <p:grpSpPr>
            <a:xfrm>
              <a:off x="1567282" y="4142832"/>
              <a:ext cx="1552803" cy="326979"/>
              <a:chOff x="2798802" y="4402535"/>
              <a:chExt cx="1552803" cy="326979"/>
            </a:xfrm>
          </p:grpSpPr>
          <p:sp>
            <p:nvSpPr>
              <p:cNvPr id="36" name="Rectangle 35">
                <a:extLst>
                  <a:ext uri="{FF2B5EF4-FFF2-40B4-BE49-F238E27FC236}">
                    <a16:creationId xmlns:a16="http://schemas.microsoft.com/office/drawing/2014/main" id="{53FA7E65-C6D5-4B44-B8A4-B662EB0C7C6D}"/>
                  </a:ext>
                </a:extLst>
              </p:cNvPr>
              <p:cNvSpPr/>
              <p:nvPr/>
            </p:nvSpPr>
            <p:spPr>
              <a:xfrm>
                <a:off x="3235605" y="4402535"/>
                <a:ext cx="1116000" cy="288000"/>
              </a:xfrm>
              <a:prstGeom prst="rect">
                <a:avLst/>
              </a:prstGeom>
              <a:noFill/>
              <a:ln>
                <a:noFill/>
                <a:prstDash val="dash"/>
              </a:ln>
            </p:spPr>
            <p:txBody>
              <a:bodyPr wrap="square" lIns="0" tIns="36000" rIns="0" rtlCol="0" anchor="ctr">
                <a:noAutofit/>
              </a:bodyPr>
              <a:lstStyle/>
              <a:p>
                <a:r>
                  <a:rPr lang="en-GB" sz="1100" b="1"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Organizational capabilities</a:t>
                </a:r>
              </a:p>
            </p:txBody>
          </p:sp>
          <p:sp>
            <p:nvSpPr>
              <p:cNvPr id="41" name="Oval 40">
                <a:extLst>
                  <a:ext uri="{FF2B5EF4-FFF2-40B4-BE49-F238E27FC236}">
                    <a16:creationId xmlns:a16="http://schemas.microsoft.com/office/drawing/2014/main" id="{5495EA6F-B44B-4D8E-8DCC-CD8A43987E4E}"/>
                  </a:ext>
                </a:extLst>
              </p:cNvPr>
              <p:cNvSpPr/>
              <p:nvPr/>
            </p:nvSpPr>
            <p:spPr>
              <a:xfrm>
                <a:off x="2798802" y="4405514"/>
                <a:ext cx="324000" cy="324000"/>
              </a:xfrm>
              <a:prstGeom prst="ellipse">
                <a:avLst/>
              </a:prstGeom>
              <a:solidFill>
                <a:srgbClr val="002A41"/>
              </a:solidFill>
            </p:spPr>
            <p:txBody>
              <a:bodyPr wrap="square" rtlCol="0" anchor="ctr">
                <a:noAutofit/>
              </a:bodyPr>
              <a:lstStyle/>
              <a:p>
                <a:pPr indent="0" algn="ctr">
                  <a:buNone/>
                </a:pPr>
                <a:r>
                  <a:rPr lang="pt-PT" sz="140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2</a:t>
                </a:r>
              </a:p>
            </p:txBody>
          </p:sp>
        </p:grpSp>
        <p:grpSp>
          <p:nvGrpSpPr>
            <p:cNvPr id="7" name="Group 6">
              <a:extLst>
                <a:ext uri="{FF2B5EF4-FFF2-40B4-BE49-F238E27FC236}">
                  <a16:creationId xmlns:a16="http://schemas.microsoft.com/office/drawing/2014/main" id="{2E577126-76CC-4D59-9FC4-1DB48108C3C3}"/>
                </a:ext>
              </a:extLst>
            </p:cNvPr>
            <p:cNvGrpSpPr/>
            <p:nvPr/>
          </p:nvGrpSpPr>
          <p:grpSpPr>
            <a:xfrm>
              <a:off x="1299947" y="7778024"/>
              <a:ext cx="1876803" cy="324000"/>
              <a:chOff x="2093951" y="8108224"/>
              <a:chExt cx="1876803" cy="324000"/>
            </a:xfrm>
          </p:grpSpPr>
          <p:sp>
            <p:nvSpPr>
              <p:cNvPr id="39" name="Rectangle 38">
                <a:extLst>
                  <a:ext uri="{FF2B5EF4-FFF2-40B4-BE49-F238E27FC236}">
                    <a16:creationId xmlns:a16="http://schemas.microsoft.com/office/drawing/2014/main" id="{8D3B5B8A-7660-4BC7-AF9E-BD336631DBD3}"/>
                  </a:ext>
                </a:extLst>
              </p:cNvPr>
              <p:cNvSpPr/>
              <p:nvPr/>
            </p:nvSpPr>
            <p:spPr>
              <a:xfrm>
                <a:off x="2530754" y="8144224"/>
                <a:ext cx="1440000" cy="288000"/>
              </a:xfrm>
              <a:prstGeom prst="rect">
                <a:avLst/>
              </a:prstGeom>
              <a:noFill/>
              <a:ln>
                <a:noFill/>
                <a:prstDash val="dash"/>
              </a:ln>
            </p:spPr>
            <p:txBody>
              <a:bodyPr wrap="square" lIns="0" tIns="36000" rIns="0" rtlCol="0" anchor="ctr">
                <a:noAutofit/>
              </a:bodyPr>
              <a:lstStyle/>
              <a:p>
                <a:r>
                  <a:rPr lang="en-GB" sz="1100" b="1"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Consumer protection and regulation</a:t>
                </a:r>
              </a:p>
            </p:txBody>
          </p:sp>
          <p:sp>
            <p:nvSpPr>
              <p:cNvPr id="43" name="Oval 42">
                <a:extLst>
                  <a:ext uri="{FF2B5EF4-FFF2-40B4-BE49-F238E27FC236}">
                    <a16:creationId xmlns:a16="http://schemas.microsoft.com/office/drawing/2014/main" id="{68FDDEA6-3EDF-47DC-A823-1198F8E74D02}"/>
                  </a:ext>
                </a:extLst>
              </p:cNvPr>
              <p:cNvSpPr/>
              <p:nvPr/>
            </p:nvSpPr>
            <p:spPr>
              <a:xfrm>
                <a:off x="2093951" y="8108224"/>
                <a:ext cx="324000" cy="324000"/>
              </a:xfrm>
              <a:prstGeom prst="ellipse">
                <a:avLst/>
              </a:prstGeom>
              <a:solidFill>
                <a:srgbClr val="002A41"/>
              </a:solidFill>
            </p:spPr>
            <p:txBody>
              <a:bodyPr wrap="square" rtlCol="0" anchor="ctr">
                <a:noAutofit/>
              </a:bodyPr>
              <a:lstStyle/>
              <a:p>
                <a:pPr indent="0" algn="ctr">
                  <a:buNone/>
                </a:pPr>
                <a:r>
                  <a:rPr lang="pt-PT" sz="140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5</a:t>
                </a:r>
              </a:p>
            </p:txBody>
          </p:sp>
        </p:grpSp>
        <p:grpSp>
          <p:nvGrpSpPr>
            <p:cNvPr id="8" name="Group 7">
              <a:extLst>
                <a:ext uri="{FF2B5EF4-FFF2-40B4-BE49-F238E27FC236}">
                  <a16:creationId xmlns:a16="http://schemas.microsoft.com/office/drawing/2014/main" id="{A7A26C36-3CD5-46B0-B7AF-69AB22FEAC36}"/>
                </a:ext>
              </a:extLst>
            </p:cNvPr>
            <p:cNvGrpSpPr/>
            <p:nvPr/>
          </p:nvGrpSpPr>
          <p:grpSpPr>
            <a:xfrm>
              <a:off x="1567282" y="6567287"/>
              <a:ext cx="1660803" cy="324000"/>
              <a:chOff x="2798802" y="6196654"/>
              <a:chExt cx="1660803" cy="324000"/>
            </a:xfrm>
          </p:grpSpPr>
          <p:sp>
            <p:nvSpPr>
              <p:cNvPr id="37" name="Rectangle 36">
                <a:extLst>
                  <a:ext uri="{FF2B5EF4-FFF2-40B4-BE49-F238E27FC236}">
                    <a16:creationId xmlns:a16="http://schemas.microsoft.com/office/drawing/2014/main" id="{413DBA1E-63EF-46BA-BED0-A33869F41891}"/>
                  </a:ext>
                </a:extLst>
              </p:cNvPr>
              <p:cNvSpPr/>
              <p:nvPr/>
            </p:nvSpPr>
            <p:spPr>
              <a:xfrm>
                <a:off x="3235605" y="6205785"/>
                <a:ext cx="1224000" cy="288000"/>
              </a:xfrm>
              <a:prstGeom prst="rect">
                <a:avLst/>
              </a:prstGeom>
              <a:noFill/>
              <a:ln>
                <a:noFill/>
                <a:prstDash val="dash"/>
              </a:ln>
            </p:spPr>
            <p:txBody>
              <a:bodyPr wrap="square" lIns="0" tIns="36000" rIns="0" rtlCol="0" anchor="ctr">
                <a:noAutofit/>
              </a:bodyPr>
              <a:lstStyle/>
              <a:p>
                <a:r>
                  <a:rPr lang="en-GB" sz="1100" b="1"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Market targets</a:t>
                </a:r>
              </a:p>
            </p:txBody>
          </p:sp>
          <p:sp>
            <p:nvSpPr>
              <p:cNvPr id="73" name="Oval 72">
                <a:extLst>
                  <a:ext uri="{FF2B5EF4-FFF2-40B4-BE49-F238E27FC236}">
                    <a16:creationId xmlns:a16="http://schemas.microsoft.com/office/drawing/2014/main" id="{DE6866B4-69B6-4DEC-9DB8-7F5EB560BFA5}"/>
                  </a:ext>
                </a:extLst>
              </p:cNvPr>
              <p:cNvSpPr/>
              <p:nvPr/>
            </p:nvSpPr>
            <p:spPr>
              <a:xfrm>
                <a:off x="2798802" y="6196654"/>
                <a:ext cx="324000" cy="324000"/>
              </a:xfrm>
              <a:prstGeom prst="ellipse">
                <a:avLst/>
              </a:prstGeom>
              <a:solidFill>
                <a:srgbClr val="002A41"/>
              </a:solidFill>
            </p:spPr>
            <p:txBody>
              <a:bodyPr wrap="square" rtlCol="0" anchor="ctr">
                <a:noAutofit/>
              </a:bodyPr>
              <a:lstStyle/>
              <a:p>
                <a:pPr indent="0" algn="ctr">
                  <a:buNone/>
                </a:pPr>
                <a:r>
                  <a:rPr lang="pt-PT" sz="140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4</a:t>
                </a:r>
              </a:p>
            </p:txBody>
          </p:sp>
        </p:grpSp>
        <p:grpSp>
          <p:nvGrpSpPr>
            <p:cNvPr id="32" name="Group 31">
              <a:extLst>
                <a:ext uri="{FF2B5EF4-FFF2-40B4-BE49-F238E27FC236}">
                  <a16:creationId xmlns:a16="http://schemas.microsoft.com/office/drawing/2014/main" id="{71006CB5-E265-41F5-B631-D04C49B280F9}"/>
                </a:ext>
              </a:extLst>
            </p:cNvPr>
            <p:cNvGrpSpPr/>
            <p:nvPr/>
          </p:nvGrpSpPr>
          <p:grpSpPr>
            <a:xfrm>
              <a:off x="1821918" y="5356549"/>
              <a:ext cx="1653183" cy="324000"/>
              <a:chOff x="2958822" y="5301084"/>
              <a:chExt cx="1653183" cy="324000"/>
            </a:xfrm>
          </p:grpSpPr>
          <p:sp>
            <p:nvSpPr>
              <p:cNvPr id="42" name="Oval 41">
                <a:extLst>
                  <a:ext uri="{FF2B5EF4-FFF2-40B4-BE49-F238E27FC236}">
                    <a16:creationId xmlns:a16="http://schemas.microsoft.com/office/drawing/2014/main" id="{92A6F771-EFA5-4ECE-B383-2D773CF16C94}"/>
                  </a:ext>
                </a:extLst>
              </p:cNvPr>
              <p:cNvSpPr/>
              <p:nvPr/>
            </p:nvSpPr>
            <p:spPr>
              <a:xfrm>
                <a:off x="2958822" y="5301084"/>
                <a:ext cx="324000" cy="324000"/>
              </a:xfrm>
              <a:prstGeom prst="ellipse">
                <a:avLst/>
              </a:prstGeom>
              <a:solidFill>
                <a:srgbClr val="002A41"/>
              </a:solidFill>
            </p:spPr>
            <p:txBody>
              <a:bodyPr wrap="square" rtlCol="0" anchor="ctr">
                <a:noAutofit/>
              </a:bodyPr>
              <a:lstStyle/>
              <a:p>
                <a:pPr indent="0" algn="ctr">
                  <a:buNone/>
                </a:pPr>
                <a:r>
                  <a:rPr lang="pt-PT" sz="140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3</a:t>
                </a:r>
              </a:p>
            </p:txBody>
          </p:sp>
          <p:sp>
            <p:nvSpPr>
              <p:cNvPr id="74" name="Rectangle 73">
                <a:extLst>
                  <a:ext uri="{FF2B5EF4-FFF2-40B4-BE49-F238E27FC236}">
                    <a16:creationId xmlns:a16="http://schemas.microsoft.com/office/drawing/2014/main" id="{3E74F3C7-C458-4560-B939-3C1AB73AA3D4}"/>
                  </a:ext>
                </a:extLst>
              </p:cNvPr>
              <p:cNvSpPr/>
              <p:nvPr/>
            </p:nvSpPr>
            <p:spPr>
              <a:xfrm>
                <a:off x="3388005" y="5310839"/>
                <a:ext cx="1224000" cy="288000"/>
              </a:xfrm>
              <a:prstGeom prst="rect">
                <a:avLst/>
              </a:prstGeom>
              <a:noFill/>
              <a:ln>
                <a:noFill/>
                <a:prstDash val="dash"/>
              </a:ln>
            </p:spPr>
            <p:txBody>
              <a:bodyPr wrap="square" lIns="0" tIns="36000" rIns="0" rtlCol="0" anchor="ctr">
                <a:noAutofit/>
              </a:bodyPr>
              <a:lstStyle/>
              <a:p>
                <a:r>
                  <a:rPr lang="en-GB" sz="1100" b="1"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Market innovation</a:t>
                </a:r>
              </a:p>
            </p:txBody>
          </p:sp>
        </p:grpSp>
      </p:grpSp>
      <p:sp>
        <p:nvSpPr>
          <p:cNvPr id="78" name="Slide Number Placeholder 5">
            <a:extLst>
              <a:ext uri="{FF2B5EF4-FFF2-40B4-BE49-F238E27FC236}">
                <a16:creationId xmlns:a16="http://schemas.microsoft.com/office/drawing/2014/main" id="{AB1CB995-CE86-4638-B4B3-345DC190FAC0}"/>
              </a:ext>
            </a:extLst>
          </p:cNvPr>
          <p:cNvSpPr txBox="1">
            <a:spLocks/>
          </p:cNvSpPr>
          <p:nvPr/>
        </p:nvSpPr>
        <p:spPr>
          <a:xfrm>
            <a:off x="360712" y="9556608"/>
            <a:ext cx="144000" cy="237071"/>
          </a:xfrm>
          <a:prstGeom prst="rect">
            <a:avLst/>
          </a:prstGeom>
        </p:spPr>
        <p:txBody>
          <a:bodyPr vert="horz" lIns="0" tIns="0" rIns="0" bIns="0" rtlCol="0" anchor="ctr">
            <a:noAutofit/>
          </a:bodyPr>
          <a:lstStyle>
            <a:defPPr>
              <a:defRPr lang="en-US"/>
            </a:defPPr>
            <a:lvl1pPr marL="0" algn="l" defTabSz="446441" rtl="0" eaLnBrk="1" latinLnBrk="0" hangingPunct="1">
              <a:defRPr sz="848" kern="1200">
                <a:solidFill>
                  <a:schemeClr val="bg2"/>
                </a:solidFill>
                <a:latin typeface="+mn-lt"/>
                <a:ea typeface="+mn-ea"/>
                <a:cs typeface="+mn-cs"/>
              </a:defRPr>
            </a:lvl1pPr>
            <a:lvl2pPr marL="446441" algn="l" defTabSz="446441" rtl="0" eaLnBrk="1" latinLnBrk="0" hangingPunct="1">
              <a:defRPr sz="1758" kern="1200">
                <a:solidFill>
                  <a:schemeClr val="tx1"/>
                </a:solidFill>
                <a:latin typeface="+mn-lt"/>
                <a:ea typeface="+mn-ea"/>
                <a:cs typeface="+mn-cs"/>
              </a:defRPr>
            </a:lvl2pPr>
            <a:lvl3pPr marL="892884" algn="l" defTabSz="446441" rtl="0" eaLnBrk="1" latinLnBrk="0" hangingPunct="1">
              <a:defRPr sz="1758" kern="1200">
                <a:solidFill>
                  <a:schemeClr val="tx1"/>
                </a:solidFill>
                <a:latin typeface="+mn-lt"/>
                <a:ea typeface="+mn-ea"/>
                <a:cs typeface="+mn-cs"/>
              </a:defRPr>
            </a:lvl3pPr>
            <a:lvl4pPr marL="1339329" algn="l" defTabSz="446441" rtl="0" eaLnBrk="1" latinLnBrk="0" hangingPunct="1">
              <a:defRPr sz="1758" kern="1200">
                <a:solidFill>
                  <a:schemeClr val="tx1"/>
                </a:solidFill>
                <a:latin typeface="+mn-lt"/>
                <a:ea typeface="+mn-ea"/>
                <a:cs typeface="+mn-cs"/>
              </a:defRPr>
            </a:lvl4pPr>
            <a:lvl5pPr marL="1785768" algn="l" defTabSz="446441" rtl="0" eaLnBrk="1" latinLnBrk="0" hangingPunct="1">
              <a:defRPr sz="1758" kern="1200">
                <a:solidFill>
                  <a:schemeClr val="tx1"/>
                </a:solidFill>
                <a:latin typeface="+mn-lt"/>
                <a:ea typeface="+mn-ea"/>
                <a:cs typeface="+mn-cs"/>
              </a:defRPr>
            </a:lvl5pPr>
            <a:lvl6pPr marL="2232209" algn="l" defTabSz="446441" rtl="0" eaLnBrk="1" latinLnBrk="0" hangingPunct="1">
              <a:defRPr sz="1758" kern="1200">
                <a:solidFill>
                  <a:schemeClr val="tx1"/>
                </a:solidFill>
                <a:latin typeface="+mn-lt"/>
                <a:ea typeface="+mn-ea"/>
                <a:cs typeface="+mn-cs"/>
              </a:defRPr>
            </a:lvl6pPr>
            <a:lvl7pPr marL="2678652" algn="l" defTabSz="446441" rtl="0" eaLnBrk="1" latinLnBrk="0" hangingPunct="1">
              <a:defRPr sz="1758" kern="1200">
                <a:solidFill>
                  <a:schemeClr val="tx1"/>
                </a:solidFill>
                <a:latin typeface="+mn-lt"/>
                <a:ea typeface="+mn-ea"/>
                <a:cs typeface="+mn-cs"/>
              </a:defRPr>
            </a:lvl7pPr>
            <a:lvl8pPr marL="3125095" algn="l" defTabSz="446441" rtl="0" eaLnBrk="1" latinLnBrk="0" hangingPunct="1">
              <a:defRPr sz="1758" kern="1200">
                <a:solidFill>
                  <a:schemeClr val="tx1"/>
                </a:solidFill>
                <a:latin typeface="+mn-lt"/>
                <a:ea typeface="+mn-ea"/>
                <a:cs typeface="+mn-cs"/>
              </a:defRPr>
            </a:lvl8pPr>
            <a:lvl9pPr marL="3571538" algn="l" defTabSz="446441" rtl="0" eaLnBrk="1" latinLnBrk="0" hangingPunct="1">
              <a:defRPr sz="1758" kern="1200">
                <a:solidFill>
                  <a:schemeClr val="tx1"/>
                </a:solidFill>
                <a:latin typeface="+mn-lt"/>
                <a:ea typeface="+mn-ea"/>
                <a:cs typeface="+mn-cs"/>
              </a:defRPr>
            </a:lvl9pPr>
          </a:lstStyle>
          <a:p>
            <a:fld id="{B22E28CD-7D23-44D0-95D8-4FC36EC6909F}" type="slidenum">
              <a:rPr lang="en-GB" smtClean="0">
                <a:latin typeface="Calibri Light" panose="020F0302020204030204" pitchFamily="34" charset="0"/>
                <a:cs typeface="Calibri Light" panose="020F0302020204030204" pitchFamily="34" charset="0"/>
                <a:sym typeface="Calibri Light" panose="020F0302020204030204" pitchFamily="34" charset="0"/>
              </a:rPr>
              <a:pPr/>
              <a:t>30</a:t>
            </a:fld>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cxnSp>
        <p:nvCxnSpPr>
          <p:cNvPr id="79" name="Straight Connector 78">
            <a:extLst>
              <a:ext uri="{FF2B5EF4-FFF2-40B4-BE49-F238E27FC236}">
                <a16:creationId xmlns:a16="http://schemas.microsoft.com/office/drawing/2014/main" id="{C063366C-1610-4198-B960-DBA9315149C6}"/>
              </a:ext>
            </a:extLst>
          </p:cNvPr>
          <p:cNvCxnSpPr/>
          <p:nvPr/>
        </p:nvCxnSpPr>
        <p:spPr>
          <a:xfrm>
            <a:off x="554201" y="9590475"/>
            <a:ext cx="0" cy="169336"/>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0" name="Footer Placeholder 4">
            <a:extLst>
              <a:ext uri="{FF2B5EF4-FFF2-40B4-BE49-F238E27FC236}">
                <a16:creationId xmlns:a16="http://schemas.microsoft.com/office/drawing/2014/main" id="{64CCD855-4059-4519-9E62-766A0FE86F03}"/>
              </a:ext>
            </a:extLst>
          </p:cNvPr>
          <p:cNvSpPr txBox="1">
            <a:spLocks/>
          </p:cNvSpPr>
          <p:nvPr/>
        </p:nvSpPr>
        <p:spPr>
          <a:xfrm>
            <a:off x="603690" y="9556608"/>
            <a:ext cx="3121008" cy="237071"/>
          </a:xfrm>
          <a:prstGeom prst="rect">
            <a:avLst/>
          </a:prstGeom>
        </p:spPr>
        <p:txBody>
          <a:bodyPr lIns="0"/>
          <a:lstStyle>
            <a:defPPr>
              <a:defRPr lang="en-US"/>
            </a:defPPr>
            <a:lvl1pPr marL="0" algn="l" defTabSz="446441" rtl="0" eaLnBrk="1" latinLnBrk="0" hangingPunct="1">
              <a:defRPr sz="850" kern="1200">
                <a:solidFill>
                  <a:schemeClr val="tx1"/>
                </a:solidFill>
                <a:latin typeface="+mn-lt"/>
                <a:ea typeface="+mn-ea"/>
                <a:cs typeface="+mn-cs"/>
              </a:defRPr>
            </a:lvl1pPr>
            <a:lvl2pPr marL="446441" algn="l" defTabSz="446441" rtl="0" eaLnBrk="1" latinLnBrk="0" hangingPunct="1">
              <a:defRPr sz="1758" kern="1200">
                <a:solidFill>
                  <a:schemeClr val="tx1"/>
                </a:solidFill>
                <a:latin typeface="+mn-lt"/>
                <a:ea typeface="+mn-ea"/>
                <a:cs typeface="+mn-cs"/>
              </a:defRPr>
            </a:lvl2pPr>
            <a:lvl3pPr marL="892884" algn="l" defTabSz="446441" rtl="0" eaLnBrk="1" latinLnBrk="0" hangingPunct="1">
              <a:defRPr sz="1758" kern="1200">
                <a:solidFill>
                  <a:schemeClr val="tx1"/>
                </a:solidFill>
                <a:latin typeface="+mn-lt"/>
                <a:ea typeface="+mn-ea"/>
                <a:cs typeface="+mn-cs"/>
              </a:defRPr>
            </a:lvl3pPr>
            <a:lvl4pPr marL="1339329" algn="l" defTabSz="446441" rtl="0" eaLnBrk="1" latinLnBrk="0" hangingPunct="1">
              <a:defRPr sz="1758" kern="1200">
                <a:solidFill>
                  <a:schemeClr val="tx1"/>
                </a:solidFill>
                <a:latin typeface="+mn-lt"/>
                <a:ea typeface="+mn-ea"/>
                <a:cs typeface="+mn-cs"/>
              </a:defRPr>
            </a:lvl4pPr>
            <a:lvl5pPr marL="1785768" algn="l" defTabSz="446441" rtl="0" eaLnBrk="1" latinLnBrk="0" hangingPunct="1">
              <a:defRPr sz="1758" kern="1200">
                <a:solidFill>
                  <a:schemeClr val="tx1"/>
                </a:solidFill>
                <a:latin typeface="+mn-lt"/>
                <a:ea typeface="+mn-ea"/>
                <a:cs typeface="+mn-cs"/>
              </a:defRPr>
            </a:lvl5pPr>
            <a:lvl6pPr marL="2232209" algn="l" defTabSz="446441" rtl="0" eaLnBrk="1" latinLnBrk="0" hangingPunct="1">
              <a:defRPr sz="1758" kern="1200">
                <a:solidFill>
                  <a:schemeClr val="tx1"/>
                </a:solidFill>
                <a:latin typeface="+mn-lt"/>
                <a:ea typeface="+mn-ea"/>
                <a:cs typeface="+mn-cs"/>
              </a:defRPr>
            </a:lvl6pPr>
            <a:lvl7pPr marL="2678652" algn="l" defTabSz="446441" rtl="0" eaLnBrk="1" latinLnBrk="0" hangingPunct="1">
              <a:defRPr sz="1758" kern="1200">
                <a:solidFill>
                  <a:schemeClr val="tx1"/>
                </a:solidFill>
                <a:latin typeface="+mn-lt"/>
                <a:ea typeface="+mn-ea"/>
                <a:cs typeface="+mn-cs"/>
              </a:defRPr>
            </a:lvl7pPr>
            <a:lvl8pPr marL="3125095" algn="l" defTabSz="446441" rtl="0" eaLnBrk="1" latinLnBrk="0" hangingPunct="1">
              <a:defRPr sz="1758" kern="1200">
                <a:solidFill>
                  <a:schemeClr val="tx1"/>
                </a:solidFill>
                <a:latin typeface="+mn-lt"/>
                <a:ea typeface="+mn-ea"/>
                <a:cs typeface="+mn-cs"/>
              </a:defRPr>
            </a:lvl8pPr>
            <a:lvl9pPr marL="3571538" algn="l" defTabSz="446441" rtl="0" eaLnBrk="1" latinLnBrk="0" hangingPunct="1">
              <a:defRPr sz="1758" kern="1200">
                <a:solidFill>
                  <a:schemeClr val="tx1"/>
                </a:solidFill>
                <a:latin typeface="+mn-lt"/>
                <a:ea typeface="+mn-ea"/>
                <a:cs typeface="+mn-cs"/>
              </a:defRPr>
            </a:lvl9pPr>
          </a:lstStyle>
          <a:p>
            <a:r>
              <a:rPr lang="en-GB" sz="800" dirty="0">
                <a:latin typeface="Calibri Light" panose="020F0302020204030204" pitchFamily="34" charset="0"/>
                <a:cs typeface="Calibri Light" panose="020F0302020204030204" pitchFamily="34" charset="0"/>
                <a:sym typeface="Calibri Light" panose="020F0302020204030204" pitchFamily="34" charset="0"/>
              </a:rPr>
              <a:t>Financial Sector Deepening Moçambique, Strategic Plan 2020-25</a:t>
            </a:r>
          </a:p>
        </p:txBody>
      </p:sp>
      <p:grpSp>
        <p:nvGrpSpPr>
          <p:cNvPr id="113" name="Group 112">
            <a:extLst>
              <a:ext uri="{FF2B5EF4-FFF2-40B4-BE49-F238E27FC236}">
                <a16:creationId xmlns:a16="http://schemas.microsoft.com/office/drawing/2014/main" id="{9A530639-E931-4AF4-B440-0AF8A6F198B8}"/>
              </a:ext>
            </a:extLst>
          </p:cNvPr>
          <p:cNvGrpSpPr/>
          <p:nvPr/>
        </p:nvGrpSpPr>
        <p:grpSpPr>
          <a:xfrm>
            <a:off x="456155" y="4743351"/>
            <a:ext cx="684000" cy="1547417"/>
            <a:chOff x="456155" y="4800501"/>
            <a:chExt cx="756000" cy="1547417"/>
          </a:xfrm>
        </p:grpSpPr>
        <p:sp>
          <p:nvSpPr>
            <p:cNvPr id="84" name="Process Ruthlessly">
              <a:extLst>
                <a:ext uri="{FF2B5EF4-FFF2-40B4-BE49-F238E27FC236}">
                  <a16:creationId xmlns:a16="http://schemas.microsoft.com/office/drawing/2014/main" id="{15C67692-F26E-4128-A80E-3D0FA75AB8F2}"/>
                </a:ext>
              </a:extLst>
            </p:cNvPr>
            <p:cNvSpPr txBox="1"/>
            <p:nvPr/>
          </p:nvSpPr>
          <p:spPr>
            <a:xfrm>
              <a:off x="456155" y="4800501"/>
              <a:ext cx="756000" cy="720000"/>
            </a:xfrm>
            <a:prstGeom prst="rect">
              <a:avLst/>
            </a:prstGeom>
            <a:solidFill>
              <a:srgbClr val="002A4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lc="http://schemas.openxmlformats.org/drawingml/2006/lockedCanvas" val="1"/>
              </a:ext>
            </a:extLst>
          </p:spPr>
          <p:txBody>
            <a:bodyPr wrap="square" lIns="36000" tIns="36000" rIns="36000" bIns="3600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spcAft>
                  <a:spcPts val="300"/>
                </a:spcAft>
                <a:defRPr/>
              </a:pPr>
              <a:r>
                <a:rPr lang="en-US" sz="120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Internal impact</a:t>
              </a:r>
              <a:endParaRPr kumimoji="0" lang="en-US" sz="1200" i="0" u="none" strike="noStrike" kern="1200" cap="none" spc="0" normalizeH="0" baseline="0" noProof="0" dirty="0">
                <a:ln>
                  <a:noFill/>
                </a:ln>
                <a:solidFill>
                  <a:schemeClr val="bg1"/>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85" name="Process Ruthlessly">
              <a:extLst>
                <a:ext uri="{FF2B5EF4-FFF2-40B4-BE49-F238E27FC236}">
                  <a16:creationId xmlns:a16="http://schemas.microsoft.com/office/drawing/2014/main" id="{49395A9B-3F8D-47D1-A63D-BD408C581B24}"/>
                </a:ext>
              </a:extLst>
            </p:cNvPr>
            <p:cNvSpPr txBox="1"/>
            <p:nvPr/>
          </p:nvSpPr>
          <p:spPr>
            <a:xfrm>
              <a:off x="456155" y="5627918"/>
              <a:ext cx="756000" cy="720000"/>
            </a:xfrm>
            <a:prstGeom prst="rect">
              <a:avLst/>
            </a:prstGeom>
            <a:solidFill>
              <a:srgbClr val="002A4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lc="http://schemas.openxmlformats.org/drawingml/2006/lockedCanvas" val="1"/>
              </a:ext>
            </a:extLst>
          </p:spPr>
          <p:txBody>
            <a:bodyPr wrap="square" lIns="36000" tIns="36000" rIns="36000" bIns="3600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spcAft>
                  <a:spcPts val="300"/>
                </a:spcAft>
                <a:defRPr/>
              </a:pPr>
              <a:r>
                <a:rPr lang="en-US" sz="120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External impact</a:t>
              </a:r>
              <a:endParaRPr kumimoji="0" lang="en-US" sz="1200" i="0" u="none" strike="noStrike" kern="1200" cap="none" spc="0" normalizeH="0" baseline="0" noProof="0" dirty="0">
                <a:ln>
                  <a:noFill/>
                </a:ln>
                <a:solidFill>
                  <a:schemeClr val="bg1"/>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grpSp>
      <p:cxnSp>
        <p:nvCxnSpPr>
          <p:cNvPr id="95" name="Straight Connector 94">
            <a:extLst>
              <a:ext uri="{FF2B5EF4-FFF2-40B4-BE49-F238E27FC236}">
                <a16:creationId xmlns:a16="http://schemas.microsoft.com/office/drawing/2014/main" id="{ADA3E51D-A46B-4AC9-A243-0448DC3840FC}"/>
              </a:ext>
            </a:extLst>
          </p:cNvPr>
          <p:cNvCxnSpPr>
            <a:cxnSpLocks/>
            <a:stCxn id="85" idx="3"/>
            <a:endCxn id="42" idx="2"/>
          </p:cNvCxnSpPr>
          <p:nvPr/>
        </p:nvCxnSpPr>
        <p:spPr>
          <a:xfrm flipV="1">
            <a:off x="1140155" y="5518549"/>
            <a:ext cx="681763" cy="412219"/>
          </a:xfrm>
          <a:prstGeom prst="line">
            <a:avLst/>
          </a:prstGeom>
          <a:ln>
            <a:solidFill>
              <a:srgbClr val="002A4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AB31F4CF-8BDD-4088-842F-50FE68E4BF64}"/>
              </a:ext>
            </a:extLst>
          </p:cNvPr>
          <p:cNvCxnSpPr>
            <a:cxnSpLocks/>
            <a:stCxn id="85" idx="3"/>
            <a:endCxn id="73" idx="2"/>
          </p:cNvCxnSpPr>
          <p:nvPr/>
        </p:nvCxnSpPr>
        <p:spPr>
          <a:xfrm>
            <a:off x="1140155" y="5930768"/>
            <a:ext cx="427127" cy="798519"/>
          </a:xfrm>
          <a:prstGeom prst="line">
            <a:avLst/>
          </a:prstGeom>
          <a:ln>
            <a:solidFill>
              <a:srgbClr val="002A4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563896FC-D41E-4C22-A85B-924617E6F435}"/>
              </a:ext>
            </a:extLst>
          </p:cNvPr>
          <p:cNvCxnSpPr>
            <a:cxnSpLocks/>
            <a:stCxn id="85" idx="3"/>
            <a:endCxn id="43" idx="2"/>
          </p:cNvCxnSpPr>
          <p:nvPr/>
        </p:nvCxnSpPr>
        <p:spPr>
          <a:xfrm>
            <a:off x="1140155" y="5930768"/>
            <a:ext cx="159792" cy="2009256"/>
          </a:xfrm>
          <a:prstGeom prst="line">
            <a:avLst/>
          </a:prstGeom>
          <a:ln>
            <a:solidFill>
              <a:srgbClr val="002A41"/>
            </a:solidFill>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41E87E25-37A1-4791-887A-4CF02FE61C7E}"/>
              </a:ext>
            </a:extLst>
          </p:cNvPr>
          <p:cNvSpPr txBox="1"/>
          <p:nvPr/>
        </p:nvSpPr>
        <p:spPr>
          <a:xfrm>
            <a:off x="6371186" y="1928537"/>
            <a:ext cx="967941" cy="812814"/>
          </a:xfrm>
          <a:prstGeom prst="rect">
            <a:avLst/>
          </a:prstGeom>
          <a:noFill/>
        </p:spPr>
        <p:txBody>
          <a:bodyPr wrap="square" lIns="0" tIns="0" rIns="0" bIns="0" rtlCol="0" anchor="ctr">
            <a:noAutofit/>
          </a:bodyPr>
          <a:lstStyle/>
          <a:p>
            <a:pPr algn="ctr">
              <a:spcAft>
                <a:spcPts val="200"/>
              </a:spcAft>
            </a:pPr>
            <a:r>
              <a:rPr lang="en-GB" sz="1200" b="1"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Key Performance Indicators</a:t>
            </a:r>
          </a:p>
        </p:txBody>
      </p:sp>
      <p:sp>
        <p:nvSpPr>
          <p:cNvPr id="118" name="TextBox 117">
            <a:extLst>
              <a:ext uri="{FF2B5EF4-FFF2-40B4-BE49-F238E27FC236}">
                <a16:creationId xmlns:a16="http://schemas.microsoft.com/office/drawing/2014/main" id="{7FEE5EEF-181E-483E-AEE1-998F948FB105}"/>
              </a:ext>
            </a:extLst>
          </p:cNvPr>
          <p:cNvSpPr txBox="1"/>
          <p:nvPr/>
        </p:nvSpPr>
        <p:spPr>
          <a:xfrm>
            <a:off x="4367460" y="1928537"/>
            <a:ext cx="967941" cy="812814"/>
          </a:xfrm>
          <a:prstGeom prst="rect">
            <a:avLst/>
          </a:prstGeom>
          <a:noFill/>
        </p:spPr>
        <p:txBody>
          <a:bodyPr wrap="square" lIns="0" tIns="0" rIns="0" bIns="0" rtlCol="0" anchor="ctr">
            <a:noAutofit/>
          </a:bodyPr>
          <a:lstStyle/>
          <a:p>
            <a:pPr algn="ctr">
              <a:spcAft>
                <a:spcPts val="200"/>
              </a:spcAft>
            </a:pPr>
            <a:r>
              <a:rPr lang="en-GB" sz="1200" b="1"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Key strategic initiatives</a:t>
            </a:r>
          </a:p>
        </p:txBody>
      </p:sp>
      <p:sp>
        <p:nvSpPr>
          <p:cNvPr id="119" name="TextBox 118">
            <a:extLst>
              <a:ext uri="{FF2B5EF4-FFF2-40B4-BE49-F238E27FC236}">
                <a16:creationId xmlns:a16="http://schemas.microsoft.com/office/drawing/2014/main" id="{8E31421B-C4E0-41C0-9FFC-313D009B0EE8}"/>
              </a:ext>
            </a:extLst>
          </p:cNvPr>
          <p:cNvSpPr txBox="1"/>
          <p:nvPr/>
        </p:nvSpPr>
        <p:spPr>
          <a:xfrm>
            <a:off x="1903554" y="1928537"/>
            <a:ext cx="967941" cy="812814"/>
          </a:xfrm>
          <a:prstGeom prst="rect">
            <a:avLst/>
          </a:prstGeom>
          <a:noFill/>
        </p:spPr>
        <p:txBody>
          <a:bodyPr wrap="square" lIns="0" tIns="0" rIns="0" bIns="0" rtlCol="0" anchor="ctr">
            <a:noAutofit/>
          </a:bodyPr>
          <a:lstStyle/>
          <a:p>
            <a:pPr algn="ctr">
              <a:spcAft>
                <a:spcPts val="200"/>
              </a:spcAft>
            </a:pPr>
            <a:r>
              <a:rPr lang="en-GB" sz="1200" b="1"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Strategic objectives</a:t>
            </a:r>
          </a:p>
        </p:txBody>
      </p:sp>
      <p:grpSp>
        <p:nvGrpSpPr>
          <p:cNvPr id="4" name="Group 3">
            <a:extLst>
              <a:ext uri="{FF2B5EF4-FFF2-40B4-BE49-F238E27FC236}">
                <a16:creationId xmlns:a16="http://schemas.microsoft.com/office/drawing/2014/main" id="{5100BD4E-D65F-4E39-A14E-E41D371F103D}"/>
              </a:ext>
            </a:extLst>
          </p:cNvPr>
          <p:cNvGrpSpPr/>
          <p:nvPr/>
        </p:nvGrpSpPr>
        <p:grpSpPr>
          <a:xfrm>
            <a:off x="6387156" y="3613959"/>
            <a:ext cx="936000" cy="3806200"/>
            <a:chOff x="6431609" y="2981947"/>
            <a:chExt cx="936000" cy="3806200"/>
          </a:xfrm>
        </p:grpSpPr>
        <p:sp>
          <p:nvSpPr>
            <p:cNvPr id="115" name="Oval 114">
              <a:extLst>
                <a:ext uri="{FF2B5EF4-FFF2-40B4-BE49-F238E27FC236}">
                  <a16:creationId xmlns:a16="http://schemas.microsoft.com/office/drawing/2014/main" id="{88BE7405-C770-4C6B-AF29-EA4F3856C4BF}"/>
                </a:ext>
              </a:extLst>
            </p:cNvPr>
            <p:cNvSpPr/>
            <p:nvPr/>
          </p:nvSpPr>
          <p:spPr>
            <a:xfrm>
              <a:off x="6431609" y="2981947"/>
              <a:ext cx="936000" cy="936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lang="en-GB" sz="11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t>Internal KPI</a:t>
              </a:r>
            </a:p>
          </p:txBody>
        </p:sp>
        <p:sp>
          <p:nvSpPr>
            <p:cNvPr id="122" name="Oval 121">
              <a:extLst>
                <a:ext uri="{FF2B5EF4-FFF2-40B4-BE49-F238E27FC236}">
                  <a16:creationId xmlns:a16="http://schemas.microsoft.com/office/drawing/2014/main" id="{1FC1B1A4-F952-4699-B71A-AEDD199B9A20}"/>
                </a:ext>
              </a:extLst>
            </p:cNvPr>
            <p:cNvSpPr/>
            <p:nvPr/>
          </p:nvSpPr>
          <p:spPr>
            <a:xfrm>
              <a:off x="6431609" y="4417047"/>
              <a:ext cx="936000" cy="936000"/>
            </a:xfrm>
            <a:prstGeom prst="ellipse">
              <a:avLst/>
            </a:prstGeom>
            <a:solidFill>
              <a:srgbClr val="002A4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200"/>
                </a:lnSpc>
              </a:pPr>
              <a:r>
                <a:rPr lang="en-GB" sz="110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Market </a:t>
              </a:r>
            </a:p>
            <a:p>
              <a:pPr algn="ctr">
                <a:lnSpc>
                  <a:spcPts val="1200"/>
                </a:lnSpc>
              </a:pPr>
              <a:r>
                <a:rPr lang="en-GB" sz="110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KPI</a:t>
              </a:r>
            </a:p>
            <a:p>
              <a:pPr algn="ctr">
                <a:lnSpc>
                  <a:spcPts val="1200"/>
                </a:lnSpc>
              </a:pPr>
              <a:r>
                <a:rPr lang="en-GB" sz="110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Supply-side</a:t>
              </a:r>
            </a:p>
          </p:txBody>
        </p:sp>
        <p:sp>
          <p:nvSpPr>
            <p:cNvPr id="123" name="Oval 122">
              <a:extLst>
                <a:ext uri="{FF2B5EF4-FFF2-40B4-BE49-F238E27FC236}">
                  <a16:creationId xmlns:a16="http://schemas.microsoft.com/office/drawing/2014/main" id="{6B2AF048-9B9D-4FF2-A873-C16BA19DB6B8}"/>
                </a:ext>
              </a:extLst>
            </p:cNvPr>
            <p:cNvSpPr/>
            <p:nvPr/>
          </p:nvSpPr>
          <p:spPr>
            <a:xfrm>
              <a:off x="6431609" y="5852147"/>
              <a:ext cx="936000" cy="936000"/>
            </a:xfrm>
            <a:prstGeom prst="ellipse">
              <a:avLst/>
            </a:prstGeom>
            <a:solidFill>
              <a:srgbClr val="002A4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200"/>
                </a:lnSpc>
              </a:pPr>
              <a:r>
                <a:rPr lang="en-GB" sz="110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Market </a:t>
              </a:r>
            </a:p>
            <a:p>
              <a:pPr algn="ctr">
                <a:lnSpc>
                  <a:spcPts val="1200"/>
                </a:lnSpc>
              </a:pPr>
              <a:r>
                <a:rPr lang="en-GB" sz="110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KPI</a:t>
              </a:r>
            </a:p>
            <a:p>
              <a:pPr algn="ctr">
                <a:lnSpc>
                  <a:spcPts val="1200"/>
                </a:lnSpc>
              </a:pPr>
              <a:r>
                <a:rPr lang="en-GB" sz="110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Demand-side</a:t>
              </a:r>
            </a:p>
          </p:txBody>
        </p:sp>
      </p:grpSp>
      <p:grpSp>
        <p:nvGrpSpPr>
          <p:cNvPr id="10" name="Group 9">
            <a:extLst>
              <a:ext uri="{FF2B5EF4-FFF2-40B4-BE49-F238E27FC236}">
                <a16:creationId xmlns:a16="http://schemas.microsoft.com/office/drawing/2014/main" id="{05618586-CED5-438E-92AC-31F0A03223F8}"/>
              </a:ext>
            </a:extLst>
          </p:cNvPr>
          <p:cNvGrpSpPr/>
          <p:nvPr/>
        </p:nvGrpSpPr>
        <p:grpSpPr>
          <a:xfrm>
            <a:off x="3604514" y="3233283"/>
            <a:ext cx="2493832" cy="4567552"/>
            <a:chOff x="3604514" y="3233283"/>
            <a:chExt cx="2493832" cy="4567552"/>
          </a:xfrm>
        </p:grpSpPr>
        <p:grpSp>
          <p:nvGrpSpPr>
            <p:cNvPr id="49" name="Group 48">
              <a:extLst>
                <a:ext uri="{FF2B5EF4-FFF2-40B4-BE49-F238E27FC236}">
                  <a16:creationId xmlns:a16="http://schemas.microsoft.com/office/drawing/2014/main" id="{40F3442B-7097-46D4-8C97-BB7E62B36B6D}"/>
                </a:ext>
              </a:extLst>
            </p:cNvPr>
            <p:cNvGrpSpPr/>
            <p:nvPr/>
          </p:nvGrpSpPr>
          <p:grpSpPr>
            <a:xfrm>
              <a:off x="3604514" y="3233283"/>
              <a:ext cx="2294175" cy="324000"/>
              <a:chOff x="5072568" y="2970154"/>
              <a:chExt cx="2294175" cy="324000"/>
            </a:xfrm>
          </p:grpSpPr>
          <p:sp>
            <p:nvSpPr>
              <p:cNvPr id="64" name="Rectangle 63">
                <a:extLst>
                  <a:ext uri="{FF2B5EF4-FFF2-40B4-BE49-F238E27FC236}">
                    <a16:creationId xmlns:a16="http://schemas.microsoft.com/office/drawing/2014/main" id="{50715964-EA92-4946-89BE-654599263FFE}"/>
                  </a:ext>
                </a:extLst>
              </p:cNvPr>
              <p:cNvSpPr/>
              <p:nvPr/>
            </p:nvSpPr>
            <p:spPr>
              <a:xfrm>
                <a:off x="5494743" y="2988154"/>
                <a:ext cx="1872000" cy="288000"/>
              </a:xfrm>
              <a:prstGeom prst="rect">
                <a:avLst/>
              </a:prstGeom>
              <a:noFill/>
              <a:ln>
                <a:noFill/>
                <a:prstDash val="dash"/>
              </a:ln>
            </p:spPr>
            <p:txBody>
              <a:bodyPr wrap="square" lIns="0" tIns="36000" rIns="0" rtlCol="0" anchor="ctr">
                <a:noAutofit/>
              </a:bodyPr>
              <a:lstStyle/>
              <a:p>
                <a:r>
                  <a:rPr lang="en-GB" sz="1100" b="1"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Foment the development of Fintech’s and Insurtech’s</a:t>
                </a:r>
              </a:p>
            </p:txBody>
          </p:sp>
          <p:sp>
            <p:nvSpPr>
              <p:cNvPr id="68" name="Oval 67">
                <a:extLst>
                  <a:ext uri="{FF2B5EF4-FFF2-40B4-BE49-F238E27FC236}">
                    <a16:creationId xmlns:a16="http://schemas.microsoft.com/office/drawing/2014/main" id="{74F62828-70F2-468D-A03F-D0BA10E4295A}"/>
                  </a:ext>
                </a:extLst>
              </p:cNvPr>
              <p:cNvSpPr/>
              <p:nvPr/>
            </p:nvSpPr>
            <p:spPr>
              <a:xfrm>
                <a:off x="5072568" y="2970154"/>
                <a:ext cx="324000" cy="324000"/>
              </a:xfrm>
              <a:prstGeom prst="ellipse">
                <a:avLst/>
              </a:prstGeom>
              <a:solidFill>
                <a:schemeClr val="bg1">
                  <a:lumMod val="50000"/>
                </a:schemeClr>
              </a:solidFill>
            </p:spPr>
            <p:txBody>
              <a:bodyPr wrap="none" lIns="0" rIns="0" rtlCol="0" anchor="ctr">
                <a:noAutofit/>
              </a:bodyPr>
              <a:lstStyle/>
              <a:p>
                <a:pPr indent="0" algn="ctr">
                  <a:buNone/>
                </a:pPr>
                <a:r>
                  <a:rPr lang="pt-PT" sz="140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I.</a:t>
                </a:r>
              </a:p>
            </p:txBody>
          </p:sp>
        </p:grpSp>
        <p:grpSp>
          <p:nvGrpSpPr>
            <p:cNvPr id="75" name="Group 74">
              <a:extLst>
                <a:ext uri="{FF2B5EF4-FFF2-40B4-BE49-F238E27FC236}">
                  <a16:creationId xmlns:a16="http://schemas.microsoft.com/office/drawing/2014/main" id="{8D92A1E5-710F-4A96-8CEE-8A63E520D948}"/>
                </a:ext>
              </a:extLst>
            </p:cNvPr>
            <p:cNvGrpSpPr/>
            <p:nvPr/>
          </p:nvGrpSpPr>
          <p:grpSpPr>
            <a:xfrm>
              <a:off x="3959892" y="4647800"/>
              <a:ext cx="2138454" cy="324000"/>
              <a:chOff x="5267306" y="4588457"/>
              <a:chExt cx="2138454" cy="324000"/>
            </a:xfrm>
          </p:grpSpPr>
          <p:sp>
            <p:nvSpPr>
              <p:cNvPr id="65" name="Rectangle 64">
                <a:extLst>
                  <a:ext uri="{FF2B5EF4-FFF2-40B4-BE49-F238E27FC236}">
                    <a16:creationId xmlns:a16="http://schemas.microsoft.com/office/drawing/2014/main" id="{55B04E33-1CF7-4DED-AB06-9C72E1ED29FB}"/>
                  </a:ext>
                </a:extLst>
              </p:cNvPr>
              <p:cNvSpPr/>
              <p:nvPr/>
            </p:nvSpPr>
            <p:spPr>
              <a:xfrm>
                <a:off x="5677760" y="4606457"/>
                <a:ext cx="1728000" cy="288000"/>
              </a:xfrm>
              <a:prstGeom prst="rect">
                <a:avLst/>
              </a:prstGeom>
              <a:noFill/>
              <a:ln>
                <a:noFill/>
                <a:prstDash val="dash"/>
              </a:ln>
            </p:spPr>
            <p:txBody>
              <a:bodyPr wrap="square" lIns="0" tIns="36000" rIns="0" rtlCol="0" anchor="ctr">
                <a:noAutofit/>
              </a:bodyPr>
              <a:lstStyle/>
              <a:p>
                <a:r>
                  <a:rPr lang="en-GB" sz="1100" b="1"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Launch an Open Banking and Digital ID initiative </a:t>
                </a:r>
              </a:p>
            </p:txBody>
          </p:sp>
          <p:sp>
            <p:nvSpPr>
              <p:cNvPr id="69" name="Oval 68">
                <a:extLst>
                  <a:ext uri="{FF2B5EF4-FFF2-40B4-BE49-F238E27FC236}">
                    <a16:creationId xmlns:a16="http://schemas.microsoft.com/office/drawing/2014/main" id="{E28B6E1B-59C6-43E4-A1C1-120490FBC98D}"/>
                  </a:ext>
                </a:extLst>
              </p:cNvPr>
              <p:cNvSpPr/>
              <p:nvPr/>
            </p:nvSpPr>
            <p:spPr>
              <a:xfrm>
                <a:off x="5267306" y="4588457"/>
                <a:ext cx="324000" cy="324000"/>
              </a:xfrm>
              <a:prstGeom prst="ellipse">
                <a:avLst/>
              </a:prstGeom>
              <a:solidFill>
                <a:schemeClr val="bg1">
                  <a:lumMod val="50000"/>
                </a:schemeClr>
              </a:solidFill>
            </p:spPr>
            <p:txBody>
              <a:bodyPr wrap="none" lIns="0" rIns="0" rtlCol="0" anchor="ctr">
                <a:noAutofit/>
              </a:bodyPr>
              <a:lstStyle/>
              <a:p>
                <a:pPr indent="0" algn="ctr">
                  <a:buNone/>
                </a:pPr>
                <a:r>
                  <a:rPr lang="pt-PT" sz="140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II.</a:t>
                </a:r>
              </a:p>
            </p:txBody>
          </p:sp>
        </p:grpSp>
        <p:grpSp>
          <p:nvGrpSpPr>
            <p:cNvPr id="76" name="Group 75">
              <a:extLst>
                <a:ext uri="{FF2B5EF4-FFF2-40B4-BE49-F238E27FC236}">
                  <a16:creationId xmlns:a16="http://schemas.microsoft.com/office/drawing/2014/main" id="{270A5625-ABDE-47F8-9D0B-FBA275F559E8}"/>
                </a:ext>
              </a:extLst>
            </p:cNvPr>
            <p:cNvGrpSpPr/>
            <p:nvPr/>
          </p:nvGrpSpPr>
          <p:grpSpPr>
            <a:xfrm>
              <a:off x="3949912" y="6062317"/>
              <a:ext cx="2148434" cy="324000"/>
              <a:chOff x="5072568" y="7061306"/>
              <a:chExt cx="2148434" cy="324000"/>
            </a:xfrm>
          </p:grpSpPr>
          <p:sp>
            <p:nvSpPr>
              <p:cNvPr id="67" name="Rectangle 66">
                <a:extLst>
                  <a:ext uri="{FF2B5EF4-FFF2-40B4-BE49-F238E27FC236}">
                    <a16:creationId xmlns:a16="http://schemas.microsoft.com/office/drawing/2014/main" id="{C6976E63-246F-475D-948A-29F45B16A74C}"/>
                  </a:ext>
                </a:extLst>
              </p:cNvPr>
              <p:cNvSpPr/>
              <p:nvPr/>
            </p:nvSpPr>
            <p:spPr>
              <a:xfrm>
                <a:off x="5493002" y="7079306"/>
                <a:ext cx="1728000" cy="288000"/>
              </a:xfrm>
              <a:prstGeom prst="rect">
                <a:avLst/>
              </a:prstGeom>
              <a:noFill/>
              <a:ln>
                <a:noFill/>
                <a:prstDash val="dash"/>
              </a:ln>
            </p:spPr>
            <p:txBody>
              <a:bodyPr wrap="square" lIns="0" tIns="36000" rIns="0" rtlCol="0" anchor="ctr">
                <a:noAutofit/>
              </a:bodyPr>
              <a:lstStyle/>
              <a:p>
                <a:r>
                  <a:rPr lang="en-GB" sz="1100" b="1"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Foment an enabling regulatory environment for all market participants</a:t>
                </a:r>
              </a:p>
            </p:txBody>
          </p:sp>
          <p:sp>
            <p:nvSpPr>
              <p:cNvPr id="71" name="Oval 70">
                <a:extLst>
                  <a:ext uri="{FF2B5EF4-FFF2-40B4-BE49-F238E27FC236}">
                    <a16:creationId xmlns:a16="http://schemas.microsoft.com/office/drawing/2014/main" id="{96417391-8E79-4A3A-BAEE-A9E67B9C5DF6}"/>
                  </a:ext>
                </a:extLst>
              </p:cNvPr>
              <p:cNvSpPr/>
              <p:nvPr/>
            </p:nvSpPr>
            <p:spPr>
              <a:xfrm>
                <a:off x="5072568" y="7061306"/>
                <a:ext cx="324000" cy="324000"/>
              </a:xfrm>
              <a:prstGeom prst="ellipse">
                <a:avLst/>
              </a:prstGeom>
              <a:solidFill>
                <a:schemeClr val="bg1">
                  <a:lumMod val="50000"/>
                </a:schemeClr>
              </a:solidFill>
            </p:spPr>
            <p:txBody>
              <a:bodyPr wrap="none" lIns="0" rIns="0" rtlCol="0" anchor="ctr">
                <a:noAutofit/>
              </a:bodyPr>
              <a:lstStyle/>
              <a:p>
                <a:pPr indent="0" algn="ctr">
                  <a:buNone/>
                </a:pPr>
                <a:r>
                  <a:rPr lang="pt-PT" sz="140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III.</a:t>
                </a:r>
              </a:p>
            </p:txBody>
          </p:sp>
        </p:grpSp>
        <p:grpSp>
          <p:nvGrpSpPr>
            <p:cNvPr id="51" name="Group 50">
              <a:extLst>
                <a:ext uri="{FF2B5EF4-FFF2-40B4-BE49-F238E27FC236}">
                  <a16:creationId xmlns:a16="http://schemas.microsoft.com/office/drawing/2014/main" id="{080C3953-28AD-4DF5-953B-E7BBE2811C05}"/>
                </a:ext>
              </a:extLst>
            </p:cNvPr>
            <p:cNvGrpSpPr/>
            <p:nvPr/>
          </p:nvGrpSpPr>
          <p:grpSpPr>
            <a:xfrm>
              <a:off x="3604514" y="7476835"/>
              <a:ext cx="2292434" cy="324000"/>
              <a:chOff x="5072568" y="7061306"/>
              <a:chExt cx="2292434" cy="324000"/>
            </a:xfrm>
          </p:grpSpPr>
          <p:sp>
            <p:nvSpPr>
              <p:cNvPr id="52" name="Rectangle 51">
                <a:extLst>
                  <a:ext uri="{FF2B5EF4-FFF2-40B4-BE49-F238E27FC236}">
                    <a16:creationId xmlns:a16="http://schemas.microsoft.com/office/drawing/2014/main" id="{9945665B-7778-4B01-8390-AC0E35E2F673}"/>
                  </a:ext>
                </a:extLst>
              </p:cNvPr>
              <p:cNvSpPr/>
              <p:nvPr/>
            </p:nvSpPr>
            <p:spPr>
              <a:xfrm>
                <a:off x="5493002" y="7079306"/>
                <a:ext cx="1872000" cy="288000"/>
              </a:xfrm>
              <a:prstGeom prst="rect">
                <a:avLst/>
              </a:prstGeom>
              <a:noFill/>
              <a:ln>
                <a:noFill/>
                <a:prstDash val="dash"/>
              </a:ln>
            </p:spPr>
            <p:txBody>
              <a:bodyPr wrap="square" lIns="0" tIns="36000" rIns="0" rtlCol="0" anchor="ctr">
                <a:noAutofit/>
              </a:bodyPr>
              <a:lstStyle/>
              <a:p>
                <a:r>
                  <a:rPr lang="en-GB" sz="1100" b="1"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Steer academic curriculums towards technology</a:t>
                </a:r>
              </a:p>
            </p:txBody>
          </p:sp>
          <p:sp>
            <p:nvSpPr>
              <p:cNvPr id="53" name="Oval 52">
                <a:extLst>
                  <a:ext uri="{FF2B5EF4-FFF2-40B4-BE49-F238E27FC236}">
                    <a16:creationId xmlns:a16="http://schemas.microsoft.com/office/drawing/2014/main" id="{420C03DB-85A5-4326-AE05-A8CBACDA3817}"/>
                  </a:ext>
                </a:extLst>
              </p:cNvPr>
              <p:cNvSpPr/>
              <p:nvPr/>
            </p:nvSpPr>
            <p:spPr>
              <a:xfrm>
                <a:off x="5072568" y="7061306"/>
                <a:ext cx="324000" cy="324000"/>
              </a:xfrm>
              <a:prstGeom prst="ellipse">
                <a:avLst/>
              </a:prstGeom>
              <a:solidFill>
                <a:schemeClr val="bg1">
                  <a:lumMod val="50000"/>
                </a:schemeClr>
              </a:solidFill>
            </p:spPr>
            <p:txBody>
              <a:bodyPr wrap="none" lIns="0" rIns="0" rtlCol="0" anchor="ctr">
                <a:noAutofit/>
              </a:bodyPr>
              <a:lstStyle/>
              <a:p>
                <a:pPr indent="0" algn="ctr">
                  <a:buNone/>
                </a:pPr>
                <a:r>
                  <a:rPr lang="pt-PT" sz="140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IV.</a:t>
                </a:r>
              </a:p>
            </p:txBody>
          </p:sp>
        </p:grpSp>
      </p:grpSp>
      <p:sp>
        <p:nvSpPr>
          <p:cNvPr id="55" name="Title 23">
            <a:extLst>
              <a:ext uri="{FF2B5EF4-FFF2-40B4-BE49-F238E27FC236}">
                <a16:creationId xmlns:a16="http://schemas.microsoft.com/office/drawing/2014/main" id="{3FBEDDF9-45F7-470B-A857-97B8D118719E}"/>
              </a:ext>
            </a:extLst>
          </p:cNvPr>
          <p:cNvSpPr txBox="1">
            <a:spLocks/>
          </p:cNvSpPr>
          <p:nvPr/>
        </p:nvSpPr>
        <p:spPr>
          <a:xfrm>
            <a:off x="636626" y="694278"/>
            <a:ext cx="6771803" cy="812814"/>
          </a:xfrm>
          <a:prstGeom prst="rect">
            <a:avLst/>
          </a:prstGeom>
        </p:spPr>
        <p:txBody>
          <a:bodyPr vert="horz" lIns="0" tIns="0" rIns="0" bIns="0" rtlCol="0" anchor="t" anchorCtr="0">
            <a:noAutofit/>
          </a:bodyPr>
          <a:lstStyle>
            <a:lvl1pPr algn="l" defTabSz="646482" rtl="0" eaLnBrk="1" latinLnBrk="0" hangingPunct="1">
              <a:lnSpc>
                <a:spcPct val="100000"/>
              </a:lnSpc>
              <a:spcBef>
                <a:spcPct val="0"/>
              </a:spcBef>
              <a:buNone/>
              <a:defRPr sz="2395" kern="1200">
                <a:solidFill>
                  <a:schemeClr val="bg2"/>
                </a:solidFill>
                <a:latin typeface="Calibri" panose="020F0502020204030204" pitchFamily="34" charset="0"/>
                <a:ea typeface="+mj-ea"/>
                <a:cs typeface="Calibri" panose="020F0502020204030204" pitchFamily="34" charset="0"/>
                <a:sym typeface="Calibri" panose="020F0502020204030204" pitchFamily="34" charset="0"/>
              </a:defRPr>
            </a:lvl1pPr>
          </a:lstStyle>
          <a:p>
            <a:r>
              <a:rPr lang="en-GB" sz="2400" b="1" dirty="0">
                <a:solidFill>
                  <a:srgbClr val="1A898B"/>
                </a:solidFill>
                <a:sym typeface="Calibri Light" panose="020F0302020204030204" pitchFamily="34" charset="0"/>
              </a:rPr>
              <a:t>VALUE PROPOSITION</a:t>
            </a:r>
          </a:p>
        </p:txBody>
      </p:sp>
    </p:spTree>
    <p:extLst>
      <p:ext uri="{BB962C8B-B14F-4D97-AF65-F5344CB8AC3E}">
        <p14:creationId xmlns:p14="http://schemas.microsoft.com/office/powerpoint/2010/main" val="41260992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EFE9A6A-6A08-4350-A916-4AB06781A9B0}"/>
              </a:ext>
            </a:extLst>
          </p:cNvPr>
          <p:cNvGraphicFramePr>
            <a:graphicFrameLocks noChangeAspect="1"/>
          </p:cNvGraphicFramePr>
          <p:nvPr>
            <p:custDataLst>
              <p:tags r:id="rId2"/>
            </p:custDataLst>
            <p:extLst>
              <p:ext uri="{D42A27DB-BD31-4B8C-83A1-F6EECF244321}">
                <p14:modId xmlns:p14="http://schemas.microsoft.com/office/powerpoint/2010/main" val="14782125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1214" name="think-cell Slide" r:id="rId5" imgW="592" imgH="595" progId="TCLayout.ActiveDocument.1">
                  <p:embed/>
                </p:oleObj>
              </mc:Choice>
              <mc:Fallback>
                <p:oleObj name="think-cell Slide" r:id="rId5" imgW="592" imgH="595" progId="TCLayout.ActiveDocument.1">
                  <p:embed/>
                  <p:pic>
                    <p:nvPicPr>
                      <p:cNvPr id="2" name="Object 1" hidden="1">
                        <a:extLst>
                          <a:ext uri="{FF2B5EF4-FFF2-40B4-BE49-F238E27FC236}">
                            <a16:creationId xmlns:a16="http://schemas.microsoft.com/office/drawing/2014/main" id="{FEFE9A6A-6A08-4350-A916-4AB06781A9B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F5B58A5F-374E-45DC-844A-7D536F4E7434}"/>
              </a:ext>
            </a:extLst>
          </p:cNvPr>
          <p:cNvSpPr>
            <a:spLocks noGrp="1"/>
          </p:cNvSpPr>
          <p:nvPr>
            <p:ph type="body" sz="quarter" idx="20"/>
          </p:nvPr>
        </p:nvSpPr>
        <p:spPr/>
        <p:txBody>
          <a:bodyPr/>
          <a:lstStyle/>
          <a:p>
            <a:r>
              <a:rPr lang="pt-PT" dirty="0">
                <a:latin typeface="Calibri" panose="020F0502020204030204" pitchFamily="34" charset="0"/>
                <a:cs typeface="Calibri" panose="020F0502020204030204" pitchFamily="34" charset="0"/>
                <a:sym typeface="Calibri Light" panose="020F0302020204030204" pitchFamily="34" charset="0"/>
              </a:rPr>
              <a:t>8</a:t>
            </a:r>
          </a:p>
        </p:txBody>
      </p:sp>
      <p:sp>
        <p:nvSpPr>
          <p:cNvPr id="59" name="Slide Number Placeholder 4">
            <a:extLst>
              <a:ext uri="{FF2B5EF4-FFF2-40B4-BE49-F238E27FC236}">
                <a16:creationId xmlns:a16="http://schemas.microsoft.com/office/drawing/2014/main" id="{DBF68230-AEA5-4096-8C07-3FC4122A0EC8}"/>
              </a:ext>
            </a:extLst>
          </p:cNvPr>
          <p:cNvSpPr>
            <a:spLocks noGrp="1"/>
          </p:cNvSpPr>
          <p:nvPr>
            <p:ph type="sldNum" sz="quarter" idx="4"/>
          </p:nvPr>
        </p:nvSpPr>
        <p:spPr>
          <a:xfrm>
            <a:off x="360712" y="9556608"/>
            <a:ext cx="144000" cy="237071"/>
          </a:xfrm>
        </p:spPr>
        <p:txBody>
          <a:bodyPr/>
          <a:lstStyle/>
          <a:p>
            <a:fld id="{B22E28CD-7D23-44D0-95D8-4FC36EC6909F}" type="slidenum">
              <a:rPr lang="en-GB" smtClean="0">
                <a:latin typeface="Calibri Light" panose="020F0302020204030204" pitchFamily="34" charset="0"/>
                <a:cs typeface="Calibri Light" panose="020F0302020204030204" pitchFamily="34" charset="0"/>
                <a:sym typeface="Calibri Light" panose="020F0302020204030204" pitchFamily="34" charset="0"/>
              </a:rPr>
              <a:pPr/>
              <a:t>31</a:t>
            </a:fld>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60" name="Footer Placeholder 5">
            <a:extLst>
              <a:ext uri="{FF2B5EF4-FFF2-40B4-BE49-F238E27FC236}">
                <a16:creationId xmlns:a16="http://schemas.microsoft.com/office/drawing/2014/main" id="{5DCC0AA7-535C-4738-8CF1-EBD903151393}"/>
              </a:ext>
            </a:extLst>
          </p:cNvPr>
          <p:cNvSpPr>
            <a:spLocks noGrp="1"/>
          </p:cNvSpPr>
          <p:nvPr>
            <p:ph type="ftr" sz="quarter" idx="3"/>
          </p:nvPr>
        </p:nvSpPr>
        <p:spPr>
          <a:xfrm>
            <a:off x="603690" y="9556608"/>
            <a:ext cx="3121008" cy="237071"/>
          </a:xfrm>
        </p:spPr>
        <p:txBody>
          <a:bodyPr/>
          <a:lstStyle/>
          <a:p>
            <a:r>
              <a:rPr lang="en-GB" dirty="0">
                <a:latin typeface="Calibri Light" panose="020F0302020204030204" pitchFamily="34" charset="0"/>
                <a:cs typeface="Calibri Light" panose="020F0302020204030204" pitchFamily="34" charset="0"/>
                <a:sym typeface="Calibri Light" panose="020F0302020204030204" pitchFamily="34" charset="0"/>
              </a:rPr>
              <a:t>Financial Sector Deepening Moçambique, Strategic Plan 2020-25</a:t>
            </a:r>
          </a:p>
        </p:txBody>
      </p:sp>
      <p:grpSp>
        <p:nvGrpSpPr>
          <p:cNvPr id="97" name="Group 96">
            <a:extLst>
              <a:ext uri="{FF2B5EF4-FFF2-40B4-BE49-F238E27FC236}">
                <a16:creationId xmlns:a16="http://schemas.microsoft.com/office/drawing/2014/main" id="{5A1283F8-10BD-4797-A9DC-8D18B0C97C14}"/>
              </a:ext>
            </a:extLst>
          </p:cNvPr>
          <p:cNvGrpSpPr/>
          <p:nvPr/>
        </p:nvGrpSpPr>
        <p:grpSpPr>
          <a:xfrm>
            <a:off x="634214" y="4305583"/>
            <a:ext cx="6503972" cy="4335139"/>
            <a:chOff x="457595" y="4702168"/>
            <a:chExt cx="6503972" cy="4335139"/>
          </a:xfrm>
        </p:grpSpPr>
        <p:sp>
          <p:nvSpPr>
            <p:cNvPr id="11" name="Rectangle 10">
              <a:extLst>
                <a:ext uri="{FF2B5EF4-FFF2-40B4-BE49-F238E27FC236}">
                  <a16:creationId xmlns:a16="http://schemas.microsoft.com/office/drawing/2014/main" id="{4A5F4BD8-269F-4C2D-B7F8-BD7FDB794AB6}"/>
                </a:ext>
              </a:extLst>
            </p:cNvPr>
            <p:cNvSpPr/>
            <p:nvPr/>
          </p:nvSpPr>
          <p:spPr>
            <a:xfrm>
              <a:off x="5094942" y="5985442"/>
              <a:ext cx="1231273" cy="360000"/>
            </a:xfrm>
            <a:prstGeom prst="rect">
              <a:avLst/>
            </a:prstGeom>
            <a:solidFill>
              <a:srgbClr val="254D47"/>
            </a:solidFill>
            <a:ln w="0" cap="flat" cmpd="sng" algn="ctr">
              <a:noFill/>
              <a:prstDash val="solid"/>
              <a:miter lim="800000"/>
            </a:ln>
            <a:effectLst/>
          </p:spPr>
          <p:txBody>
            <a:bodyPr rtlCol="0" anchor="ctr"/>
            <a:lstStyle/>
            <a:p>
              <a:pPr algn="ctr" defTabSz="457200"/>
              <a:r>
                <a:rPr lang="en-US" sz="1200" kern="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Investment Committee</a:t>
              </a:r>
            </a:p>
          </p:txBody>
        </p:sp>
        <p:sp>
          <p:nvSpPr>
            <p:cNvPr id="15" name="Rectangle 14">
              <a:extLst>
                <a:ext uri="{FF2B5EF4-FFF2-40B4-BE49-F238E27FC236}">
                  <a16:creationId xmlns:a16="http://schemas.microsoft.com/office/drawing/2014/main" id="{4C933BEE-D5C9-4870-BE00-C80715686214}"/>
                </a:ext>
              </a:extLst>
            </p:cNvPr>
            <p:cNvSpPr/>
            <p:nvPr/>
          </p:nvSpPr>
          <p:spPr>
            <a:xfrm>
              <a:off x="457595" y="4702168"/>
              <a:ext cx="252000" cy="1643274"/>
            </a:xfrm>
            <a:prstGeom prst="rect">
              <a:avLst/>
            </a:prstGeom>
            <a:solidFill>
              <a:srgbClr val="14171A"/>
            </a:solidFill>
            <a:ln w="12700" cap="flat" cmpd="sng" algn="ctr">
              <a:noFill/>
              <a:prstDash val="solid"/>
              <a:miter lim="800000"/>
            </a:ln>
            <a:effectLst/>
          </p:spPr>
          <p:txBody>
            <a:bodyPr vert="vert27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sym typeface="Calibri Light" panose="020F0302020204030204" pitchFamily="34" charset="0"/>
                </a:rPr>
                <a:t>Corporative Body</a:t>
              </a:r>
            </a:p>
          </p:txBody>
        </p:sp>
        <p:sp>
          <p:nvSpPr>
            <p:cNvPr id="16" name="Rectangle 15">
              <a:extLst>
                <a:ext uri="{FF2B5EF4-FFF2-40B4-BE49-F238E27FC236}">
                  <a16:creationId xmlns:a16="http://schemas.microsoft.com/office/drawing/2014/main" id="{C9A01E4F-4FE1-46B5-B642-E9BA8B03BBA8}"/>
                </a:ext>
              </a:extLst>
            </p:cNvPr>
            <p:cNvSpPr/>
            <p:nvPr/>
          </p:nvSpPr>
          <p:spPr>
            <a:xfrm>
              <a:off x="457595" y="6421482"/>
              <a:ext cx="252000" cy="2615824"/>
            </a:xfrm>
            <a:prstGeom prst="rect">
              <a:avLst/>
            </a:prstGeom>
            <a:solidFill>
              <a:srgbClr val="DCDDDE"/>
            </a:solidFill>
            <a:ln w="12700" cap="flat" cmpd="sng" algn="ctr">
              <a:noFill/>
              <a:prstDash val="solid"/>
              <a:miter lim="800000"/>
            </a:ln>
            <a:effectLst/>
          </p:spPr>
          <p:txBody>
            <a:bodyPr vert="vert27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lumMod val="65000"/>
                      <a:lumOff val="35000"/>
                    </a:prstClr>
                  </a:solidFill>
                  <a:effectLst/>
                  <a:uLnTx/>
                  <a:uFillTx/>
                  <a:latin typeface="Calibri Light" panose="020F0302020204030204" pitchFamily="34" charset="0"/>
                  <a:cs typeface="Calibri Light" panose="020F0302020204030204" pitchFamily="34" charset="0"/>
                  <a:sym typeface="Calibri Light" panose="020F0302020204030204" pitchFamily="34" charset="0"/>
                </a:rPr>
                <a:t>Areas of Activity</a:t>
              </a:r>
            </a:p>
          </p:txBody>
        </p:sp>
        <p:sp>
          <p:nvSpPr>
            <p:cNvPr id="17" name="Rectangle 16">
              <a:extLst>
                <a:ext uri="{FF2B5EF4-FFF2-40B4-BE49-F238E27FC236}">
                  <a16:creationId xmlns:a16="http://schemas.microsoft.com/office/drawing/2014/main" id="{0CD80E8C-0B2F-419E-BB63-D12952E7E9F6}"/>
                </a:ext>
              </a:extLst>
            </p:cNvPr>
            <p:cNvSpPr/>
            <p:nvPr/>
          </p:nvSpPr>
          <p:spPr>
            <a:xfrm>
              <a:off x="5094942" y="5442221"/>
              <a:ext cx="1231273" cy="323785"/>
            </a:xfrm>
            <a:prstGeom prst="rect">
              <a:avLst/>
            </a:prstGeom>
            <a:solidFill>
              <a:srgbClr val="CDE6AC"/>
            </a:solidFill>
            <a:ln w="0" cap="flat" cmpd="sng" algn="ctr">
              <a:noFill/>
              <a:prstDash val="solid"/>
              <a:miter lim="800000"/>
            </a:ln>
            <a:effectLst/>
          </p:spPr>
          <p:txBody>
            <a:bodyPr rtlCol="0" anchor="ctr"/>
            <a:lstStyle/>
            <a:p>
              <a:pPr algn="ctr" defTabSz="457200"/>
              <a:r>
                <a:rPr lang="en-US" sz="1200" kern="0" dirty="0">
                  <a:solidFill>
                    <a:prstClr val="black"/>
                  </a:solidFill>
                  <a:latin typeface="Calibri Light" panose="020F0302020204030204" pitchFamily="34" charset="0"/>
                  <a:cs typeface="Calibri Light" panose="020F0302020204030204" pitchFamily="34" charset="0"/>
                  <a:sym typeface="Calibri Light" panose="020F0302020204030204" pitchFamily="34" charset="0"/>
                </a:rPr>
                <a:t>Fiscal Counsel</a:t>
              </a:r>
            </a:p>
          </p:txBody>
        </p:sp>
        <p:sp>
          <p:nvSpPr>
            <p:cNvPr id="10" name="Rectangle 9">
              <a:extLst>
                <a:ext uri="{FF2B5EF4-FFF2-40B4-BE49-F238E27FC236}">
                  <a16:creationId xmlns:a16="http://schemas.microsoft.com/office/drawing/2014/main" id="{0FE8B250-5777-4B5E-AC5F-C5812FCA1394}"/>
                </a:ext>
              </a:extLst>
            </p:cNvPr>
            <p:cNvSpPr/>
            <p:nvPr/>
          </p:nvSpPr>
          <p:spPr>
            <a:xfrm>
              <a:off x="3344536" y="5194739"/>
              <a:ext cx="1473473" cy="323785"/>
            </a:xfrm>
            <a:prstGeom prst="rect">
              <a:avLst/>
            </a:prstGeom>
            <a:solidFill>
              <a:srgbClr val="A1D062"/>
            </a:solidFill>
            <a:ln w="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kern="0" dirty="0">
                  <a:solidFill>
                    <a:prstClr val="black"/>
                  </a:solidFill>
                  <a:latin typeface="Calibri Light" panose="020F0302020204030204" pitchFamily="34" charset="0"/>
                  <a:cs typeface="Calibri Light" panose="020F0302020204030204" pitchFamily="34" charset="0"/>
                  <a:sym typeface="Calibri Light" panose="020F0302020204030204" pitchFamily="34" charset="0"/>
                </a:rPr>
                <a:t>Board of Directors</a:t>
              </a:r>
              <a:endParaRPr kumimoji="0" lang="en-US" sz="1200" b="0" i="0" u="none" strike="noStrike" kern="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8" name="Rectangle 17">
              <a:extLst>
                <a:ext uri="{FF2B5EF4-FFF2-40B4-BE49-F238E27FC236}">
                  <a16:creationId xmlns:a16="http://schemas.microsoft.com/office/drawing/2014/main" id="{D62B58F9-3761-4997-9D0B-894E4878F726}"/>
                </a:ext>
              </a:extLst>
            </p:cNvPr>
            <p:cNvSpPr/>
            <p:nvPr/>
          </p:nvSpPr>
          <p:spPr>
            <a:xfrm>
              <a:off x="3344536" y="5722036"/>
              <a:ext cx="1473473" cy="323785"/>
            </a:xfrm>
            <a:prstGeom prst="rect">
              <a:avLst/>
            </a:prstGeom>
            <a:solidFill>
              <a:srgbClr val="E7E6E6">
                <a:lumMod val="25000"/>
              </a:srgbClr>
            </a:solidFill>
            <a:ln w="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sym typeface="Calibri Light" panose="020F0302020204030204" pitchFamily="34" charset="0"/>
                </a:rPr>
                <a:t>Executive Board</a:t>
              </a:r>
            </a:p>
          </p:txBody>
        </p:sp>
        <p:sp>
          <p:nvSpPr>
            <p:cNvPr id="35" name="Rectangle 34">
              <a:extLst>
                <a:ext uri="{FF2B5EF4-FFF2-40B4-BE49-F238E27FC236}">
                  <a16:creationId xmlns:a16="http://schemas.microsoft.com/office/drawing/2014/main" id="{E2242E21-DAB4-453E-A2D2-56242FE643D4}"/>
                </a:ext>
              </a:extLst>
            </p:cNvPr>
            <p:cNvSpPr/>
            <p:nvPr/>
          </p:nvSpPr>
          <p:spPr>
            <a:xfrm>
              <a:off x="3344536" y="4723327"/>
              <a:ext cx="1473473" cy="323785"/>
            </a:xfrm>
            <a:prstGeom prst="rect">
              <a:avLst/>
            </a:prstGeom>
            <a:solidFill>
              <a:schemeClr val="tx1"/>
            </a:solidFill>
            <a:ln w="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1"/>
                  </a:solidFill>
                  <a:effectLst/>
                  <a:uLnTx/>
                  <a:uFillTx/>
                  <a:latin typeface="Calibri Light" panose="020F0302020204030204" pitchFamily="34" charset="0"/>
                  <a:cs typeface="Calibri Light" panose="020F0302020204030204" pitchFamily="34" charset="0"/>
                  <a:sym typeface="Calibri Light" panose="020F0302020204030204" pitchFamily="34" charset="0"/>
                </a:rPr>
                <a:t>General Assembly</a:t>
              </a:r>
            </a:p>
          </p:txBody>
        </p:sp>
        <p:sp>
          <p:nvSpPr>
            <p:cNvPr id="37" name="Rectangle 36">
              <a:extLst>
                <a:ext uri="{FF2B5EF4-FFF2-40B4-BE49-F238E27FC236}">
                  <a16:creationId xmlns:a16="http://schemas.microsoft.com/office/drawing/2014/main" id="{1A74B560-98A5-4086-A7D9-43951B9FFD62}"/>
                </a:ext>
              </a:extLst>
            </p:cNvPr>
            <p:cNvSpPr/>
            <p:nvPr/>
          </p:nvSpPr>
          <p:spPr>
            <a:xfrm>
              <a:off x="1601663" y="5985442"/>
              <a:ext cx="1231273" cy="360000"/>
            </a:xfrm>
            <a:prstGeom prst="rect">
              <a:avLst/>
            </a:prstGeom>
            <a:noFill/>
            <a:ln w="0" cap="flat" cmpd="sng" algn="ctr">
              <a:solidFill>
                <a:sysClr val="window" lastClr="FFFFFF">
                  <a:lumMod val="65000"/>
                </a:sysClr>
              </a:solidFill>
              <a:prstDash val="dash"/>
              <a:miter lim="800000"/>
            </a:ln>
            <a:effectLst/>
          </p:spPr>
          <p:txBody>
            <a:bodyPr rtlCol="0" anchor="ctr"/>
            <a:lstStyle/>
            <a:p>
              <a:pPr algn="ctr" defTabSz="457200"/>
              <a:r>
                <a:rPr lang="en-US" sz="1200" kern="0" dirty="0">
                  <a:solidFill>
                    <a:prstClr val="black"/>
                  </a:solidFill>
                  <a:latin typeface="Calibri Light" panose="020F0302020204030204" pitchFamily="34" charset="0"/>
                  <a:cs typeface="Calibri Light" panose="020F0302020204030204" pitchFamily="34" charset="0"/>
                  <a:sym typeface="Calibri Light" panose="020F0302020204030204" pitchFamily="34" charset="0"/>
                </a:rPr>
                <a:t>Legal </a:t>
              </a:r>
              <a:r>
                <a:rPr lang="en-US" sz="1100" kern="0" dirty="0">
                  <a:solidFill>
                    <a:prstClr val="black"/>
                  </a:solidFill>
                  <a:latin typeface="Calibri Light" panose="020F0302020204030204" pitchFamily="34" charset="0"/>
                  <a:cs typeface="Calibri Light" panose="020F0302020204030204" pitchFamily="34" charset="0"/>
                  <a:sym typeface="Calibri Light" panose="020F0302020204030204" pitchFamily="34" charset="0"/>
                </a:rPr>
                <a:t>(Outsourced)</a:t>
              </a:r>
              <a:endParaRPr lang="en-US" sz="1200" kern="0" dirty="0">
                <a:solidFill>
                  <a:prstClr val="black"/>
                </a:solidFill>
                <a:latin typeface="Calibri Light" panose="020F0302020204030204" pitchFamily="34" charset="0"/>
                <a:cs typeface="Calibri Light" panose="020F0302020204030204" pitchFamily="34" charset="0"/>
                <a:sym typeface="Calibri Light" panose="020F0302020204030204" pitchFamily="34" charset="0"/>
              </a:endParaRPr>
            </a:p>
          </p:txBody>
        </p:sp>
        <p:cxnSp>
          <p:nvCxnSpPr>
            <p:cNvPr id="39" name="Connector: Elbow 38">
              <a:extLst>
                <a:ext uri="{FF2B5EF4-FFF2-40B4-BE49-F238E27FC236}">
                  <a16:creationId xmlns:a16="http://schemas.microsoft.com/office/drawing/2014/main" id="{E6472BF7-1DAC-496E-B314-E08FC277C966}"/>
                </a:ext>
              </a:extLst>
            </p:cNvPr>
            <p:cNvCxnSpPr>
              <a:cxnSpLocks/>
              <a:stCxn id="18" idx="2"/>
              <a:endCxn id="19" idx="0"/>
            </p:cNvCxnSpPr>
            <p:nvPr/>
          </p:nvCxnSpPr>
          <p:spPr bwMode="auto">
            <a:xfrm rot="5400000">
              <a:off x="2644063" y="5340699"/>
              <a:ext cx="732089" cy="2142333"/>
            </a:xfrm>
            <a:prstGeom prst="bentConnector3">
              <a:avLst>
                <a:gd name="adj1" fmla="val 50000"/>
              </a:avLst>
            </a:prstGeom>
            <a:solidFill>
              <a:schemeClr val="accent1"/>
            </a:solidFill>
            <a:ln w="0" cap="flat" cmpd="sng" algn="ctr">
              <a:solidFill>
                <a:schemeClr val="bg1">
                  <a:lumMod val="65000"/>
                </a:schemeClr>
              </a:solidFill>
              <a:prstDash val="solid"/>
              <a:round/>
              <a:headEnd type="none" w="med" len="med"/>
              <a:tailEnd type="none" w="med" len="med"/>
            </a:ln>
            <a:effectLst/>
          </p:spPr>
        </p:cxnSp>
        <p:cxnSp>
          <p:nvCxnSpPr>
            <p:cNvPr id="41" name="Connector: Elbow 40">
              <a:extLst>
                <a:ext uri="{FF2B5EF4-FFF2-40B4-BE49-F238E27FC236}">
                  <a16:creationId xmlns:a16="http://schemas.microsoft.com/office/drawing/2014/main" id="{C6E90A4E-A064-4940-9CCE-7A9969DC6F9A}"/>
                </a:ext>
              </a:extLst>
            </p:cNvPr>
            <p:cNvCxnSpPr>
              <a:stCxn id="18" idx="2"/>
              <a:endCxn id="27" idx="0"/>
            </p:cNvCxnSpPr>
            <p:nvPr/>
          </p:nvCxnSpPr>
          <p:spPr bwMode="auto">
            <a:xfrm rot="16200000" flipH="1">
              <a:off x="4786731" y="5340362"/>
              <a:ext cx="732088" cy="2143005"/>
            </a:xfrm>
            <a:prstGeom prst="bentConnector3">
              <a:avLst>
                <a:gd name="adj1" fmla="val 50000"/>
              </a:avLst>
            </a:prstGeom>
            <a:solidFill>
              <a:schemeClr val="accent1"/>
            </a:solidFill>
            <a:ln w="0" cap="flat" cmpd="sng" algn="ctr">
              <a:solidFill>
                <a:schemeClr val="bg1">
                  <a:lumMod val="65000"/>
                </a:schemeClr>
              </a:solidFill>
              <a:prstDash val="solid"/>
              <a:round/>
              <a:headEnd type="none" w="med" len="med"/>
              <a:tailEnd type="none" w="med" len="med"/>
            </a:ln>
            <a:effectLst/>
          </p:spPr>
        </p:cxnSp>
        <p:cxnSp>
          <p:nvCxnSpPr>
            <p:cNvPr id="42" name="Connector: Elbow 41">
              <a:extLst>
                <a:ext uri="{FF2B5EF4-FFF2-40B4-BE49-F238E27FC236}">
                  <a16:creationId xmlns:a16="http://schemas.microsoft.com/office/drawing/2014/main" id="{F029E39E-7580-4B9E-A219-C14E79B177D9}"/>
                </a:ext>
              </a:extLst>
            </p:cNvPr>
            <p:cNvCxnSpPr>
              <a:stCxn id="18" idx="2"/>
              <a:endCxn id="11" idx="1"/>
            </p:cNvCxnSpPr>
            <p:nvPr/>
          </p:nvCxnSpPr>
          <p:spPr bwMode="auto">
            <a:xfrm rot="16200000" flipH="1">
              <a:off x="4528297" y="5598796"/>
              <a:ext cx="119621" cy="1013669"/>
            </a:xfrm>
            <a:prstGeom prst="bentConnector2">
              <a:avLst/>
            </a:prstGeom>
            <a:solidFill>
              <a:schemeClr val="accent1"/>
            </a:solidFill>
            <a:ln w="0" cap="flat" cmpd="sng" algn="ctr">
              <a:solidFill>
                <a:schemeClr val="bg1">
                  <a:lumMod val="65000"/>
                </a:schemeClr>
              </a:solidFill>
              <a:prstDash val="solid"/>
              <a:round/>
              <a:headEnd type="none" w="med" len="med"/>
              <a:tailEnd type="none" w="med" len="med"/>
            </a:ln>
            <a:effectLst/>
          </p:spPr>
        </p:cxnSp>
        <p:cxnSp>
          <p:nvCxnSpPr>
            <p:cNvPr id="43" name="Connector: Elbow 42">
              <a:extLst>
                <a:ext uri="{FF2B5EF4-FFF2-40B4-BE49-F238E27FC236}">
                  <a16:creationId xmlns:a16="http://schemas.microsoft.com/office/drawing/2014/main" id="{60A57FFD-B1BD-4CFB-B78A-ADDABEB50DBA}"/>
                </a:ext>
              </a:extLst>
            </p:cNvPr>
            <p:cNvCxnSpPr>
              <a:cxnSpLocks/>
              <a:stCxn id="18" idx="2"/>
              <a:endCxn id="37" idx="3"/>
            </p:cNvCxnSpPr>
            <p:nvPr/>
          </p:nvCxnSpPr>
          <p:spPr bwMode="auto">
            <a:xfrm rot="5400000">
              <a:off x="3397295" y="5481463"/>
              <a:ext cx="119621" cy="1248337"/>
            </a:xfrm>
            <a:prstGeom prst="bentConnector2">
              <a:avLst/>
            </a:prstGeom>
            <a:solidFill>
              <a:schemeClr val="accent1"/>
            </a:solidFill>
            <a:ln w="0" cap="flat" cmpd="sng" algn="ctr">
              <a:solidFill>
                <a:schemeClr val="bg1">
                  <a:lumMod val="65000"/>
                </a:schemeClr>
              </a:solidFill>
              <a:prstDash val="solid"/>
              <a:round/>
              <a:headEnd type="none" w="med" len="med"/>
              <a:tailEnd type="none" w="med" len="med"/>
            </a:ln>
            <a:effectLst/>
          </p:spPr>
        </p:cxnSp>
        <p:cxnSp>
          <p:nvCxnSpPr>
            <p:cNvPr id="45" name="Connector: Elbow 44">
              <a:extLst>
                <a:ext uri="{FF2B5EF4-FFF2-40B4-BE49-F238E27FC236}">
                  <a16:creationId xmlns:a16="http://schemas.microsoft.com/office/drawing/2014/main" id="{FC6B4043-8B25-42F3-8188-4E61B4508833}"/>
                </a:ext>
              </a:extLst>
            </p:cNvPr>
            <p:cNvCxnSpPr>
              <a:stCxn id="10" idx="2"/>
              <a:endCxn id="17" idx="1"/>
            </p:cNvCxnSpPr>
            <p:nvPr/>
          </p:nvCxnSpPr>
          <p:spPr bwMode="auto">
            <a:xfrm rot="16200000" flipH="1">
              <a:off x="4545312" y="5054484"/>
              <a:ext cx="85590" cy="1013669"/>
            </a:xfrm>
            <a:prstGeom prst="bentConnector2">
              <a:avLst/>
            </a:prstGeom>
            <a:solidFill>
              <a:schemeClr val="accent1"/>
            </a:solidFill>
            <a:ln w="0" cap="flat" cmpd="sng" algn="ctr">
              <a:solidFill>
                <a:schemeClr val="bg1">
                  <a:lumMod val="65000"/>
                </a:schemeClr>
              </a:solidFill>
              <a:prstDash val="solid"/>
              <a:round/>
              <a:headEnd type="none" w="med" len="med"/>
              <a:tailEnd type="none" w="med" len="med"/>
            </a:ln>
            <a:effectLst/>
          </p:spPr>
        </p:cxnSp>
        <p:cxnSp>
          <p:nvCxnSpPr>
            <p:cNvPr id="66" name="Straight Connector 65">
              <a:extLst>
                <a:ext uri="{FF2B5EF4-FFF2-40B4-BE49-F238E27FC236}">
                  <a16:creationId xmlns:a16="http://schemas.microsoft.com/office/drawing/2014/main" id="{DADA0ACA-02E2-4D03-A850-787786BFFABB}"/>
                </a:ext>
              </a:extLst>
            </p:cNvPr>
            <p:cNvCxnSpPr>
              <a:cxnSpLocks/>
              <a:stCxn id="35" idx="2"/>
              <a:endCxn id="10" idx="0"/>
            </p:cNvCxnSpPr>
            <p:nvPr/>
          </p:nvCxnSpPr>
          <p:spPr>
            <a:xfrm>
              <a:off x="4081273" y="5047112"/>
              <a:ext cx="0" cy="147627"/>
            </a:xfrm>
            <a:prstGeom prst="line">
              <a:avLst/>
            </a:prstGeom>
            <a:ln w="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A0790296-E71E-4BBD-9652-8FAB9DEEBD95}"/>
                </a:ext>
              </a:extLst>
            </p:cNvPr>
            <p:cNvCxnSpPr>
              <a:cxnSpLocks/>
              <a:stCxn id="10" idx="2"/>
              <a:endCxn id="18" idx="0"/>
            </p:cNvCxnSpPr>
            <p:nvPr/>
          </p:nvCxnSpPr>
          <p:spPr>
            <a:xfrm>
              <a:off x="4081273" y="5518524"/>
              <a:ext cx="0" cy="203512"/>
            </a:xfrm>
            <a:prstGeom prst="line">
              <a:avLst/>
            </a:prstGeom>
            <a:ln w="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ED6B5153-F9C8-477D-AA24-2CE30357D456}"/>
                </a:ext>
              </a:extLst>
            </p:cNvPr>
            <p:cNvSpPr/>
            <p:nvPr/>
          </p:nvSpPr>
          <p:spPr>
            <a:xfrm>
              <a:off x="1201651" y="6777910"/>
              <a:ext cx="1474578" cy="368101"/>
            </a:xfrm>
            <a:prstGeom prst="rect">
              <a:avLst/>
            </a:prstGeom>
            <a:solidFill>
              <a:srgbClr val="595959"/>
            </a:solidFill>
            <a:ln w="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sym typeface="Calibri Light" panose="020F0302020204030204" pitchFamily="34" charset="0"/>
                </a:rPr>
                <a:t>Core Business</a:t>
              </a:r>
            </a:p>
          </p:txBody>
        </p:sp>
        <p:sp>
          <p:nvSpPr>
            <p:cNvPr id="20" name="Rectangle 19">
              <a:extLst>
                <a:ext uri="{FF2B5EF4-FFF2-40B4-BE49-F238E27FC236}">
                  <a16:creationId xmlns:a16="http://schemas.microsoft.com/office/drawing/2014/main" id="{2BA4D0BA-D258-4D88-9B67-90D248112E16}"/>
                </a:ext>
              </a:extLst>
            </p:cNvPr>
            <p:cNvSpPr/>
            <p:nvPr/>
          </p:nvSpPr>
          <p:spPr>
            <a:xfrm>
              <a:off x="1275810" y="7224397"/>
              <a:ext cx="1326261" cy="324000"/>
            </a:xfrm>
            <a:prstGeom prst="rect">
              <a:avLst/>
            </a:prstGeom>
            <a:solidFill>
              <a:srgbClr val="DCDDDE"/>
            </a:solidFill>
            <a:ln w="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sym typeface="Calibri Light" panose="020F0302020204030204" pitchFamily="34" charset="0"/>
                </a:rPr>
                <a:t>Programming</a:t>
              </a:r>
            </a:p>
          </p:txBody>
        </p:sp>
        <p:sp>
          <p:nvSpPr>
            <p:cNvPr id="21" name="Rectangle 20">
              <a:extLst>
                <a:ext uri="{FF2B5EF4-FFF2-40B4-BE49-F238E27FC236}">
                  <a16:creationId xmlns:a16="http://schemas.microsoft.com/office/drawing/2014/main" id="{76BDA812-D6F7-4C65-9B69-30EF6276A57A}"/>
                </a:ext>
              </a:extLst>
            </p:cNvPr>
            <p:cNvSpPr/>
            <p:nvPr/>
          </p:nvSpPr>
          <p:spPr>
            <a:xfrm>
              <a:off x="1275810" y="7968853"/>
              <a:ext cx="1326261" cy="324000"/>
            </a:xfrm>
            <a:prstGeom prst="rect">
              <a:avLst/>
            </a:prstGeom>
            <a:solidFill>
              <a:srgbClr val="DCDDDE"/>
            </a:solidFill>
            <a:ln w="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sym typeface="Calibri Light" panose="020F0302020204030204" pitchFamily="34" charset="0"/>
                </a:rPr>
                <a:t>Market Analytics &amp; Research</a:t>
              </a:r>
            </a:p>
          </p:txBody>
        </p:sp>
        <p:sp>
          <p:nvSpPr>
            <p:cNvPr id="22" name="Rectangle 21">
              <a:extLst>
                <a:ext uri="{FF2B5EF4-FFF2-40B4-BE49-F238E27FC236}">
                  <a16:creationId xmlns:a16="http://schemas.microsoft.com/office/drawing/2014/main" id="{3250B18B-B934-4F6A-BC89-A01C763DE931}"/>
                </a:ext>
              </a:extLst>
            </p:cNvPr>
            <p:cNvSpPr/>
            <p:nvPr/>
          </p:nvSpPr>
          <p:spPr>
            <a:xfrm>
              <a:off x="1275810" y="8341081"/>
              <a:ext cx="1326261" cy="324000"/>
            </a:xfrm>
            <a:prstGeom prst="rect">
              <a:avLst/>
            </a:prstGeom>
            <a:solidFill>
              <a:srgbClr val="DCDDDE"/>
            </a:solidFill>
            <a:ln w="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sym typeface="Calibri Light" panose="020F0302020204030204" pitchFamily="34" charset="0"/>
                </a:rPr>
                <a:t>Finance Innovation</a:t>
              </a:r>
            </a:p>
          </p:txBody>
        </p:sp>
        <p:sp>
          <p:nvSpPr>
            <p:cNvPr id="26" name="Rectangle 25">
              <a:extLst>
                <a:ext uri="{FF2B5EF4-FFF2-40B4-BE49-F238E27FC236}">
                  <a16:creationId xmlns:a16="http://schemas.microsoft.com/office/drawing/2014/main" id="{459EF5C5-C16A-4480-A2E2-6AB26F8AA27A}"/>
                </a:ext>
              </a:extLst>
            </p:cNvPr>
            <p:cNvSpPr/>
            <p:nvPr/>
          </p:nvSpPr>
          <p:spPr>
            <a:xfrm>
              <a:off x="1275810" y="7596625"/>
              <a:ext cx="1326261" cy="324000"/>
            </a:xfrm>
            <a:prstGeom prst="rect">
              <a:avLst/>
            </a:prstGeom>
            <a:solidFill>
              <a:srgbClr val="DCDDDE"/>
            </a:solidFill>
            <a:ln w="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sym typeface="Calibri Light" panose="020F0302020204030204" pitchFamily="34" charset="0"/>
                </a:rPr>
                <a:t>Project Management</a:t>
              </a:r>
            </a:p>
          </p:txBody>
        </p:sp>
        <p:sp>
          <p:nvSpPr>
            <p:cNvPr id="34" name="Rectangle 33">
              <a:extLst>
                <a:ext uri="{FF2B5EF4-FFF2-40B4-BE49-F238E27FC236}">
                  <a16:creationId xmlns:a16="http://schemas.microsoft.com/office/drawing/2014/main" id="{A77615C5-3B84-4766-9240-6DF5679F2A68}"/>
                </a:ext>
              </a:extLst>
            </p:cNvPr>
            <p:cNvSpPr/>
            <p:nvPr/>
          </p:nvSpPr>
          <p:spPr>
            <a:xfrm>
              <a:off x="1275810" y="8713307"/>
              <a:ext cx="1326261" cy="324000"/>
            </a:xfrm>
            <a:prstGeom prst="rect">
              <a:avLst/>
            </a:prstGeom>
            <a:solidFill>
              <a:srgbClr val="DCDDDE"/>
            </a:solidFill>
            <a:ln w="0" cap="flat" cmpd="sng" algn="ctr">
              <a:noFill/>
              <a:prstDash val="solid"/>
              <a:miter lim="800000"/>
            </a:ln>
            <a:effectLst/>
          </p:spPr>
          <p:txBody>
            <a:bodyPr rtlCol="0" anchor="ctr"/>
            <a:lstStyle/>
            <a:p>
              <a:pPr algn="ctr" defTabSz="457200"/>
              <a:r>
                <a:rPr lang="en-US" sz="1000" kern="0" dirty="0">
                  <a:solidFill>
                    <a:prstClr val="black"/>
                  </a:solidFill>
                  <a:latin typeface="Calibri Light" panose="020F0302020204030204" pitchFamily="34" charset="0"/>
                  <a:cs typeface="Calibri Light" panose="020F0302020204030204" pitchFamily="34" charset="0"/>
                  <a:sym typeface="Calibri Light" panose="020F0302020204030204" pitchFamily="34" charset="0"/>
                </a:rPr>
                <a:t>Advocacy &amp; Learning</a:t>
              </a:r>
            </a:p>
          </p:txBody>
        </p:sp>
        <p:cxnSp>
          <p:nvCxnSpPr>
            <p:cNvPr id="47" name="Connector: Elbow 46">
              <a:extLst>
                <a:ext uri="{FF2B5EF4-FFF2-40B4-BE49-F238E27FC236}">
                  <a16:creationId xmlns:a16="http://schemas.microsoft.com/office/drawing/2014/main" id="{2C2E07B2-DB53-44E8-99BB-B885DDD21A5F}"/>
                </a:ext>
              </a:extLst>
            </p:cNvPr>
            <p:cNvCxnSpPr>
              <a:cxnSpLocks/>
              <a:stCxn id="19" idx="1"/>
              <a:endCxn id="20" idx="1"/>
            </p:cNvCxnSpPr>
            <p:nvPr/>
          </p:nvCxnSpPr>
          <p:spPr bwMode="auto">
            <a:xfrm rot="10800000" flipH="1" flipV="1">
              <a:off x="1201650" y="6961961"/>
              <a:ext cx="74159" cy="424436"/>
            </a:xfrm>
            <a:prstGeom prst="bentConnector3">
              <a:avLst>
                <a:gd name="adj1" fmla="val -308257"/>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48" name="Connector: Elbow 47">
              <a:extLst>
                <a:ext uri="{FF2B5EF4-FFF2-40B4-BE49-F238E27FC236}">
                  <a16:creationId xmlns:a16="http://schemas.microsoft.com/office/drawing/2014/main" id="{4288B12C-F6F5-45B6-B65D-462CA058F769}"/>
                </a:ext>
              </a:extLst>
            </p:cNvPr>
            <p:cNvCxnSpPr>
              <a:cxnSpLocks/>
              <a:stCxn id="19" idx="1"/>
              <a:endCxn id="26" idx="1"/>
            </p:cNvCxnSpPr>
            <p:nvPr/>
          </p:nvCxnSpPr>
          <p:spPr bwMode="auto">
            <a:xfrm rot="10800000" flipH="1" flipV="1">
              <a:off x="1201650" y="6961961"/>
              <a:ext cx="74159" cy="796664"/>
            </a:xfrm>
            <a:prstGeom prst="bentConnector3">
              <a:avLst>
                <a:gd name="adj1" fmla="val -308257"/>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49" name="Connector: Elbow 48">
              <a:extLst>
                <a:ext uri="{FF2B5EF4-FFF2-40B4-BE49-F238E27FC236}">
                  <a16:creationId xmlns:a16="http://schemas.microsoft.com/office/drawing/2014/main" id="{100E6D92-659D-480B-9228-D21717EE54E9}"/>
                </a:ext>
              </a:extLst>
            </p:cNvPr>
            <p:cNvCxnSpPr>
              <a:cxnSpLocks/>
              <a:stCxn id="19" idx="1"/>
              <a:endCxn id="21" idx="1"/>
            </p:cNvCxnSpPr>
            <p:nvPr/>
          </p:nvCxnSpPr>
          <p:spPr bwMode="auto">
            <a:xfrm rot="10800000" flipH="1" flipV="1">
              <a:off x="1201650" y="6961961"/>
              <a:ext cx="74159" cy="1168892"/>
            </a:xfrm>
            <a:prstGeom prst="bentConnector3">
              <a:avLst>
                <a:gd name="adj1" fmla="val -308257"/>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50" name="Connector: Elbow 49">
              <a:extLst>
                <a:ext uri="{FF2B5EF4-FFF2-40B4-BE49-F238E27FC236}">
                  <a16:creationId xmlns:a16="http://schemas.microsoft.com/office/drawing/2014/main" id="{DA6F60C8-463F-4708-991E-8B52B1E5FC0F}"/>
                </a:ext>
              </a:extLst>
            </p:cNvPr>
            <p:cNvCxnSpPr>
              <a:cxnSpLocks/>
              <a:stCxn id="19" idx="1"/>
              <a:endCxn id="22" idx="1"/>
            </p:cNvCxnSpPr>
            <p:nvPr/>
          </p:nvCxnSpPr>
          <p:spPr bwMode="auto">
            <a:xfrm rot="10800000" flipH="1" flipV="1">
              <a:off x="1201650" y="6961961"/>
              <a:ext cx="74159" cy="1541120"/>
            </a:xfrm>
            <a:prstGeom prst="bentConnector3">
              <a:avLst>
                <a:gd name="adj1" fmla="val -308257"/>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51" name="Connector: Elbow 50">
              <a:extLst>
                <a:ext uri="{FF2B5EF4-FFF2-40B4-BE49-F238E27FC236}">
                  <a16:creationId xmlns:a16="http://schemas.microsoft.com/office/drawing/2014/main" id="{BE0161BA-EFCA-4AC6-A661-44EE9D68AEDF}"/>
                </a:ext>
              </a:extLst>
            </p:cNvPr>
            <p:cNvCxnSpPr>
              <a:cxnSpLocks/>
              <a:stCxn id="19" idx="1"/>
              <a:endCxn id="34" idx="1"/>
            </p:cNvCxnSpPr>
            <p:nvPr/>
          </p:nvCxnSpPr>
          <p:spPr bwMode="auto">
            <a:xfrm rot="10800000" flipH="1" flipV="1">
              <a:off x="1201650" y="6961961"/>
              <a:ext cx="74159" cy="1913346"/>
            </a:xfrm>
            <a:prstGeom prst="bentConnector3">
              <a:avLst>
                <a:gd name="adj1" fmla="val -308257"/>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4" name="Rectangle 13">
              <a:extLst>
                <a:ext uri="{FF2B5EF4-FFF2-40B4-BE49-F238E27FC236}">
                  <a16:creationId xmlns:a16="http://schemas.microsoft.com/office/drawing/2014/main" id="{1EA19339-3D1A-422B-89F9-A919D9F7B008}"/>
                </a:ext>
              </a:extLst>
            </p:cNvPr>
            <p:cNvSpPr/>
            <p:nvPr/>
          </p:nvSpPr>
          <p:spPr>
            <a:xfrm>
              <a:off x="3344320" y="6777910"/>
              <a:ext cx="1474578" cy="368101"/>
            </a:xfrm>
            <a:prstGeom prst="rect">
              <a:avLst/>
            </a:prstGeom>
            <a:solidFill>
              <a:srgbClr val="595959"/>
            </a:solidFill>
            <a:ln w="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sym typeface="Calibri Light" panose="020F0302020204030204" pitchFamily="34" charset="0"/>
                </a:rPr>
                <a:t>Business Operation Support</a:t>
              </a:r>
            </a:p>
          </p:txBody>
        </p:sp>
        <p:sp>
          <p:nvSpPr>
            <p:cNvPr id="24" name="Rectangle 23">
              <a:extLst>
                <a:ext uri="{FF2B5EF4-FFF2-40B4-BE49-F238E27FC236}">
                  <a16:creationId xmlns:a16="http://schemas.microsoft.com/office/drawing/2014/main" id="{F70AEC53-F367-4A98-8B1E-072B1F411EE8}"/>
                </a:ext>
              </a:extLst>
            </p:cNvPr>
            <p:cNvSpPr/>
            <p:nvPr/>
          </p:nvSpPr>
          <p:spPr>
            <a:xfrm>
              <a:off x="3418479" y="7224397"/>
              <a:ext cx="1326261" cy="324000"/>
            </a:xfrm>
            <a:prstGeom prst="rect">
              <a:avLst/>
            </a:prstGeom>
            <a:solidFill>
              <a:srgbClr val="DCDDDE"/>
            </a:solidFill>
            <a:ln w="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sym typeface="Calibri Light" panose="020F0302020204030204" pitchFamily="34" charset="0"/>
                </a:rPr>
                <a:t>Grants &amp; Compliance</a:t>
              </a:r>
            </a:p>
          </p:txBody>
        </p:sp>
        <p:sp>
          <p:nvSpPr>
            <p:cNvPr id="25" name="Rectangle 24">
              <a:extLst>
                <a:ext uri="{FF2B5EF4-FFF2-40B4-BE49-F238E27FC236}">
                  <a16:creationId xmlns:a16="http://schemas.microsoft.com/office/drawing/2014/main" id="{D6362B86-9044-43A5-9911-B2825B2F7AC2}"/>
                </a:ext>
              </a:extLst>
            </p:cNvPr>
            <p:cNvSpPr/>
            <p:nvPr/>
          </p:nvSpPr>
          <p:spPr>
            <a:xfrm>
              <a:off x="3418479" y="7596625"/>
              <a:ext cx="1326261" cy="324000"/>
            </a:xfrm>
            <a:prstGeom prst="rect">
              <a:avLst/>
            </a:prstGeom>
            <a:solidFill>
              <a:srgbClr val="DCDDDE"/>
            </a:solidFill>
            <a:ln w="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sym typeface="Calibri Light" panose="020F0302020204030204" pitchFamily="34" charset="0"/>
                </a:rPr>
                <a:t>MRM</a:t>
              </a:r>
            </a:p>
          </p:txBody>
        </p:sp>
        <p:sp>
          <p:nvSpPr>
            <p:cNvPr id="33" name="Rectangle 32">
              <a:extLst>
                <a:ext uri="{FF2B5EF4-FFF2-40B4-BE49-F238E27FC236}">
                  <a16:creationId xmlns:a16="http://schemas.microsoft.com/office/drawing/2014/main" id="{414C2166-45C2-4711-AEB2-E0C43AEA1347}"/>
                </a:ext>
              </a:extLst>
            </p:cNvPr>
            <p:cNvSpPr/>
            <p:nvPr/>
          </p:nvSpPr>
          <p:spPr>
            <a:xfrm>
              <a:off x="3418479" y="8341081"/>
              <a:ext cx="1326261" cy="324000"/>
            </a:xfrm>
            <a:prstGeom prst="rect">
              <a:avLst/>
            </a:prstGeom>
            <a:solidFill>
              <a:srgbClr val="DCDDDE"/>
            </a:solidFill>
            <a:ln w="0" cap="flat" cmpd="sng" algn="ctr">
              <a:noFill/>
              <a:prstDash val="solid"/>
              <a:miter lim="800000"/>
            </a:ln>
            <a:effectLst/>
          </p:spPr>
          <p:txBody>
            <a:bodyPr rtlCol="0" anchor="ctr"/>
            <a:lstStyle/>
            <a:p>
              <a:pPr lvl="0" algn="ctr" defTabSz="457200">
                <a:defRPr/>
              </a:pPr>
              <a:r>
                <a:rPr lang="en-US" sz="1000" kern="0" dirty="0">
                  <a:solidFill>
                    <a:prstClr val="black"/>
                  </a:solidFill>
                  <a:latin typeface="Calibri Light" panose="020F0302020204030204" pitchFamily="34" charset="0"/>
                  <a:cs typeface="Calibri Light" panose="020F0302020204030204" pitchFamily="34" charset="0"/>
                  <a:sym typeface="Calibri Light" panose="020F0302020204030204" pitchFamily="34" charset="0"/>
                </a:rPr>
                <a:t>Fundraising</a:t>
              </a:r>
            </a:p>
          </p:txBody>
        </p:sp>
        <p:sp>
          <p:nvSpPr>
            <p:cNvPr id="36" name="Rectangle 35">
              <a:extLst>
                <a:ext uri="{FF2B5EF4-FFF2-40B4-BE49-F238E27FC236}">
                  <a16:creationId xmlns:a16="http://schemas.microsoft.com/office/drawing/2014/main" id="{1F9FD552-5146-4C76-AEAA-303FC7D201C8}"/>
                </a:ext>
              </a:extLst>
            </p:cNvPr>
            <p:cNvSpPr/>
            <p:nvPr/>
          </p:nvSpPr>
          <p:spPr>
            <a:xfrm>
              <a:off x="3418479" y="7968853"/>
              <a:ext cx="1326261" cy="324000"/>
            </a:xfrm>
            <a:prstGeom prst="rect">
              <a:avLst/>
            </a:prstGeom>
            <a:solidFill>
              <a:srgbClr val="DCDDDE"/>
            </a:solidFill>
            <a:ln w="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sym typeface="Calibri Light" panose="020F0302020204030204" pitchFamily="34" charset="0"/>
                </a:rPr>
                <a:t>Communications</a:t>
              </a:r>
            </a:p>
          </p:txBody>
        </p:sp>
        <p:cxnSp>
          <p:nvCxnSpPr>
            <p:cNvPr id="52" name="Connector: Elbow 51">
              <a:extLst>
                <a:ext uri="{FF2B5EF4-FFF2-40B4-BE49-F238E27FC236}">
                  <a16:creationId xmlns:a16="http://schemas.microsoft.com/office/drawing/2014/main" id="{35A53762-3FC2-4AF0-A634-100605508DB9}"/>
                </a:ext>
              </a:extLst>
            </p:cNvPr>
            <p:cNvCxnSpPr>
              <a:stCxn id="14" idx="1"/>
              <a:endCxn id="24" idx="1"/>
            </p:cNvCxnSpPr>
            <p:nvPr/>
          </p:nvCxnSpPr>
          <p:spPr bwMode="auto">
            <a:xfrm rot="10800000" flipH="1" flipV="1">
              <a:off x="3344319" y="6961961"/>
              <a:ext cx="74159" cy="424436"/>
            </a:xfrm>
            <a:prstGeom prst="bentConnector3">
              <a:avLst>
                <a:gd name="adj1" fmla="val -308257"/>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53" name="Connector: Elbow 52">
              <a:extLst>
                <a:ext uri="{FF2B5EF4-FFF2-40B4-BE49-F238E27FC236}">
                  <a16:creationId xmlns:a16="http://schemas.microsoft.com/office/drawing/2014/main" id="{0B773D73-BAD6-4B0D-ADC8-538109B95875}"/>
                </a:ext>
              </a:extLst>
            </p:cNvPr>
            <p:cNvCxnSpPr>
              <a:stCxn id="14" idx="1"/>
              <a:endCxn id="25" idx="1"/>
            </p:cNvCxnSpPr>
            <p:nvPr/>
          </p:nvCxnSpPr>
          <p:spPr bwMode="auto">
            <a:xfrm rot="10800000" flipH="1" flipV="1">
              <a:off x="3344319" y="6961961"/>
              <a:ext cx="74159" cy="796664"/>
            </a:xfrm>
            <a:prstGeom prst="bentConnector3">
              <a:avLst>
                <a:gd name="adj1" fmla="val -308257"/>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54" name="Connector: Elbow 53">
              <a:extLst>
                <a:ext uri="{FF2B5EF4-FFF2-40B4-BE49-F238E27FC236}">
                  <a16:creationId xmlns:a16="http://schemas.microsoft.com/office/drawing/2014/main" id="{D1F93A4F-C38B-44B8-AF57-18960271944C}"/>
                </a:ext>
              </a:extLst>
            </p:cNvPr>
            <p:cNvCxnSpPr>
              <a:stCxn id="14" idx="1"/>
              <a:endCxn id="36" idx="1"/>
            </p:cNvCxnSpPr>
            <p:nvPr/>
          </p:nvCxnSpPr>
          <p:spPr bwMode="auto">
            <a:xfrm rot="10800000" flipH="1" flipV="1">
              <a:off x="3344319" y="6961961"/>
              <a:ext cx="74159" cy="1168892"/>
            </a:xfrm>
            <a:prstGeom prst="bentConnector3">
              <a:avLst>
                <a:gd name="adj1" fmla="val -308257"/>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55" name="Connector: Elbow 54">
              <a:extLst>
                <a:ext uri="{FF2B5EF4-FFF2-40B4-BE49-F238E27FC236}">
                  <a16:creationId xmlns:a16="http://schemas.microsoft.com/office/drawing/2014/main" id="{0CCB4E0F-D39D-4FFD-8827-9B78634A6EC0}"/>
                </a:ext>
              </a:extLst>
            </p:cNvPr>
            <p:cNvCxnSpPr>
              <a:stCxn id="14" idx="1"/>
              <a:endCxn id="33" idx="1"/>
            </p:cNvCxnSpPr>
            <p:nvPr/>
          </p:nvCxnSpPr>
          <p:spPr bwMode="auto">
            <a:xfrm rot="10800000" flipH="1" flipV="1">
              <a:off x="3344319" y="6961961"/>
              <a:ext cx="74159" cy="1541120"/>
            </a:xfrm>
            <a:prstGeom prst="bentConnector3">
              <a:avLst>
                <a:gd name="adj1" fmla="val -308257"/>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27" name="Rectangle 26">
              <a:extLst>
                <a:ext uri="{FF2B5EF4-FFF2-40B4-BE49-F238E27FC236}">
                  <a16:creationId xmlns:a16="http://schemas.microsoft.com/office/drawing/2014/main" id="{D0DD4C19-905D-4999-AD58-17800D501A63}"/>
                </a:ext>
              </a:extLst>
            </p:cNvPr>
            <p:cNvSpPr/>
            <p:nvPr/>
          </p:nvSpPr>
          <p:spPr>
            <a:xfrm>
              <a:off x="5486989" y="6777909"/>
              <a:ext cx="1474578" cy="368101"/>
            </a:xfrm>
            <a:prstGeom prst="rect">
              <a:avLst/>
            </a:prstGeom>
            <a:solidFill>
              <a:srgbClr val="595959"/>
            </a:solidFill>
            <a:ln w="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sym typeface="Calibri Light" panose="020F0302020204030204" pitchFamily="34" charset="0"/>
                </a:rPr>
                <a:t>Internal Operations</a:t>
              </a:r>
            </a:p>
          </p:txBody>
        </p:sp>
        <p:sp>
          <p:nvSpPr>
            <p:cNvPr id="28" name="Rectangle 27">
              <a:extLst>
                <a:ext uri="{FF2B5EF4-FFF2-40B4-BE49-F238E27FC236}">
                  <a16:creationId xmlns:a16="http://schemas.microsoft.com/office/drawing/2014/main" id="{5E78F121-DE52-4173-8731-B03E40B92FE6}"/>
                </a:ext>
              </a:extLst>
            </p:cNvPr>
            <p:cNvSpPr/>
            <p:nvPr/>
          </p:nvSpPr>
          <p:spPr>
            <a:xfrm>
              <a:off x="5561148" y="7224397"/>
              <a:ext cx="1326261" cy="324000"/>
            </a:xfrm>
            <a:prstGeom prst="rect">
              <a:avLst/>
            </a:prstGeom>
            <a:solidFill>
              <a:srgbClr val="DCDDDE"/>
            </a:solidFill>
            <a:ln w="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sym typeface="Calibri Light" panose="020F0302020204030204" pitchFamily="34" charset="0"/>
                </a:rPr>
                <a:t>Finance &amp; Internal Planning</a:t>
              </a:r>
            </a:p>
          </p:txBody>
        </p:sp>
        <p:sp>
          <p:nvSpPr>
            <p:cNvPr id="29" name="Rectangle 28">
              <a:extLst>
                <a:ext uri="{FF2B5EF4-FFF2-40B4-BE49-F238E27FC236}">
                  <a16:creationId xmlns:a16="http://schemas.microsoft.com/office/drawing/2014/main" id="{7272B8FE-42B4-4A56-87D2-FC0D1D1B0B3B}"/>
                </a:ext>
              </a:extLst>
            </p:cNvPr>
            <p:cNvSpPr/>
            <p:nvPr/>
          </p:nvSpPr>
          <p:spPr>
            <a:xfrm>
              <a:off x="5561148" y="7596625"/>
              <a:ext cx="1326261" cy="324000"/>
            </a:xfrm>
            <a:prstGeom prst="rect">
              <a:avLst/>
            </a:prstGeom>
            <a:solidFill>
              <a:srgbClr val="DCDDDE"/>
            </a:solidFill>
            <a:ln w="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sym typeface="Calibri Light" panose="020F0302020204030204" pitchFamily="34" charset="0"/>
                </a:rPr>
                <a:t>Procurement</a:t>
              </a:r>
            </a:p>
          </p:txBody>
        </p:sp>
        <p:sp>
          <p:nvSpPr>
            <p:cNvPr id="30" name="Rectangle 29">
              <a:extLst>
                <a:ext uri="{FF2B5EF4-FFF2-40B4-BE49-F238E27FC236}">
                  <a16:creationId xmlns:a16="http://schemas.microsoft.com/office/drawing/2014/main" id="{05FEECFD-49D3-48E2-AF98-DE109FCC8C46}"/>
                </a:ext>
              </a:extLst>
            </p:cNvPr>
            <p:cNvSpPr/>
            <p:nvPr/>
          </p:nvSpPr>
          <p:spPr>
            <a:xfrm>
              <a:off x="5561148" y="7968853"/>
              <a:ext cx="1326261" cy="324000"/>
            </a:xfrm>
            <a:prstGeom prst="rect">
              <a:avLst/>
            </a:prstGeom>
            <a:solidFill>
              <a:srgbClr val="DCDDDE"/>
            </a:solidFill>
            <a:ln w="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sym typeface="Calibri Light" panose="020F0302020204030204" pitchFamily="34" charset="0"/>
                </a:rPr>
                <a:t>Administration, HR &amp; IT</a:t>
              </a:r>
            </a:p>
          </p:txBody>
        </p:sp>
        <p:cxnSp>
          <p:nvCxnSpPr>
            <p:cNvPr id="56" name="Connector: Elbow 55">
              <a:extLst>
                <a:ext uri="{FF2B5EF4-FFF2-40B4-BE49-F238E27FC236}">
                  <a16:creationId xmlns:a16="http://schemas.microsoft.com/office/drawing/2014/main" id="{34969225-4761-43B0-B272-9BB9264B952B}"/>
                </a:ext>
              </a:extLst>
            </p:cNvPr>
            <p:cNvCxnSpPr>
              <a:stCxn id="27" idx="1"/>
              <a:endCxn id="28" idx="1"/>
            </p:cNvCxnSpPr>
            <p:nvPr/>
          </p:nvCxnSpPr>
          <p:spPr bwMode="auto">
            <a:xfrm rot="10800000" flipH="1" flipV="1">
              <a:off x="5486988" y="6961959"/>
              <a:ext cx="74159" cy="424437"/>
            </a:xfrm>
            <a:prstGeom prst="bentConnector3">
              <a:avLst>
                <a:gd name="adj1" fmla="val -308257"/>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57" name="Connector: Elbow 56">
              <a:extLst>
                <a:ext uri="{FF2B5EF4-FFF2-40B4-BE49-F238E27FC236}">
                  <a16:creationId xmlns:a16="http://schemas.microsoft.com/office/drawing/2014/main" id="{BEC95D95-3378-4BA2-A115-926EB2E7BEA9}"/>
                </a:ext>
              </a:extLst>
            </p:cNvPr>
            <p:cNvCxnSpPr>
              <a:stCxn id="27" idx="1"/>
              <a:endCxn id="29" idx="1"/>
            </p:cNvCxnSpPr>
            <p:nvPr/>
          </p:nvCxnSpPr>
          <p:spPr bwMode="auto">
            <a:xfrm rot="10800000" flipH="1" flipV="1">
              <a:off x="5486988" y="6961959"/>
              <a:ext cx="74159" cy="796665"/>
            </a:xfrm>
            <a:prstGeom prst="bentConnector3">
              <a:avLst>
                <a:gd name="adj1" fmla="val -308257"/>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58" name="Connector: Elbow 57">
              <a:extLst>
                <a:ext uri="{FF2B5EF4-FFF2-40B4-BE49-F238E27FC236}">
                  <a16:creationId xmlns:a16="http://schemas.microsoft.com/office/drawing/2014/main" id="{A1FAE474-D85B-4AAF-9B23-ABECE62B9B3F}"/>
                </a:ext>
              </a:extLst>
            </p:cNvPr>
            <p:cNvCxnSpPr>
              <a:stCxn id="27" idx="1"/>
              <a:endCxn id="30" idx="1"/>
            </p:cNvCxnSpPr>
            <p:nvPr/>
          </p:nvCxnSpPr>
          <p:spPr bwMode="auto">
            <a:xfrm rot="10800000" flipH="1" flipV="1">
              <a:off x="5486988" y="6961959"/>
              <a:ext cx="74159" cy="1168893"/>
            </a:xfrm>
            <a:prstGeom prst="bentConnector3">
              <a:avLst>
                <a:gd name="adj1" fmla="val -308257"/>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77" name="Straight Connector 76">
              <a:extLst>
                <a:ext uri="{FF2B5EF4-FFF2-40B4-BE49-F238E27FC236}">
                  <a16:creationId xmlns:a16="http://schemas.microsoft.com/office/drawing/2014/main" id="{61A39ECD-A379-44FC-AD9E-4A1F25029861}"/>
                </a:ext>
              </a:extLst>
            </p:cNvPr>
            <p:cNvCxnSpPr>
              <a:cxnSpLocks/>
              <a:stCxn id="18" idx="2"/>
              <a:endCxn id="14" idx="0"/>
            </p:cNvCxnSpPr>
            <p:nvPr/>
          </p:nvCxnSpPr>
          <p:spPr>
            <a:xfrm>
              <a:off x="4081273" y="6045821"/>
              <a:ext cx="336" cy="732089"/>
            </a:xfrm>
            <a:prstGeom prst="line">
              <a:avLst/>
            </a:prstGeom>
            <a:ln w="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8DE5505C-9997-4F68-9A56-87CE0495BCEE}"/>
                </a:ext>
              </a:extLst>
            </p:cNvPr>
            <p:cNvSpPr/>
            <p:nvPr/>
          </p:nvSpPr>
          <p:spPr>
            <a:xfrm>
              <a:off x="1117831" y="6633515"/>
              <a:ext cx="612000" cy="144000"/>
            </a:xfrm>
            <a:prstGeom prst="rect">
              <a:avLst/>
            </a:prstGeom>
            <a:solidFill>
              <a:schemeClr val="tx1">
                <a:lumMod val="50000"/>
                <a:lumOff val="50000"/>
              </a:schemeClr>
            </a:solidFill>
            <a:ln w="0" cap="flat" cmpd="sng" algn="ctr">
              <a:noFill/>
              <a:prstDash val="solid"/>
              <a:miter lim="800000"/>
            </a:ln>
            <a:effectLst/>
          </p:spPr>
          <p:txBody>
            <a:bodyPr lIns="36000" tIns="3600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sym typeface="Calibri Light" panose="020F0302020204030204" pitchFamily="34" charset="0"/>
                </a:rPr>
                <a:t>Executive</a:t>
              </a:r>
            </a:p>
          </p:txBody>
        </p:sp>
        <p:sp>
          <p:nvSpPr>
            <p:cNvPr id="31" name="Rectangle 30">
              <a:extLst>
                <a:ext uri="{FF2B5EF4-FFF2-40B4-BE49-F238E27FC236}">
                  <a16:creationId xmlns:a16="http://schemas.microsoft.com/office/drawing/2014/main" id="{C58C92FB-18B7-4C5B-BA2C-F4706B97C77C}"/>
                </a:ext>
              </a:extLst>
            </p:cNvPr>
            <p:cNvSpPr/>
            <p:nvPr/>
          </p:nvSpPr>
          <p:spPr>
            <a:xfrm>
              <a:off x="3260500" y="6633515"/>
              <a:ext cx="612000" cy="144000"/>
            </a:xfrm>
            <a:prstGeom prst="rect">
              <a:avLst/>
            </a:prstGeom>
            <a:solidFill>
              <a:schemeClr val="tx1">
                <a:lumMod val="50000"/>
                <a:lumOff val="50000"/>
              </a:schemeClr>
            </a:solidFill>
            <a:ln w="0" cap="flat" cmpd="sng" algn="ctr">
              <a:noFill/>
              <a:prstDash val="solid"/>
              <a:miter lim="800000"/>
            </a:ln>
            <a:effectLst/>
          </p:spPr>
          <p:txBody>
            <a:bodyPr lIns="36000" tIns="3600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sym typeface="Calibri Light" panose="020F0302020204030204" pitchFamily="34" charset="0"/>
                </a:rPr>
                <a:t>Executive</a:t>
              </a:r>
            </a:p>
          </p:txBody>
        </p:sp>
        <p:sp>
          <p:nvSpPr>
            <p:cNvPr id="32" name="Rectangle 31">
              <a:extLst>
                <a:ext uri="{FF2B5EF4-FFF2-40B4-BE49-F238E27FC236}">
                  <a16:creationId xmlns:a16="http://schemas.microsoft.com/office/drawing/2014/main" id="{5CEF2635-BD5B-412A-80D7-D614B17EC8F4}"/>
                </a:ext>
              </a:extLst>
            </p:cNvPr>
            <p:cNvSpPr/>
            <p:nvPr/>
          </p:nvSpPr>
          <p:spPr>
            <a:xfrm>
              <a:off x="5403169" y="6633515"/>
              <a:ext cx="612000" cy="144000"/>
            </a:xfrm>
            <a:prstGeom prst="rect">
              <a:avLst/>
            </a:prstGeom>
            <a:solidFill>
              <a:schemeClr val="tx1">
                <a:lumMod val="50000"/>
                <a:lumOff val="50000"/>
              </a:schemeClr>
            </a:solidFill>
            <a:ln w="0" cap="flat" cmpd="sng" algn="ctr">
              <a:noFill/>
              <a:prstDash val="solid"/>
              <a:miter lim="800000"/>
            </a:ln>
            <a:effectLst/>
          </p:spPr>
          <p:txBody>
            <a:bodyPr lIns="36000" tIns="3600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sym typeface="Calibri Light" panose="020F0302020204030204" pitchFamily="34" charset="0"/>
                </a:rPr>
                <a:t>Executive</a:t>
              </a:r>
            </a:p>
          </p:txBody>
        </p:sp>
      </p:grpSp>
      <p:grpSp>
        <p:nvGrpSpPr>
          <p:cNvPr id="69" name="Group 68">
            <a:extLst>
              <a:ext uri="{FF2B5EF4-FFF2-40B4-BE49-F238E27FC236}">
                <a16:creationId xmlns:a16="http://schemas.microsoft.com/office/drawing/2014/main" id="{365C83F0-CF00-4826-BFA1-92322634ABEB}"/>
              </a:ext>
            </a:extLst>
          </p:cNvPr>
          <p:cNvGrpSpPr/>
          <p:nvPr/>
        </p:nvGrpSpPr>
        <p:grpSpPr>
          <a:xfrm>
            <a:off x="456406" y="2682240"/>
            <a:ext cx="6859589" cy="1325439"/>
            <a:chOff x="8353424" y="2682240"/>
            <a:chExt cx="6859589" cy="1325439"/>
          </a:xfrm>
        </p:grpSpPr>
        <p:sp>
          <p:nvSpPr>
            <p:cNvPr id="70" name="TextBox 69">
              <a:extLst>
                <a:ext uri="{FF2B5EF4-FFF2-40B4-BE49-F238E27FC236}">
                  <a16:creationId xmlns:a16="http://schemas.microsoft.com/office/drawing/2014/main" id="{B2BC195A-85C9-4660-B2E0-5AC01E7ECAE8}"/>
                </a:ext>
              </a:extLst>
            </p:cNvPr>
            <p:cNvSpPr txBox="1"/>
            <p:nvPr/>
          </p:nvSpPr>
          <p:spPr>
            <a:xfrm>
              <a:off x="8353424" y="3035679"/>
              <a:ext cx="6859589" cy="972000"/>
            </a:xfrm>
            <a:prstGeom prst="rect">
              <a:avLst/>
            </a:prstGeom>
          </p:spPr>
          <p:txBody>
            <a:bodyPr wrap="square" lIns="0" tIns="0" rIns="0" bIns="0" numCol="2" spcCol="180000" rtlCol="0" anchor="t">
              <a:noAutofit/>
            </a:bodyPr>
            <a:lstStyle/>
            <a:p>
              <a:pPr defTabSz="914400" eaLnBrk="0" fontAlgn="base" hangingPunct="0">
                <a:spcBef>
                  <a:spcPct val="0"/>
                </a:spcBef>
                <a:spcAft>
                  <a:spcPts val="600"/>
                </a:spcAft>
                <a:defRPr/>
              </a:pPr>
              <a:r>
                <a:rPr lang="en-GB" sz="1200" dirty="0">
                  <a:latin typeface="Calibri Light" panose="020F0302020204030204" pitchFamily="34" charset="0"/>
                  <a:cs typeface="Calibri Light" panose="020F0302020204030204" pitchFamily="34" charset="0"/>
                  <a:sym typeface="Calibri Light" panose="020F0302020204030204" pitchFamily="34" charset="0"/>
                </a:rPr>
                <a:t>Taking into account the transition from a cooperative to a foundation that transforms a project team into an institutional environment, a new organizational model was defined taking into account benchmarks of FSD institutions from other countries, international best-in-class models and internal requirements. The new structure, defines clear responsibilities based on work processes, areas and reporting lines, aligning functional units and organizational responsibilities. </a:t>
              </a:r>
            </a:p>
          </p:txBody>
        </p:sp>
        <p:sp>
          <p:nvSpPr>
            <p:cNvPr id="71" name="TextBox 70">
              <a:extLst>
                <a:ext uri="{FF2B5EF4-FFF2-40B4-BE49-F238E27FC236}">
                  <a16:creationId xmlns:a16="http://schemas.microsoft.com/office/drawing/2014/main" id="{F018C105-E822-4A0E-A6D3-8F7B8C94F727}"/>
                </a:ext>
              </a:extLst>
            </p:cNvPr>
            <p:cNvSpPr txBox="1"/>
            <p:nvPr/>
          </p:nvSpPr>
          <p:spPr>
            <a:xfrm>
              <a:off x="8353424" y="2682240"/>
              <a:ext cx="6859589" cy="345431"/>
            </a:xfrm>
            <a:prstGeom prst="rect">
              <a:avLst/>
            </a:prstGeom>
          </p:spPr>
          <p:txBody>
            <a:bodyPr wrap="square" lIns="0" tIns="0" rIns="0" bIns="0" numCol="1" rtlCol="0" anchor="t">
              <a:noAutofit/>
            </a:bodyPr>
            <a:lstStyle/>
            <a:p>
              <a:pPr marL="0" lvl="1" defTabSz="646482">
                <a:spcAft>
                  <a:spcPts val="600"/>
                </a:spcAft>
              </a:pPr>
              <a:r>
                <a:rPr lang="en-GB" sz="1800" dirty="0">
                  <a:solidFill>
                    <a:srgbClr val="377169"/>
                  </a:solidFill>
                  <a:latin typeface="Calibri Light" panose="020F0302020204030204" pitchFamily="34" charset="0"/>
                  <a:cs typeface="Calibri Light" panose="020F0302020204030204" pitchFamily="34" charset="0"/>
                  <a:sym typeface="Calibri Light" panose="020F0302020204030204" pitchFamily="34" charset="0"/>
                </a:rPr>
                <a:t>ORGANIZATIONAL MODEL</a:t>
              </a:r>
            </a:p>
            <a:p>
              <a:pPr lvl="0">
                <a:spcAft>
                  <a:spcPts val="600"/>
                </a:spcAft>
                <a:buClr>
                  <a:schemeClr val="tx1"/>
                </a:buClr>
              </a:pPr>
              <a:endParaRPr lang="en-GB" sz="1800" kern="0" dirty="0">
                <a:solidFill>
                  <a:srgbClr val="377169"/>
                </a:solidFill>
                <a:latin typeface="Calibri" panose="020F0502020204030204" pitchFamily="34" charset="0"/>
                <a:cs typeface="Calibri" panose="020F0502020204030204" pitchFamily="34" charset="0"/>
              </a:endParaRPr>
            </a:p>
          </p:txBody>
        </p:sp>
      </p:grpSp>
      <p:sp>
        <p:nvSpPr>
          <p:cNvPr id="61" name="Title 23">
            <a:extLst>
              <a:ext uri="{FF2B5EF4-FFF2-40B4-BE49-F238E27FC236}">
                <a16:creationId xmlns:a16="http://schemas.microsoft.com/office/drawing/2014/main" id="{46769D9C-D1B7-4550-A2CA-8F3E89263549}"/>
              </a:ext>
            </a:extLst>
          </p:cNvPr>
          <p:cNvSpPr txBox="1">
            <a:spLocks/>
          </p:cNvSpPr>
          <p:nvPr/>
        </p:nvSpPr>
        <p:spPr>
          <a:xfrm>
            <a:off x="636626" y="694278"/>
            <a:ext cx="6771803" cy="812814"/>
          </a:xfrm>
          <a:prstGeom prst="rect">
            <a:avLst/>
          </a:prstGeom>
        </p:spPr>
        <p:txBody>
          <a:bodyPr vert="horz" lIns="0" tIns="0" rIns="0" bIns="0" rtlCol="0" anchor="t" anchorCtr="0">
            <a:noAutofit/>
          </a:bodyPr>
          <a:lstStyle>
            <a:lvl1pPr algn="l" defTabSz="646482" rtl="0" eaLnBrk="1" latinLnBrk="0" hangingPunct="1">
              <a:lnSpc>
                <a:spcPct val="100000"/>
              </a:lnSpc>
              <a:spcBef>
                <a:spcPct val="0"/>
              </a:spcBef>
              <a:buNone/>
              <a:defRPr sz="2395" kern="1200">
                <a:solidFill>
                  <a:schemeClr val="bg2"/>
                </a:solidFill>
                <a:latin typeface="Calibri" panose="020F0502020204030204" pitchFamily="34" charset="0"/>
                <a:ea typeface="+mj-ea"/>
                <a:cs typeface="Calibri" panose="020F0502020204030204" pitchFamily="34" charset="0"/>
                <a:sym typeface="Calibri" panose="020F0502020204030204" pitchFamily="34" charset="0"/>
              </a:defRPr>
            </a:lvl1pPr>
          </a:lstStyle>
          <a:p>
            <a:r>
              <a:rPr lang="en-GB" sz="2400" b="1" dirty="0">
                <a:solidFill>
                  <a:srgbClr val="1A898B"/>
                </a:solidFill>
                <a:sym typeface="Calibri Light" panose="020F0302020204030204" pitchFamily="34" charset="0"/>
              </a:rPr>
              <a:t>ORGANIZATIONAL CAPABILITIES</a:t>
            </a:r>
          </a:p>
        </p:txBody>
      </p:sp>
    </p:spTree>
    <p:extLst>
      <p:ext uri="{BB962C8B-B14F-4D97-AF65-F5344CB8AC3E}">
        <p14:creationId xmlns:p14="http://schemas.microsoft.com/office/powerpoint/2010/main" val="18743146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F6CB133-A550-4494-8705-C09FE3385E38}"/>
              </a:ext>
            </a:extLst>
          </p:cNvPr>
          <p:cNvGraphicFramePr>
            <a:graphicFrameLocks noChangeAspect="1"/>
          </p:cNvGraphicFramePr>
          <p:nvPr>
            <p:custDataLst>
              <p:tags r:id="rId2"/>
            </p:custDataLst>
            <p:extLst>
              <p:ext uri="{D42A27DB-BD31-4B8C-83A1-F6EECF244321}">
                <p14:modId xmlns:p14="http://schemas.microsoft.com/office/powerpoint/2010/main" val="5519869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9503" name="think-cell Slide" r:id="rId5" imgW="592" imgH="595" progId="TCLayout.ActiveDocument.1">
                  <p:embed/>
                </p:oleObj>
              </mc:Choice>
              <mc:Fallback>
                <p:oleObj name="think-cell Slide" r:id="rId5" imgW="592" imgH="59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33" name="Group 32">
            <a:extLst>
              <a:ext uri="{FF2B5EF4-FFF2-40B4-BE49-F238E27FC236}">
                <a16:creationId xmlns:a16="http://schemas.microsoft.com/office/drawing/2014/main" id="{7BE5275C-B02C-419F-91BC-82D644754245}"/>
              </a:ext>
            </a:extLst>
          </p:cNvPr>
          <p:cNvGrpSpPr/>
          <p:nvPr/>
        </p:nvGrpSpPr>
        <p:grpSpPr>
          <a:xfrm>
            <a:off x="0" y="-19051"/>
            <a:ext cx="7786800" cy="10098000"/>
            <a:chOff x="0" y="-12700"/>
            <a:chExt cx="7572692" cy="10717403"/>
          </a:xfrm>
        </p:grpSpPr>
        <p:sp>
          <p:nvSpPr>
            <p:cNvPr id="22" name="Freeform 153">
              <a:extLst>
                <a:ext uri="{FF2B5EF4-FFF2-40B4-BE49-F238E27FC236}">
                  <a16:creationId xmlns:a16="http://schemas.microsoft.com/office/drawing/2014/main" id="{4D2CA3C5-1362-4781-B147-540053EF90E2}"/>
                </a:ext>
              </a:extLst>
            </p:cNvPr>
            <p:cNvSpPr/>
            <p:nvPr/>
          </p:nvSpPr>
          <p:spPr>
            <a:xfrm>
              <a:off x="0" y="0"/>
              <a:ext cx="7559992" cy="10692003"/>
            </a:xfrm>
            <a:custGeom>
              <a:avLst/>
              <a:gdLst/>
              <a:ahLst/>
              <a:cxnLst/>
              <a:rect l="0" t="0" r="0" b="0"/>
              <a:pathLst>
                <a:path w="7559992" h="10692003">
                  <a:moveTo>
                    <a:pt x="0" y="10692003"/>
                  </a:moveTo>
                  <a:lnTo>
                    <a:pt x="7559992" y="10692003"/>
                  </a:lnTo>
                  <a:lnTo>
                    <a:pt x="7559992" y="0"/>
                  </a:lnTo>
                  <a:lnTo>
                    <a:pt x="0" y="0"/>
                  </a:lnTo>
                  <a:lnTo>
                    <a:pt x="0" y="10692003"/>
                  </a:lnTo>
                  <a:close/>
                </a:path>
              </a:pathLst>
            </a:custGeom>
            <a:solidFill>
              <a:srgbClr val="377169">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dirty="0">
                <a:latin typeface="Calibri Light" panose="020F0302020204030204" pitchFamily="34" charset="0"/>
                <a:cs typeface="Calibri Light" panose="020F0302020204030204" pitchFamily="34" charset="0"/>
                <a:sym typeface="Calibri Light" panose="020F0302020204030204" pitchFamily="34" charset="0"/>
              </a:endParaRPr>
            </a:p>
          </p:txBody>
        </p:sp>
        <p:pic>
          <p:nvPicPr>
            <p:cNvPr id="23" name="Picture 154">
              <a:extLst>
                <a:ext uri="{FF2B5EF4-FFF2-40B4-BE49-F238E27FC236}">
                  <a16:creationId xmlns:a16="http://schemas.microsoft.com/office/drawing/2014/main" id="{9FBEE5E5-D3D8-4604-9C71-542ABF923C3A}"/>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a:xfrm>
              <a:off x="3531799" y="-12700"/>
              <a:ext cx="4040892" cy="10717403"/>
            </a:xfrm>
            <a:prstGeom prst="rect">
              <a:avLst/>
            </a:prstGeom>
            <a:noFill/>
          </p:spPr>
        </p:pic>
        <p:pic>
          <p:nvPicPr>
            <p:cNvPr id="24" name="Picture 155">
              <a:extLst>
                <a:ext uri="{FF2B5EF4-FFF2-40B4-BE49-F238E27FC236}">
                  <a16:creationId xmlns:a16="http://schemas.microsoft.com/office/drawing/2014/main" id="{2EEC3BF4-27C7-44DB-9794-804506945252}"/>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a:xfrm>
              <a:off x="5243808" y="117114"/>
              <a:ext cx="2328884" cy="10587589"/>
            </a:xfrm>
            <a:prstGeom prst="rect">
              <a:avLst/>
            </a:prstGeom>
            <a:noFill/>
          </p:spPr>
        </p:pic>
        <p:pic>
          <p:nvPicPr>
            <p:cNvPr id="25" name="Picture 156">
              <a:extLst>
                <a:ext uri="{FF2B5EF4-FFF2-40B4-BE49-F238E27FC236}">
                  <a16:creationId xmlns:a16="http://schemas.microsoft.com/office/drawing/2014/main" id="{A3014E94-7139-48A3-BD11-43F580C544F6}"/>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a:xfrm>
              <a:off x="1511996" y="-12700"/>
              <a:ext cx="6060696" cy="10717403"/>
            </a:xfrm>
            <a:prstGeom prst="rect">
              <a:avLst/>
            </a:prstGeom>
            <a:noFill/>
          </p:spPr>
        </p:pic>
      </p:grpSp>
      <p:grpSp>
        <p:nvGrpSpPr>
          <p:cNvPr id="32" name="Group 31">
            <a:extLst>
              <a:ext uri="{FF2B5EF4-FFF2-40B4-BE49-F238E27FC236}">
                <a16:creationId xmlns:a16="http://schemas.microsoft.com/office/drawing/2014/main" id="{CBE9BAB8-C40D-49E9-AE7A-7ED0EDB4274F}"/>
              </a:ext>
            </a:extLst>
          </p:cNvPr>
          <p:cNvGrpSpPr/>
          <p:nvPr/>
        </p:nvGrpSpPr>
        <p:grpSpPr>
          <a:xfrm>
            <a:off x="3179499" y="4237553"/>
            <a:ext cx="1413402" cy="1583293"/>
            <a:chOff x="3083942" y="4567348"/>
            <a:chExt cx="1413402" cy="1583293"/>
          </a:xfrm>
        </p:grpSpPr>
        <p:sp>
          <p:nvSpPr>
            <p:cNvPr id="26" name="Freeform 157">
              <a:extLst>
                <a:ext uri="{FF2B5EF4-FFF2-40B4-BE49-F238E27FC236}">
                  <a16:creationId xmlns:a16="http://schemas.microsoft.com/office/drawing/2014/main" id="{956368F5-7E6B-43CB-81C7-58F957E482A6}"/>
                </a:ext>
              </a:extLst>
            </p:cNvPr>
            <p:cNvSpPr/>
            <p:nvPr/>
          </p:nvSpPr>
          <p:spPr>
            <a:xfrm>
              <a:off x="3428081" y="4800143"/>
              <a:ext cx="1069263" cy="667397"/>
            </a:xfrm>
            <a:custGeom>
              <a:avLst/>
              <a:gdLst/>
              <a:ahLst/>
              <a:cxnLst/>
              <a:rect l="0" t="0" r="0" b="0"/>
              <a:pathLst>
                <a:path w="1069263" h="667397">
                  <a:moveTo>
                    <a:pt x="0" y="499084"/>
                  </a:moveTo>
                  <a:cubicBezTo>
                    <a:pt x="26415" y="320357"/>
                    <a:pt x="115773" y="182105"/>
                    <a:pt x="277304" y="100241"/>
                  </a:cubicBezTo>
                  <a:cubicBezTo>
                    <a:pt x="475094" y="0"/>
                    <a:pt x="670166" y="17348"/>
                    <a:pt x="844816" y="153111"/>
                  </a:cubicBezTo>
                  <a:cubicBezTo>
                    <a:pt x="1011542" y="282727"/>
                    <a:pt x="1069263" y="460235"/>
                    <a:pt x="1036637" y="667397"/>
                  </a:cubicBezTo>
                  <a:cubicBezTo>
                    <a:pt x="1032662" y="437959"/>
                    <a:pt x="878700" y="233909"/>
                    <a:pt x="656678" y="168516"/>
                  </a:cubicBezTo>
                  <a:cubicBezTo>
                    <a:pt x="521271" y="128638"/>
                    <a:pt x="388797" y="140119"/>
                    <a:pt x="262483" y="204229"/>
                  </a:cubicBezTo>
                  <a:cubicBezTo>
                    <a:pt x="136740" y="268059"/>
                    <a:pt x="52247" y="369240"/>
                    <a:pt x="0" y="499084"/>
                  </a:cubicBezTo>
                </a:path>
              </a:pathLst>
            </a:custGeom>
            <a:solidFill>
              <a:srgbClr val="8DC63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7" name="Freeform 158">
              <a:extLst>
                <a:ext uri="{FF2B5EF4-FFF2-40B4-BE49-F238E27FC236}">
                  <a16:creationId xmlns:a16="http://schemas.microsoft.com/office/drawing/2014/main" id="{EA011AA8-01F6-4FA5-BC0F-C18B36704D13}"/>
                </a:ext>
              </a:extLst>
            </p:cNvPr>
            <p:cNvSpPr/>
            <p:nvPr/>
          </p:nvSpPr>
          <p:spPr>
            <a:xfrm>
              <a:off x="3405454" y="5117396"/>
              <a:ext cx="802792" cy="1033245"/>
            </a:xfrm>
            <a:custGeom>
              <a:avLst/>
              <a:gdLst/>
              <a:ahLst/>
              <a:cxnLst/>
              <a:rect l="0" t="0" r="0" b="0"/>
              <a:pathLst>
                <a:path w="802792" h="1033245">
                  <a:moveTo>
                    <a:pt x="0" y="941958"/>
                  </a:moveTo>
                  <a:cubicBezTo>
                    <a:pt x="273875" y="1017878"/>
                    <a:pt x="521766" y="871981"/>
                    <a:pt x="623100" y="668654"/>
                  </a:cubicBezTo>
                  <a:cubicBezTo>
                    <a:pt x="730783" y="452564"/>
                    <a:pt x="684212" y="166141"/>
                    <a:pt x="460273" y="0"/>
                  </a:cubicBezTo>
                  <a:cubicBezTo>
                    <a:pt x="590816" y="49568"/>
                    <a:pt x="733564" y="185648"/>
                    <a:pt x="766254" y="385356"/>
                  </a:cubicBezTo>
                  <a:cubicBezTo>
                    <a:pt x="802792" y="608482"/>
                    <a:pt x="724916" y="790422"/>
                    <a:pt x="537857" y="918578"/>
                  </a:cubicBezTo>
                  <a:cubicBezTo>
                    <a:pt x="370497" y="1033245"/>
                    <a:pt x="159994" y="1031200"/>
                    <a:pt x="0" y="941958"/>
                  </a:cubicBezTo>
                </a:path>
              </a:pathLst>
            </a:custGeom>
            <a:solidFill>
              <a:srgbClr val="8DC63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8" name="Freeform 159">
              <a:extLst>
                <a:ext uri="{FF2B5EF4-FFF2-40B4-BE49-F238E27FC236}">
                  <a16:creationId xmlns:a16="http://schemas.microsoft.com/office/drawing/2014/main" id="{C3B1D183-2571-4C9B-BB82-F4CE910400CC}"/>
                </a:ext>
              </a:extLst>
            </p:cNvPr>
            <p:cNvSpPr/>
            <p:nvPr/>
          </p:nvSpPr>
          <p:spPr>
            <a:xfrm>
              <a:off x="3165213" y="4670021"/>
              <a:ext cx="744752" cy="1046683"/>
            </a:xfrm>
            <a:custGeom>
              <a:avLst/>
              <a:gdLst/>
              <a:ahLst/>
              <a:cxnLst/>
              <a:rect l="0" t="0" r="0" b="0"/>
              <a:pathLst>
                <a:path w="744752" h="1046683">
                  <a:moveTo>
                    <a:pt x="367931" y="0"/>
                  </a:moveTo>
                  <a:cubicBezTo>
                    <a:pt x="144386" y="138595"/>
                    <a:pt x="67513" y="402386"/>
                    <a:pt x="137592" y="616991"/>
                  </a:cubicBezTo>
                  <a:cubicBezTo>
                    <a:pt x="179298" y="744689"/>
                    <a:pt x="256908" y="844677"/>
                    <a:pt x="372655" y="913218"/>
                  </a:cubicBezTo>
                  <a:cubicBezTo>
                    <a:pt x="487971" y="981494"/>
                    <a:pt x="612507" y="1003287"/>
                    <a:pt x="744752" y="980617"/>
                  </a:cubicBezTo>
                  <a:cubicBezTo>
                    <a:pt x="580808" y="1046683"/>
                    <a:pt x="419467" y="1040701"/>
                    <a:pt x="268579" y="948067"/>
                  </a:cubicBezTo>
                  <a:cubicBezTo>
                    <a:pt x="88620" y="837577"/>
                    <a:pt x="0" y="670864"/>
                    <a:pt x="15621" y="460578"/>
                  </a:cubicBezTo>
                  <a:cubicBezTo>
                    <a:pt x="32423" y="234480"/>
                    <a:pt x="158318" y="83096"/>
                    <a:pt x="367931" y="0"/>
                  </a:cubicBezTo>
                </a:path>
              </a:pathLst>
            </a:custGeom>
            <a:solidFill>
              <a:srgbClr val="8DC63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9" name="Freeform 160">
              <a:extLst>
                <a:ext uri="{FF2B5EF4-FFF2-40B4-BE49-F238E27FC236}">
                  <a16:creationId xmlns:a16="http://schemas.microsoft.com/office/drawing/2014/main" id="{8491BA75-56FF-4C0D-905B-9414AB8469B5}"/>
                </a:ext>
              </a:extLst>
            </p:cNvPr>
            <p:cNvSpPr/>
            <p:nvPr/>
          </p:nvSpPr>
          <p:spPr>
            <a:xfrm>
              <a:off x="4211223" y="5687859"/>
              <a:ext cx="224421" cy="223227"/>
            </a:xfrm>
            <a:custGeom>
              <a:avLst/>
              <a:gdLst/>
              <a:ahLst/>
              <a:cxnLst/>
              <a:rect l="0" t="0" r="0" b="0"/>
              <a:pathLst>
                <a:path w="224421" h="223227">
                  <a:moveTo>
                    <a:pt x="221462" y="112483"/>
                  </a:moveTo>
                  <a:cubicBezTo>
                    <a:pt x="224421" y="168540"/>
                    <a:pt x="177457" y="223227"/>
                    <a:pt x="111963" y="222553"/>
                  </a:cubicBezTo>
                  <a:cubicBezTo>
                    <a:pt x="50114" y="221918"/>
                    <a:pt x="3467" y="176770"/>
                    <a:pt x="1651" y="111912"/>
                  </a:cubicBezTo>
                  <a:cubicBezTo>
                    <a:pt x="0" y="52768"/>
                    <a:pt x="52883" y="838"/>
                    <a:pt x="111785" y="419"/>
                  </a:cubicBezTo>
                  <a:cubicBezTo>
                    <a:pt x="172428" y="0"/>
                    <a:pt x="221576" y="50228"/>
                    <a:pt x="221462" y="112483"/>
                  </a:cubicBezTo>
                </a:path>
              </a:pathLst>
            </a:custGeom>
            <a:solidFill>
              <a:srgbClr val="8DC63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0" name="Freeform 161">
              <a:extLst>
                <a:ext uri="{FF2B5EF4-FFF2-40B4-BE49-F238E27FC236}">
                  <a16:creationId xmlns:a16="http://schemas.microsoft.com/office/drawing/2014/main" id="{0DD19484-ABFC-41A3-9305-1D67A75114B1}"/>
                </a:ext>
              </a:extLst>
            </p:cNvPr>
            <p:cNvSpPr/>
            <p:nvPr/>
          </p:nvSpPr>
          <p:spPr>
            <a:xfrm>
              <a:off x="3083942" y="5523693"/>
              <a:ext cx="222744" cy="220751"/>
            </a:xfrm>
            <a:custGeom>
              <a:avLst/>
              <a:gdLst/>
              <a:ahLst/>
              <a:cxnLst/>
              <a:rect l="0" t="0" r="0" b="0"/>
              <a:pathLst>
                <a:path w="222744" h="220751">
                  <a:moveTo>
                    <a:pt x="2730" y="108877"/>
                  </a:moveTo>
                  <a:cubicBezTo>
                    <a:pt x="2844" y="46622"/>
                    <a:pt x="51066" y="0"/>
                    <a:pt x="114896" y="445"/>
                  </a:cubicBezTo>
                  <a:cubicBezTo>
                    <a:pt x="175119" y="851"/>
                    <a:pt x="222744" y="49543"/>
                    <a:pt x="222541" y="110426"/>
                  </a:cubicBezTo>
                  <a:cubicBezTo>
                    <a:pt x="222351" y="170091"/>
                    <a:pt x="175843" y="220751"/>
                    <a:pt x="112508" y="220522"/>
                  </a:cubicBezTo>
                  <a:cubicBezTo>
                    <a:pt x="42950" y="220256"/>
                    <a:pt x="0" y="163245"/>
                    <a:pt x="2730" y="108877"/>
                  </a:cubicBezTo>
                </a:path>
              </a:pathLst>
            </a:custGeom>
            <a:solidFill>
              <a:srgbClr val="8DC63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1" name="Freeform 162">
              <a:extLst>
                <a:ext uri="{FF2B5EF4-FFF2-40B4-BE49-F238E27FC236}">
                  <a16:creationId xmlns:a16="http://schemas.microsoft.com/office/drawing/2014/main" id="{C7215CD0-2A94-4C2C-9BBE-D1FB4FB28649}"/>
                </a:ext>
              </a:extLst>
            </p:cNvPr>
            <p:cNvSpPr/>
            <p:nvPr/>
          </p:nvSpPr>
          <p:spPr>
            <a:xfrm>
              <a:off x="3972759" y="4567348"/>
              <a:ext cx="220192" cy="220636"/>
            </a:xfrm>
            <a:custGeom>
              <a:avLst/>
              <a:gdLst/>
              <a:ahLst/>
              <a:cxnLst/>
              <a:rect l="0" t="0" r="0" b="0"/>
              <a:pathLst>
                <a:path w="220192" h="220636">
                  <a:moveTo>
                    <a:pt x="219392" y="112725"/>
                  </a:moveTo>
                  <a:cubicBezTo>
                    <a:pt x="218605" y="174523"/>
                    <a:pt x="171577" y="220636"/>
                    <a:pt x="109919" y="220078"/>
                  </a:cubicBezTo>
                  <a:cubicBezTo>
                    <a:pt x="45275" y="219493"/>
                    <a:pt x="0" y="172491"/>
                    <a:pt x="1029" y="107023"/>
                  </a:cubicBezTo>
                  <a:cubicBezTo>
                    <a:pt x="1968" y="47714"/>
                    <a:pt x="50889" y="0"/>
                    <a:pt x="110439" y="318"/>
                  </a:cubicBezTo>
                  <a:cubicBezTo>
                    <a:pt x="172479" y="661"/>
                    <a:pt x="220192" y="49886"/>
                    <a:pt x="219392" y="112725"/>
                  </a:cubicBezTo>
                </a:path>
              </a:pathLst>
            </a:custGeom>
            <a:solidFill>
              <a:srgbClr val="8DC63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dirty="0">
                <a:latin typeface="Calibri Light" panose="020F0302020204030204" pitchFamily="34" charset="0"/>
                <a:cs typeface="Calibri Light" panose="020F0302020204030204" pitchFamily="34" charset="0"/>
                <a:sym typeface="Calibri Light" panose="020F0302020204030204" pitchFamily="34" charset="0"/>
              </a:endParaRPr>
            </a:p>
          </p:txBody>
        </p:sp>
      </p:grpSp>
    </p:spTree>
    <p:extLst>
      <p:ext uri="{BB962C8B-B14F-4D97-AF65-F5344CB8AC3E}">
        <p14:creationId xmlns:p14="http://schemas.microsoft.com/office/powerpoint/2010/main" val="3562277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EFE9A6A-6A08-4350-A916-4AB06781A9B0}"/>
              </a:ext>
            </a:extLst>
          </p:cNvPr>
          <p:cNvGraphicFramePr>
            <a:graphicFrameLocks noChangeAspect="1"/>
          </p:cNvGraphicFramePr>
          <p:nvPr>
            <p:custDataLst>
              <p:tags r:id="rId2"/>
            </p:custDataLst>
            <p:extLst>
              <p:ext uri="{D42A27DB-BD31-4B8C-83A1-F6EECF244321}">
                <p14:modId xmlns:p14="http://schemas.microsoft.com/office/powerpoint/2010/main" val="1823780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7982" name="think-cell Slide" r:id="rId6" imgW="592" imgH="595" progId="TCLayout.ActiveDocument.1">
                  <p:embed/>
                </p:oleObj>
              </mc:Choice>
              <mc:Fallback>
                <p:oleObj name="think-cell Slide" r:id="rId6" imgW="592" imgH="595" progId="TCLayout.ActiveDocument.1">
                  <p:embed/>
                  <p:pic>
                    <p:nvPicPr>
                      <p:cNvPr id="2" name="Object 1" hidden="1">
                        <a:extLst>
                          <a:ext uri="{FF2B5EF4-FFF2-40B4-BE49-F238E27FC236}">
                            <a16:creationId xmlns:a16="http://schemas.microsoft.com/office/drawing/2014/main" id="{FEFE9A6A-6A08-4350-A916-4AB06781A9B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D694F89-31A8-4451-95EB-92A94CA07595}"/>
              </a:ext>
            </a:extLst>
          </p:cNvPr>
          <p:cNvSpPr/>
          <p:nvPr>
            <p:custDataLst>
              <p:tags r:id="rId3"/>
            </p:custDataLst>
          </p:nvPr>
        </p:nvSpPr>
        <p:spPr>
          <a:xfrm>
            <a:off x="0" y="0"/>
            <a:ext cx="158750" cy="158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endParaRPr lang="en-GB" sz="2400" b="1" dirty="0">
              <a:latin typeface="Calibri" panose="020F0502020204030204" pitchFamily="34" charset="0"/>
              <a:ea typeface="+mj-ea"/>
              <a:cs typeface="Calibri" panose="020F0502020204030204" pitchFamily="34" charset="0"/>
              <a:sym typeface="Calibri" panose="020F0502020204030204" pitchFamily="34" charset="0"/>
            </a:endParaRPr>
          </a:p>
        </p:txBody>
      </p:sp>
      <p:grpSp>
        <p:nvGrpSpPr>
          <p:cNvPr id="93" name="Group 92">
            <a:extLst>
              <a:ext uri="{FF2B5EF4-FFF2-40B4-BE49-F238E27FC236}">
                <a16:creationId xmlns:a16="http://schemas.microsoft.com/office/drawing/2014/main" id="{4A3A3EF3-62A2-4B32-B083-19A624833FB3}"/>
              </a:ext>
            </a:extLst>
          </p:cNvPr>
          <p:cNvGrpSpPr/>
          <p:nvPr/>
        </p:nvGrpSpPr>
        <p:grpSpPr>
          <a:xfrm>
            <a:off x="457596" y="2682240"/>
            <a:ext cx="6859589" cy="6617185"/>
            <a:chOff x="7932322" y="2682240"/>
            <a:chExt cx="6859589" cy="6617185"/>
          </a:xfrm>
        </p:grpSpPr>
        <p:sp>
          <p:nvSpPr>
            <p:cNvPr id="94" name="TextBox 93">
              <a:extLst>
                <a:ext uri="{FF2B5EF4-FFF2-40B4-BE49-F238E27FC236}">
                  <a16:creationId xmlns:a16="http://schemas.microsoft.com/office/drawing/2014/main" id="{8ACCF481-2A6F-4469-91E9-552AFFBDA2B6}"/>
                </a:ext>
              </a:extLst>
            </p:cNvPr>
            <p:cNvSpPr txBox="1"/>
            <p:nvPr/>
          </p:nvSpPr>
          <p:spPr>
            <a:xfrm>
              <a:off x="7932322" y="3035680"/>
              <a:ext cx="6859589" cy="6263745"/>
            </a:xfrm>
            <a:prstGeom prst="rect">
              <a:avLst/>
            </a:prstGeom>
          </p:spPr>
          <p:txBody>
            <a:bodyPr wrap="square" lIns="0" tIns="0" rIns="0" bIns="0" numCol="2" spcCol="180000" rtlCol="0" anchor="t">
              <a:noAutofit/>
            </a:bodyPr>
            <a:lstStyle/>
            <a:p>
              <a:pPr>
                <a:spcAft>
                  <a:spcPts val="600"/>
                </a:spcAft>
              </a:pPr>
              <a:r>
                <a:rPr lang="en-GB" sz="12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Mozambique’s strong period of economic growth, averaging 7% from 2008 until 2015, has led to significant improvements in welfare levels nationwide, with estimated national poverty rates between 41% to 46% of the population, which compared to 2008/09 highlights a poverty decline by more than five percentage points, according to the Household Budget Survey of 2008/09. Nevertheless, strong inequalities in the distribution of gains persist, as well as strong disparities both between rural and urban zones, and between the North and South. The country’s population is still predominantly rural (63%), as Agriculture still employs 71% of the population and contributes to 25% of GDP.</a:t>
              </a:r>
            </a:p>
            <a:p>
              <a:pPr>
                <a:spcAft>
                  <a:spcPts val="600"/>
                </a:spcAft>
              </a:pPr>
              <a:r>
                <a:rPr lang="en-GB" sz="12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The current political situation can be characterized as a fragile equilibrium, subsequently to the August peace deal between Frelimo and Renamo, being the country’s third since 1976, that set out to decentralize power and include Renamo in the political process. These peace accords were followed by presidential, legislative and provincial elections, that confirmed Frelimo in power and re-elected President Filipe Nyusi for a second term, with 73% of the vote.</a:t>
              </a:r>
            </a:p>
            <a:p>
              <a:pPr>
                <a:spcAft>
                  <a:spcPts val="600"/>
                </a:spcAft>
              </a:pPr>
              <a:r>
                <a:rPr lang="en-GB" sz="12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It is a situation of uneasiness, as discontent towards limited economic opportunities, the mismanagement of public finances and corruption, will increase the risks of protests and public turmoil. The volatile political environment contributes towards a poor perception on the ease of doing business (138/190) and its state of democracy index (120/167). This volatile environment is further augmented by an Islamist insurgency centred around the Cabo Delgado Province, which is home to large-scale investments in LNG, that has added instability to the region.</a:t>
              </a:r>
            </a:p>
            <a:p>
              <a:pPr>
                <a:spcAft>
                  <a:spcPts val="600"/>
                </a:spcAft>
              </a:pPr>
              <a:r>
                <a:rPr lang="en-GB" sz="12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Nevertheless, Mozambique maintains a medium-term positive outlook, strengthened by continuous efforts to maintain peace and social cohesion, and resting on the coming online of the LNG projects that are expected to attract between $27 to $32 billion in investment.</a:t>
              </a:r>
            </a:p>
          </p:txBody>
        </p:sp>
        <p:sp>
          <p:nvSpPr>
            <p:cNvPr id="99" name="TextBox 98">
              <a:extLst>
                <a:ext uri="{FF2B5EF4-FFF2-40B4-BE49-F238E27FC236}">
                  <a16:creationId xmlns:a16="http://schemas.microsoft.com/office/drawing/2014/main" id="{B533A076-CF64-4E76-A937-B184672FD8BA}"/>
                </a:ext>
              </a:extLst>
            </p:cNvPr>
            <p:cNvSpPr txBox="1"/>
            <p:nvPr/>
          </p:nvSpPr>
          <p:spPr>
            <a:xfrm>
              <a:off x="7932322" y="2682240"/>
              <a:ext cx="6859589" cy="345431"/>
            </a:xfrm>
            <a:prstGeom prst="rect">
              <a:avLst/>
            </a:prstGeom>
          </p:spPr>
          <p:txBody>
            <a:bodyPr wrap="square" lIns="0" tIns="0" rIns="0" bIns="0" numCol="1" rtlCol="0" anchor="t">
              <a:noAutofit/>
            </a:bodyPr>
            <a:lstStyle/>
            <a:p>
              <a:pPr>
                <a:spcAft>
                  <a:spcPts val="600"/>
                </a:spcAft>
                <a:buClr>
                  <a:schemeClr val="tx1"/>
                </a:buClr>
              </a:pPr>
              <a:r>
                <a:rPr lang="en-GB" sz="1800" dirty="0">
                  <a:solidFill>
                    <a:srgbClr val="377169"/>
                  </a:solidFill>
                  <a:latin typeface="Calibri Light" panose="020F0302020204030204" pitchFamily="34" charset="0"/>
                  <a:cs typeface="Calibri Light" panose="020F0302020204030204" pitchFamily="34" charset="0"/>
                  <a:sym typeface="Calibri Light" panose="020F0302020204030204" pitchFamily="34" charset="0"/>
                </a:rPr>
                <a:t>SOCIAL AND POLITICAL ENVIRONMENT</a:t>
              </a:r>
              <a:endParaRPr lang="en-GB" sz="1800" kern="0" dirty="0">
                <a:solidFill>
                  <a:srgbClr val="377169"/>
                </a:solidFill>
                <a:latin typeface="Calibri Light" panose="020F0302020204030204" pitchFamily="34" charset="0"/>
                <a:cs typeface="Calibri Light" panose="020F0302020204030204" pitchFamily="34" charset="0"/>
                <a:sym typeface="Calibri Light" panose="020F0302020204030204" pitchFamily="34" charset="0"/>
              </a:endParaRPr>
            </a:p>
          </p:txBody>
        </p:sp>
      </p:grpSp>
      <p:sp>
        <p:nvSpPr>
          <p:cNvPr id="24" name="Title 23"/>
          <p:cNvSpPr>
            <a:spLocks noGrp="1"/>
          </p:cNvSpPr>
          <p:nvPr>
            <p:ph type="title"/>
          </p:nvPr>
        </p:nvSpPr>
        <p:spPr>
          <a:xfrm>
            <a:off x="636626" y="694278"/>
            <a:ext cx="6771803" cy="812814"/>
          </a:xfrm>
        </p:spPr>
        <p:txBody>
          <a:bodyPr vert="horz" lIns="0" tIns="0" rIns="0" bIns="0" rtlCol="0" anchor="t" anchorCtr="0">
            <a:noAutofit/>
          </a:bodyPr>
          <a:lstStyle/>
          <a:p>
            <a:r>
              <a:rPr lang="en-GB" sz="2400" b="1" dirty="0">
                <a:solidFill>
                  <a:srgbClr val="1A898B"/>
                </a:solidFill>
                <a:latin typeface="Calibri" panose="020F0502020204030204" pitchFamily="34" charset="0"/>
                <a:cs typeface="Calibri" panose="020F0502020204030204" pitchFamily="34" charset="0"/>
                <a:sym typeface="Calibri Light" panose="020F0302020204030204" pitchFamily="34" charset="0"/>
              </a:rPr>
              <a:t>MOZAMBIQUE SOCIAL AND MACRO-ECONOMIC ENVIRONMENT</a:t>
            </a:r>
          </a:p>
        </p:txBody>
      </p:sp>
      <p:sp>
        <p:nvSpPr>
          <p:cNvPr id="23" name="Text Placeholder 22"/>
          <p:cNvSpPr>
            <a:spLocks noGrp="1"/>
          </p:cNvSpPr>
          <p:nvPr>
            <p:ph type="body" sz="quarter" idx="20"/>
          </p:nvPr>
        </p:nvSpPr>
        <p:spPr/>
        <p:txBody>
          <a:bodyPr/>
          <a:lstStyle/>
          <a:p>
            <a:r>
              <a:rPr lang="en-GB" dirty="0">
                <a:latin typeface="Calibri" panose="020F0502020204030204" pitchFamily="34" charset="0"/>
                <a:cs typeface="Calibri" panose="020F0502020204030204" pitchFamily="34" charset="0"/>
                <a:sym typeface="Calibri Light" panose="020F0302020204030204" pitchFamily="34" charset="0"/>
              </a:rPr>
              <a:t>1</a:t>
            </a:r>
          </a:p>
        </p:txBody>
      </p:sp>
      <p:sp>
        <p:nvSpPr>
          <p:cNvPr id="9" name="Slide Number Placeholder 5">
            <a:extLst>
              <a:ext uri="{FF2B5EF4-FFF2-40B4-BE49-F238E27FC236}">
                <a16:creationId xmlns:a16="http://schemas.microsoft.com/office/drawing/2014/main" id="{9C95BCBA-1851-4E2C-ABFA-0E6FAACEEEBC}"/>
              </a:ext>
            </a:extLst>
          </p:cNvPr>
          <p:cNvSpPr txBox="1">
            <a:spLocks/>
          </p:cNvSpPr>
          <p:nvPr/>
        </p:nvSpPr>
        <p:spPr>
          <a:xfrm>
            <a:off x="360712" y="9556608"/>
            <a:ext cx="144000" cy="237071"/>
          </a:xfrm>
          <a:prstGeom prst="rect">
            <a:avLst/>
          </a:prstGeom>
        </p:spPr>
        <p:txBody>
          <a:bodyPr vert="horz" lIns="0" tIns="0" rIns="0" bIns="0" rtlCol="0" anchor="ctr">
            <a:noAutofit/>
          </a:bodyPr>
          <a:lstStyle>
            <a:defPPr>
              <a:defRPr lang="en-US"/>
            </a:defPPr>
            <a:lvl1pPr marL="0" algn="l" defTabSz="446441" rtl="0" eaLnBrk="1" latinLnBrk="0" hangingPunct="1">
              <a:defRPr sz="848" kern="1200">
                <a:solidFill>
                  <a:schemeClr val="bg2"/>
                </a:solidFill>
                <a:latin typeface="+mn-lt"/>
                <a:ea typeface="+mn-ea"/>
                <a:cs typeface="+mn-cs"/>
              </a:defRPr>
            </a:lvl1pPr>
            <a:lvl2pPr marL="446441" algn="l" defTabSz="446441" rtl="0" eaLnBrk="1" latinLnBrk="0" hangingPunct="1">
              <a:defRPr sz="1758" kern="1200">
                <a:solidFill>
                  <a:schemeClr val="tx1"/>
                </a:solidFill>
                <a:latin typeface="+mn-lt"/>
                <a:ea typeface="+mn-ea"/>
                <a:cs typeface="+mn-cs"/>
              </a:defRPr>
            </a:lvl2pPr>
            <a:lvl3pPr marL="892884" algn="l" defTabSz="446441" rtl="0" eaLnBrk="1" latinLnBrk="0" hangingPunct="1">
              <a:defRPr sz="1758" kern="1200">
                <a:solidFill>
                  <a:schemeClr val="tx1"/>
                </a:solidFill>
                <a:latin typeface="+mn-lt"/>
                <a:ea typeface="+mn-ea"/>
                <a:cs typeface="+mn-cs"/>
              </a:defRPr>
            </a:lvl3pPr>
            <a:lvl4pPr marL="1339329" algn="l" defTabSz="446441" rtl="0" eaLnBrk="1" latinLnBrk="0" hangingPunct="1">
              <a:defRPr sz="1758" kern="1200">
                <a:solidFill>
                  <a:schemeClr val="tx1"/>
                </a:solidFill>
                <a:latin typeface="+mn-lt"/>
                <a:ea typeface="+mn-ea"/>
                <a:cs typeface="+mn-cs"/>
              </a:defRPr>
            </a:lvl4pPr>
            <a:lvl5pPr marL="1785768" algn="l" defTabSz="446441" rtl="0" eaLnBrk="1" latinLnBrk="0" hangingPunct="1">
              <a:defRPr sz="1758" kern="1200">
                <a:solidFill>
                  <a:schemeClr val="tx1"/>
                </a:solidFill>
                <a:latin typeface="+mn-lt"/>
                <a:ea typeface="+mn-ea"/>
                <a:cs typeface="+mn-cs"/>
              </a:defRPr>
            </a:lvl5pPr>
            <a:lvl6pPr marL="2232209" algn="l" defTabSz="446441" rtl="0" eaLnBrk="1" latinLnBrk="0" hangingPunct="1">
              <a:defRPr sz="1758" kern="1200">
                <a:solidFill>
                  <a:schemeClr val="tx1"/>
                </a:solidFill>
                <a:latin typeface="+mn-lt"/>
                <a:ea typeface="+mn-ea"/>
                <a:cs typeface="+mn-cs"/>
              </a:defRPr>
            </a:lvl6pPr>
            <a:lvl7pPr marL="2678652" algn="l" defTabSz="446441" rtl="0" eaLnBrk="1" latinLnBrk="0" hangingPunct="1">
              <a:defRPr sz="1758" kern="1200">
                <a:solidFill>
                  <a:schemeClr val="tx1"/>
                </a:solidFill>
                <a:latin typeface="+mn-lt"/>
                <a:ea typeface="+mn-ea"/>
                <a:cs typeface="+mn-cs"/>
              </a:defRPr>
            </a:lvl7pPr>
            <a:lvl8pPr marL="3125095" algn="l" defTabSz="446441" rtl="0" eaLnBrk="1" latinLnBrk="0" hangingPunct="1">
              <a:defRPr sz="1758" kern="1200">
                <a:solidFill>
                  <a:schemeClr val="tx1"/>
                </a:solidFill>
                <a:latin typeface="+mn-lt"/>
                <a:ea typeface="+mn-ea"/>
                <a:cs typeface="+mn-cs"/>
              </a:defRPr>
            </a:lvl8pPr>
            <a:lvl9pPr marL="3571538" algn="l" defTabSz="446441" rtl="0" eaLnBrk="1" latinLnBrk="0" hangingPunct="1">
              <a:defRPr sz="1758" kern="1200">
                <a:solidFill>
                  <a:schemeClr val="tx1"/>
                </a:solidFill>
                <a:latin typeface="+mn-lt"/>
                <a:ea typeface="+mn-ea"/>
                <a:cs typeface="+mn-cs"/>
              </a:defRPr>
            </a:lvl9pPr>
          </a:lstStyle>
          <a:p>
            <a:fld id="{B22E28CD-7D23-44D0-95D8-4FC36EC6909F}" type="slidenum">
              <a:rPr lang="en-GB" smtClean="0">
                <a:latin typeface="Calibri Light" panose="020F0302020204030204" pitchFamily="34" charset="0"/>
                <a:cs typeface="Calibri Light" panose="020F0302020204030204" pitchFamily="34" charset="0"/>
                <a:sym typeface="Calibri Light" panose="020F0302020204030204" pitchFamily="34" charset="0"/>
              </a:rPr>
              <a:pPr/>
              <a:t>4</a:t>
            </a:fld>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cxnSp>
        <p:nvCxnSpPr>
          <p:cNvPr id="12" name="Straight Connector 11">
            <a:extLst>
              <a:ext uri="{FF2B5EF4-FFF2-40B4-BE49-F238E27FC236}">
                <a16:creationId xmlns:a16="http://schemas.microsoft.com/office/drawing/2014/main" id="{D22AD70B-299A-4975-9970-BF321BAB6708}"/>
              </a:ext>
            </a:extLst>
          </p:cNvPr>
          <p:cNvCxnSpPr/>
          <p:nvPr/>
        </p:nvCxnSpPr>
        <p:spPr>
          <a:xfrm>
            <a:off x="554201" y="9590471"/>
            <a:ext cx="0" cy="169336"/>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2D7B6E61-B963-44B6-861F-F2B63E28C259}"/>
              </a:ext>
            </a:extLst>
          </p:cNvPr>
          <p:cNvSpPr txBox="1">
            <a:spLocks/>
          </p:cNvSpPr>
          <p:nvPr/>
        </p:nvSpPr>
        <p:spPr>
          <a:xfrm>
            <a:off x="603690" y="9556608"/>
            <a:ext cx="3121008" cy="237071"/>
          </a:xfrm>
          <a:prstGeom prst="rect">
            <a:avLst/>
          </a:prstGeom>
        </p:spPr>
        <p:txBody>
          <a:bodyPr lIns="0"/>
          <a:lstStyle>
            <a:defPPr>
              <a:defRPr lang="en-US"/>
            </a:defPPr>
            <a:lvl1pPr marL="0" algn="l" defTabSz="446441" rtl="0" eaLnBrk="1" latinLnBrk="0" hangingPunct="1">
              <a:defRPr sz="850" kern="1200">
                <a:solidFill>
                  <a:schemeClr val="tx1"/>
                </a:solidFill>
                <a:latin typeface="+mn-lt"/>
                <a:ea typeface="+mn-ea"/>
                <a:cs typeface="+mn-cs"/>
              </a:defRPr>
            </a:lvl1pPr>
            <a:lvl2pPr marL="446441" algn="l" defTabSz="446441" rtl="0" eaLnBrk="1" latinLnBrk="0" hangingPunct="1">
              <a:defRPr sz="1758" kern="1200">
                <a:solidFill>
                  <a:schemeClr val="tx1"/>
                </a:solidFill>
                <a:latin typeface="+mn-lt"/>
                <a:ea typeface="+mn-ea"/>
                <a:cs typeface="+mn-cs"/>
              </a:defRPr>
            </a:lvl2pPr>
            <a:lvl3pPr marL="892884" algn="l" defTabSz="446441" rtl="0" eaLnBrk="1" latinLnBrk="0" hangingPunct="1">
              <a:defRPr sz="1758" kern="1200">
                <a:solidFill>
                  <a:schemeClr val="tx1"/>
                </a:solidFill>
                <a:latin typeface="+mn-lt"/>
                <a:ea typeface="+mn-ea"/>
                <a:cs typeface="+mn-cs"/>
              </a:defRPr>
            </a:lvl3pPr>
            <a:lvl4pPr marL="1339329" algn="l" defTabSz="446441" rtl="0" eaLnBrk="1" latinLnBrk="0" hangingPunct="1">
              <a:defRPr sz="1758" kern="1200">
                <a:solidFill>
                  <a:schemeClr val="tx1"/>
                </a:solidFill>
                <a:latin typeface="+mn-lt"/>
                <a:ea typeface="+mn-ea"/>
                <a:cs typeface="+mn-cs"/>
              </a:defRPr>
            </a:lvl4pPr>
            <a:lvl5pPr marL="1785768" algn="l" defTabSz="446441" rtl="0" eaLnBrk="1" latinLnBrk="0" hangingPunct="1">
              <a:defRPr sz="1758" kern="1200">
                <a:solidFill>
                  <a:schemeClr val="tx1"/>
                </a:solidFill>
                <a:latin typeface="+mn-lt"/>
                <a:ea typeface="+mn-ea"/>
                <a:cs typeface="+mn-cs"/>
              </a:defRPr>
            </a:lvl5pPr>
            <a:lvl6pPr marL="2232209" algn="l" defTabSz="446441" rtl="0" eaLnBrk="1" latinLnBrk="0" hangingPunct="1">
              <a:defRPr sz="1758" kern="1200">
                <a:solidFill>
                  <a:schemeClr val="tx1"/>
                </a:solidFill>
                <a:latin typeface="+mn-lt"/>
                <a:ea typeface="+mn-ea"/>
                <a:cs typeface="+mn-cs"/>
              </a:defRPr>
            </a:lvl6pPr>
            <a:lvl7pPr marL="2678652" algn="l" defTabSz="446441" rtl="0" eaLnBrk="1" latinLnBrk="0" hangingPunct="1">
              <a:defRPr sz="1758" kern="1200">
                <a:solidFill>
                  <a:schemeClr val="tx1"/>
                </a:solidFill>
                <a:latin typeface="+mn-lt"/>
                <a:ea typeface="+mn-ea"/>
                <a:cs typeface="+mn-cs"/>
              </a:defRPr>
            </a:lvl7pPr>
            <a:lvl8pPr marL="3125095" algn="l" defTabSz="446441" rtl="0" eaLnBrk="1" latinLnBrk="0" hangingPunct="1">
              <a:defRPr sz="1758" kern="1200">
                <a:solidFill>
                  <a:schemeClr val="tx1"/>
                </a:solidFill>
                <a:latin typeface="+mn-lt"/>
                <a:ea typeface="+mn-ea"/>
                <a:cs typeface="+mn-cs"/>
              </a:defRPr>
            </a:lvl8pPr>
            <a:lvl9pPr marL="3571538" algn="l" defTabSz="446441" rtl="0" eaLnBrk="1" latinLnBrk="0" hangingPunct="1">
              <a:defRPr sz="1758" kern="1200">
                <a:solidFill>
                  <a:schemeClr val="tx1"/>
                </a:solidFill>
                <a:latin typeface="+mn-lt"/>
                <a:ea typeface="+mn-ea"/>
                <a:cs typeface="+mn-cs"/>
              </a:defRPr>
            </a:lvl9pPr>
          </a:lstStyle>
          <a:p>
            <a:r>
              <a:rPr lang="en-GB" sz="800" dirty="0">
                <a:latin typeface="Calibri Light" panose="020F0302020204030204" pitchFamily="34" charset="0"/>
                <a:cs typeface="Calibri Light" panose="020F0302020204030204" pitchFamily="34" charset="0"/>
                <a:sym typeface="Calibri Light" panose="020F0302020204030204" pitchFamily="34" charset="0"/>
              </a:rPr>
              <a:t>Financial Sector Deepening Moçambique, Strategic Plan 2020-25</a:t>
            </a:r>
          </a:p>
        </p:txBody>
      </p:sp>
      <p:sp>
        <p:nvSpPr>
          <p:cNvPr id="14" name="Text Placeholder 12">
            <a:extLst>
              <a:ext uri="{FF2B5EF4-FFF2-40B4-BE49-F238E27FC236}">
                <a16:creationId xmlns:a16="http://schemas.microsoft.com/office/drawing/2014/main" id="{F2D07D7C-6902-442C-BA2A-488B7DA1C853}"/>
              </a:ext>
            </a:extLst>
          </p:cNvPr>
          <p:cNvSpPr txBox="1">
            <a:spLocks/>
          </p:cNvSpPr>
          <p:nvPr/>
        </p:nvSpPr>
        <p:spPr>
          <a:xfrm>
            <a:off x="360709" y="9324480"/>
            <a:ext cx="7056000" cy="108000"/>
          </a:xfrm>
          <a:prstGeom prst="rect">
            <a:avLst/>
          </a:prstGeom>
        </p:spPr>
        <p:txBody>
          <a:bodyPr lIns="0" tIns="0" rIns="0" bIns="0" anchor="ct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r>
              <a:rPr lang="en-GB" sz="700" dirty="0">
                <a:solidFill>
                  <a:schemeClr val="tx1">
                    <a:lumMod val="50000"/>
                    <a:lumOff val="50000"/>
                  </a:schemeClr>
                </a:solidFill>
                <a:latin typeface="Calibri Light" panose="020F0302020204030204" pitchFamily="34" charset="0"/>
                <a:cs typeface="Calibri Light" panose="020F0302020204030204" pitchFamily="34" charset="0"/>
                <a:sym typeface="Calibri Light" panose="020F0302020204030204" pitchFamily="34" charset="0"/>
              </a:rPr>
              <a:t>Source: Oxford Economics, World Bank, United Nations, Economist Intelligence Unit, Standard Bank</a:t>
            </a:r>
          </a:p>
        </p:txBody>
      </p:sp>
      <p:cxnSp>
        <p:nvCxnSpPr>
          <p:cNvPr id="29" name="Straight Connector 28">
            <a:extLst>
              <a:ext uri="{FF2B5EF4-FFF2-40B4-BE49-F238E27FC236}">
                <a16:creationId xmlns:a16="http://schemas.microsoft.com/office/drawing/2014/main" id="{642850DC-6F1C-48D9-A97C-CDC88C968D67}"/>
              </a:ext>
            </a:extLst>
          </p:cNvPr>
          <p:cNvCxnSpPr>
            <a:cxnSpLocks/>
          </p:cNvCxnSpPr>
          <p:nvPr/>
        </p:nvCxnSpPr>
        <p:spPr>
          <a:xfrm>
            <a:off x="3985531" y="4640833"/>
            <a:ext cx="3328082" cy="0"/>
          </a:xfrm>
          <a:prstGeom prst="line">
            <a:avLst/>
          </a:prstGeom>
          <a:ln>
            <a:solidFill>
              <a:srgbClr val="C4C4CD"/>
            </a:solidFill>
          </a:ln>
        </p:spPr>
        <p:style>
          <a:lnRef idx="1">
            <a:schemeClr val="accent1"/>
          </a:lnRef>
          <a:fillRef idx="0">
            <a:schemeClr val="accent1"/>
          </a:fillRef>
          <a:effectRef idx="0">
            <a:schemeClr val="accent1"/>
          </a:effectRef>
          <a:fontRef idx="minor">
            <a:schemeClr val="tx1"/>
          </a:fontRef>
        </p:style>
      </p:cxnSp>
      <p:sp>
        <p:nvSpPr>
          <p:cNvPr id="30" name="Text Placeholder 7">
            <a:extLst>
              <a:ext uri="{FF2B5EF4-FFF2-40B4-BE49-F238E27FC236}">
                <a16:creationId xmlns:a16="http://schemas.microsoft.com/office/drawing/2014/main" id="{90A3D7A5-674D-46CC-9619-75AF8C857BFA}"/>
              </a:ext>
            </a:extLst>
          </p:cNvPr>
          <p:cNvSpPr txBox="1">
            <a:spLocks/>
          </p:cNvSpPr>
          <p:nvPr/>
        </p:nvSpPr>
        <p:spPr>
          <a:xfrm>
            <a:off x="3985531" y="4557744"/>
            <a:ext cx="1404000" cy="166178"/>
          </a:xfrm>
          <a:prstGeom prst="rect">
            <a:avLst/>
          </a:prstGeom>
          <a:solidFill>
            <a:schemeClr val="bg1"/>
          </a:solidFill>
        </p:spPr>
        <p:txBody>
          <a:bodyPr lIns="0" rIns="0" anchor="ct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855"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r>
              <a:rPr lang="en-US" sz="900" dirty="0">
                <a:latin typeface="Calibri Light" panose="020F0302020204030204" pitchFamily="34" charset="0"/>
                <a:cs typeface="Calibri Light" panose="020F0302020204030204" pitchFamily="34" charset="0"/>
                <a:sym typeface="Calibri Light" panose="020F0302020204030204" pitchFamily="34" charset="0"/>
              </a:rPr>
              <a:t>Key social indicators (2019)</a:t>
            </a:r>
            <a:endParaRPr lang="en-GB" sz="900" dirty="0">
              <a:latin typeface="Calibri Light" panose="020F0302020204030204" pitchFamily="34" charset="0"/>
              <a:cs typeface="Calibri Light" panose="020F0302020204030204" pitchFamily="34" charset="0"/>
              <a:sym typeface="Calibri Light" panose="020F0302020204030204" pitchFamily="34" charset="0"/>
            </a:endParaRPr>
          </a:p>
        </p:txBody>
      </p:sp>
      <p:grpSp>
        <p:nvGrpSpPr>
          <p:cNvPr id="98" name="Group 97">
            <a:extLst>
              <a:ext uri="{FF2B5EF4-FFF2-40B4-BE49-F238E27FC236}">
                <a16:creationId xmlns:a16="http://schemas.microsoft.com/office/drawing/2014/main" id="{4C47BCFC-C8C0-43DB-A2CE-6FE6DC5EE4C4}"/>
              </a:ext>
            </a:extLst>
          </p:cNvPr>
          <p:cNvGrpSpPr/>
          <p:nvPr/>
        </p:nvGrpSpPr>
        <p:grpSpPr>
          <a:xfrm>
            <a:off x="3943775" y="8171447"/>
            <a:ext cx="3348000" cy="432291"/>
            <a:chOff x="2450255" y="7876539"/>
            <a:chExt cx="3348000" cy="432291"/>
          </a:xfrm>
        </p:grpSpPr>
        <p:sp>
          <p:nvSpPr>
            <p:cNvPr id="36" name="Text Placeholder 7">
              <a:extLst>
                <a:ext uri="{FF2B5EF4-FFF2-40B4-BE49-F238E27FC236}">
                  <a16:creationId xmlns:a16="http://schemas.microsoft.com/office/drawing/2014/main" id="{D341AD07-1CA9-468A-8B0F-E139FF850D9B}"/>
                </a:ext>
              </a:extLst>
            </p:cNvPr>
            <p:cNvSpPr txBox="1">
              <a:spLocks/>
            </p:cNvSpPr>
            <p:nvPr/>
          </p:nvSpPr>
          <p:spPr>
            <a:xfrm>
              <a:off x="2450255" y="8142652"/>
              <a:ext cx="3348000" cy="166178"/>
            </a:xfrm>
            <a:prstGeom prst="rect">
              <a:avLst/>
            </a:prstGeom>
          </p:spPr>
          <p:txBody>
            <a:bodyPr tIns="0" bIns="0"/>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855"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r>
                <a:rPr lang="en-US" sz="1000" dirty="0">
                  <a:latin typeface="Calibri Light" panose="020F0302020204030204" pitchFamily="34" charset="0"/>
                  <a:cs typeface="Calibri Light" panose="020F0302020204030204" pitchFamily="34" charset="0"/>
                  <a:sym typeface="Calibri Light" panose="020F0302020204030204" pitchFamily="34" charset="0"/>
                </a:rPr>
                <a:t>On the ease of doing business index by the World Bank</a:t>
              </a:r>
              <a:endParaRPr lang="en-GB" sz="100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7" name="Text Placeholder 17">
              <a:extLst>
                <a:ext uri="{FF2B5EF4-FFF2-40B4-BE49-F238E27FC236}">
                  <a16:creationId xmlns:a16="http://schemas.microsoft.com/office/drawing/2014/main" id="{AEC2C913-9A20-4C5A-B058-0DEF12E14479}"/>
                </a:ext>
              </a:extLst>
            </p:cNvPr>
            <p:cNvSpPr txBox="1">
              <a:spLocks/>
            </p:cNvSpPr>
            <p:nvPr/>
          </p:nvSpPr>
          <p:spPr>
            <a:xfrm>
              <a:off x="2450255" y="7876539"/>
              <a:ext cx="3222000" cy="288000"/>
            </a:xfrm>
            <a:prstGeom prst="rect">
              <a:avLst/>
            </a:prstGeom>
          </p:spPr>
          <p:txBody>
            <a:bodyPr anchor="ct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4618"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r>
                <a:rPr lang="en-GB" sz="1600" b="1" dirty="0">
                  <a:solidFill>
                    <a:srgbClr val="377169"/>
                  </a:solidFill>
                  <a:latin typeface="Calibri Light" panose="020F0302020204030204" pitchFamily="34" charset="0"/>
                  <a:cs typeface="Calibri Light" panose="020F0302020204030204" pitchFamily="34" charset="0"/>
                  <a:sym typeface="Calibri Light" panose="020F0302020204030204" pitchFamily="34" charset="0"/>
                </a:rPr>
                <a:t>138/190</a:t>
              </a:r>
            </a:p>
          </p:txBody>
        </p:sp>
      </p:grpSp>
      <p:grpSp>
        <p:nvGrpSpPr>
          <p:cNvPr id="101" name="Group 100">
            <a:extLst>
              <a:ext uri="{FF2B5EF4-FFF2-40B4-BE49-F238E27FC236}">
                <a16:creationId xmlns:a16="http://schemas.microsoft.com/office/drawing/2014/main" id="{1422AF52-2D34-486A-B5BE-A162327B0A25}"/>
              </a:ext>
            </a:extLst>
          </p:cNvPr>
          <p:cNvGrpSpPr/>
          <p:nvPr/>
        </p:nvGrpSpPr>
        <p:grpSpPr>
          <a:xfrm>
            <a:off x="3964101" y="4799304"/>
            <a:ext cx="3363670" cy="643791"/>
            <a:chOff x="3964101" y="5497772"/>
            <a:chExt cx="3363670" cy="643791"/>
          </a:xfrm>
        </p:grpSpPr>
        <p:grpSp>
          <p:nvGrpSpPr>
            <p:cNvPr id="60" name="Group 59">
              <a:extLst>
                <a:ext uri="{FF2B5EF4-FFF2-40B4-BE49-F238E27FC236}">
                  <a16:creationId xmlns:a16="http://schemas.microsoft.com/office/drawing/2014/main" id="{6101C9F8-ED3E-49F1-A4B3-7779F19F2462}"/>
                </a:ext>
              </a:extLst>
            </p:cNvPr>
            <p:cNvGrpSpPr/>
            <p:nvPr/>
          </p:nvGrpSpPr>
          <p:grpSpPr>
            <a:xfrm>
              <a:off x="3964101" y="5497772"/>
              <a:ext cx="900000" cy="643791"/>
              <a:chOff x="3943775" y="5627867"/>
              <a:chExt cx="1440000" cy="643791"/>
            </a:xfrm>
          </p:grpSpPr>
          <p:sp>
            <p:nvSpPr>
              <p:cNvPr id="28" name="Text Placeholder 7">
                <a:extLst>
                  <a:ext uri="{FF2B5EF4-FFF2-40B4-BE49-F238E27FC236}">
                    <a16:creationId xmlns:a16="http://schemas.microsoft.com/office/drawing/2014/main" id="{7539950B-08D6-483C-A6B9-840711605D15}"/>
                  </a:ext>
                </a:extLst>
              </p:cNvPr>
              <p:cNvSpPr txBox="1">
                <a:spLocks/>
              </p:cNvSpPr>
              <p:nvPr/>
            </p:nvSpPr>
            <p:spPr>
              <a:xfrm>
                <a:off x="4001375" y="5963881"/>
                <a:ext cx="1324800" cy="307777"/>
              </a:xfrm>
              <a:prstGeom prst="rect">
                <a:avLst/>
              </a:prstGeom>
            </p:spPr>
            <p:txBody>
              <a:bodyPr lIns="0" tIns="0" rIns="0" bIns="0">
                <a:sp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855"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r>
                  <a:rPr lang="en-US" sz="1000" dirty="0">
                    <a:latin typeface="Calibri Light" panose="020F0302020204030204" pitchFamily="34" charset="0"/>
                    <a:cs typeface="Calibri Light" panose="020F0302020204030204" pitchFamily="34" charset="0"/>
                    <a:sym typeface="Calibri Light" panose="020F0302020204030204" pitchFamily="34" charset="0"/>
                  </a:rPr>
                  <a:t>Total population</a:t>
                </a:r>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1" name="Text Placeholder 17">
                <a:extLst>
                  <a:ext uri="{FF2B5EF4-FFF2-40B4-BE49-F238E27FC236}">
                    <a16:creationId xmlns:a16="http://schemas.microsoft.com/office/drawing/2014/main" id="{E7A941AD-EAA3-46C2-8349-4264FE36093C}"/>
                  </a:ext>
                </a:extLst>
              </p:cNvPr>
              <p:cNvSpPr txBox="1">
                <a:spLocks/>
              </p:cNvSpPr>
              <p:nvPr/>
            </p:nvSpPr>
            <p:spPr>
              <a:xfrm>
                <a:off x="3943775" y="5627867"/>
                <a:ext cx="1440000" cy="360000"/>
              </a:xfrm>
              <a:prstGeom prst="rect">
                <a:avLst/>
              </a:prstGeom>
            </p:spPr>
            <p:txBody>
              <a:bodyPr lIns="0" tIns="0" rIns="0" bIns="0" anchor="ct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4618"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r>
                  <a:rPr lang="en-US" sz="2000" b="1" dirty="0">
                    <a:solidFill>
                      <a:srgbClr val="377169"/>
                    </a:solidFill>
                    <a:latin typeface="Calibri Light" panose="020F0302020204030204" pitchFamily="34" charset="0"/>
                    <a:cs typeface="Calibri Light" panose="020F0302020204030204" pitchFamily="34" charset="0"/>
                    <a:sym typeface="Calibri Light" panose="020F0302020204030204" pitchFamily="34" charset="0"/>
                  </a:rPr>
                  <a:t>30m</a:t>
                </a:r>
                <a:endParaRPr lang="en-GB" sz="1800" b="1" dirty="0">
                  <a:solidFill>
                    <a:srgbClr val="377169"/>
                  </a:solidFill>
                  <a:latin typeface="Calibri Light" panose="020F0302020204030204" pitchFamily="34" charset="0"/>
                  <a:cs typeface="Calibri Light" panose="020F0302020204030204" pitchFamily="34" charset="0"/>
                  <a:sym typeface="Calibri Light" panose="020F0302020204030204" pitchFamily="34" charset="0"/>
                </a:endParaRPr>
              </a:p>
            </p:txBody>
          </p:sp>
        </p:grpSp>
        <p:grpSp>
          <p:nvGrpSpPr>
            <p:cNvPr id="100" name="Group 99">
              <a:extLst>
                <a:ext uri="{FF2B5EF4-FFF2-40B4-BE49-F238E27FC236}">
                  <a16:creationId xmlns:a16="http://schemas.microsoft.com/office/drawing/2014/main" id="{0F15A539-AC8F-496F-AA30-92CD32B87D1C}"/>
                </a:ext>
              </a:extLst>
            </p:cNvPr>
            <p:cNvGrpSpPr/>
            <p:nvPr/>
          </p:nvGrpSpPr>
          <p:grpSpPr>
            <a:xfrm>
              <a:off x="6283642" y="5548253"/>
              <a:ext cx="1044129" cy="583761"/>
              <a:chOff x="6283642" y="5493791"/>
              <a:chExt cx="1044129" cy="583761"/>
            </a:xfrm>
          </p:grpSpPr>
          <p:sp>
            <p:nvSpPr>
              <p:cNvPr id="39" name="Text Placeholder 7">
                <a:extLst>
                  <a:ext uri="{FF2B5EF4-FFF2-40B4-BE49-F238E27FC236}">
                    <a16:creationId xmlns:a16="http://schemas.microsoft.com/office/drawing/2014/main" id="{A97075FC-E4B4-4D02-A0F1-393DBC5E2F6D}"/>
                  </a:ext>
                </a:extLst>
              </p:cNvPr>
              <p:cNvSpPr txBox="1">
                <a:spLocks/>
              </p:cNvSpPr>
              <p:nvPr/>
            </p:nvSpPr>
            <p:spPr>
              <a:xfrm>
                <a:off x="6664505" y="5493791"/>
                <a:ext cx="649108" cy="276999"/>
              </a:xfrm>
              <a:prstGeom prst="rect">
                <a:avLst/>
              </a:prstGeom>
            </p:spPr>
            <p:txBody>
              <a:bodyPr lIns="0" tIns="0" rIns="0" bIns="0">
                <a:sp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855"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r>
                  <a:rPr lang="en-US" sz="900" dirty="0">
                    <a:latin typeface="Calibri Light" panose="020F0302020204030204" pitchFamily="34" charset="0"/>
                    <a:cs typeface="Calibri Light" panose="020F0302020204030204" pitchFamily="34" charset="0"/>
                    <a:sym typeface="Calibri Light" panose="020F0302020204030204" pitchFamily="34" charset="0"/>
                  </a:rPr>
                  <a:t>Rural population</a:t>
                </a:r>
                <a:endParaRPr lang="en-GB" sz="90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40" name="Text Placeholder 17">
                <a:extLst>
                  <a:ext uri="{FF2B5EF4-FFF2-40B4-BE49-F238E27FC236}">
                    <a16:creationId xmlns:a16="http://schemas.microsoft.com/office/drawing/2014/main" id="{A58BFD2A-E400-4B3D-B84E-DCEE8C9DAD8C}"/>
                  </a:ext>
                </a:extLst>
              </p:cNvPr>
              <p:cNvSpPr txBox="1">
                <a:spLocks/>
              </p:cNvSpPr>
              <p:nvPr/>
            </p:nvSpPr>
            <p:spPr>
              <a:xfrm>
                <a:off x="6283642" y="5542290"/>
                <a:ext cx="324000" cy="180000"/>
              </a:xfrm>
              <a:prstGeom prst="rect">
                <a:avLst/>
              </a:prstGeom>
            </p:spPr>
            <p:txBody>
              <a:bodyPr lIns="0" tIns="0" rIns="0" bIns="0" anchor="ct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4618"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r"/>
                <a:r>
                  <a:rPr lang="en-US" sz="1200" b="1" dirty="0">
                    <a:solidFill>
                      <a:srgbClr val="377169"/>
                    </a:solidFill>
                    <a:latin typeface="Calibri Light" panose="020F0302020204030204" pitchFamily="34" charset="0"/>
                    <a:cs typeface="Calibri Light" panose="020F0302020204030204" pitchFamily="34" charset="0"/>
                    <a:sym typeface="Calibri Light" panose="020F0302020204030204" pitchFamily="34" charset="0"/>
                  </a:rPr>
                  <a:t>63%</a:t>
                </a:r>
                <a:endParaRPr lang="en-GB" sz="1200" b="1" dirty="0">
                  <a:solidFill>
                    <a:srgbClr val="377169"/>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41" name="Text Placeholder 7">
                <a:extLst>
                  <a:ext uri="{FF2B5EF4-FFF2-40B4-BE49-F238E27FC236}">
                    <a16:creationId xmlns:a16="http://schemas.microsoft.com/office/drawing/2014/main" id="{9B999993-AB6C-4226-9C3C-F887A0197223}"/>
                  </a:ext>
                </a:extLst>
              </p:cNvPr>
              <p:cNvSpPr txBox="1">
                <a:spLocks/>
              </p:cNvSpPr>
              <p:nvPr/>
            </p:nvSpPr>
            <p:spPr>
              <a:xfrm>
                <a:off x="6664504" y="5800553"/>
                <a:ext cx="663267" cy="276999"/>
              </a:xfrm>
              <a:prstGeom prst="rect">
                <a:avLst/>
              </a:prstGeom>
            </p:spPr>
            <p:txBody>
              <a:bodyPr lIns="0" tIns="0" rIns="0" bIns="0">
                <a:sp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855"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r>
                  <a:rPr lang="en-US" sz="900" dirty="0">
                    <a:latin typeface="Calibri Light" panose="020F0302020204030204" pitchFamily="34" charset="0"/>
                    <a:cs typeface="Calibri Light" panose="020F0302020204030204" pitchFamily="34" charset="0"/>
                    <a:sym typeface="Calibri Light" panose="020F0302020204030204" pitchFamily="34" charset="0"/>
                  </a:rPr>
                  <a:t>Urban population</a:t>
                </a:r>
                <a:endParaRPr lang="en-GB" sz="90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42" name="Text Placeholder 17">
                <a:extLst>
                  <a:ext uri="{FF2B5EF4-FFF2-40B4-BE49-F238E27FC236}">
                    <a16:creationId xmlns:a16="http://schemas.microsoft.com/office/drawing/2014/main" id="{396B6E24-87EF-4D92-881C-9017845E8FED}"/>
                  </a:ext>
                </a:extLst>
              </p:cNvPr>
              <p:cNvSpPr txBox="1">
                <a:spLocks/>
              </p:cNvSpPr>
              <p:nvPr/>
            </p:nvSpPr>
            <p:spPr>
              <a:xfrm>
                <a:off x="6283642" y="5849052"/>
                <a:ext cx="324000" cy="180000"/>
              </a:xfrm>
              <a:prstGeom prst="rect">
                <a:avLst/>
              </a:prstGeom>
            </p:spPr>
            <p:txBody>
              <a:bodyPr lIns="0" tIns="0" rIns="0" bIns="0" anchor="ct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4618"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r"/>
                <a:r>
                  <a:rPr lang="en-US" sz="1200" b="1" dirty="0">
                    <a:solidFill>
                      <a:srgbClr val="377169"/>
                    </a:solidFill>
                    <a:latin typeface="Calibri Light" panose="020F0302020204030204" pitchFamily="34" charset="0"/>
                    <a:cs typeface="Calibri Light" panose="020F0302020204030204" pitchFamily="34" charset="0"/>
                    <a:sym typeface="Calibri Light" panose="020F0302020204030204" pitchFamily="34" charset="0"/>
                  </a:rPr>
                  <a:t>37%</a:t>
                </a:r>
                <a:endParaRPr lang="en-GB" sz="1200" b="1" dirty="0">
                  <a:solidFill>
                    <a:srgbClr val="377169"/>
                  </a:solidFill>
                  <a:latin typeface="Calibri Light" panose="020F0302020204030204" pitchFamily="34" charset="0"/>
                  <a:cs typeface="Calibri Light" panose="020F0302020204030204" pitchFamily="34" charset="0"/>
                  <a:sym typeface="Calibri Light" panose="020F0302020204030204" pitchFamily="34" charset="0"/>
                </a:endParaRPr>
              </a:p>
            </p:txBody>
          </p:sp>
        </p:grpSp>
        <p:grpSp>
          <p:nvGrpSpPr>
            <p:cNvPr id="49" name="Group 48">
              <a:extLst>
                <a:ext uri="{FF2B5EF4-FFF2-40B4-BE49-F238E27FC236}">
                  <a16:creationId xmlns:a16="http://schemas.microsoft.com/office/drawing/2014/main" id="{FA606F4F-77DF-4F07-A496-DCAC59099BD1}"/>
                </a:ext>
              </a:extLst>
            </p:cNvPr>
            <p:cNvGrpSpPr/>
            <p:nvPr/>
          </p:nvGrpSpPr>
          <p:grpSpPr>
            <a:xfrm>
              <a:off x="5187429" y="5517823"/>
              <a:ext cx="872524" cy="616045"/>
              <a:chOff x="5033220" y="3161368"/>
              <a:chExt cx="732920" cy="616045"/>
            </a:xfrm>
          </p:grpSpPr>
          <p:sp>
            <p:nvSpPr>
              <p:cNvPr id="50" name="Text Placeholder 7">
                <a:extLst>
                  <a:ext uri="{FF2B5EF4-FFF2-40B4-BE49-F238E27FC236}">
                    <a16:creationId xmlns:a16="http://schemas.microsoft.com/office/drawing/2014/main" id="{6DD9D73B-D1A5-4A51-AB17-621A9104E088}"/>
                  </a:ext>
                </a:extLst>
              </p:cNvPr>
              <p:cNvSpPr txBox="1">
                <a:spLocks/>
              </p:cNvSpPr>
              <p:nvPr/>
            </p:nvSpPr>
            <p:spPr>
              <a:xfrm>
                <a:off x="5036798" y="3485025"/>
                <a:ext cx="725760" cy="292388"/>
              </a:xfrm>
              <a:prstGeom prst="rect">
                <a:avLst/>
              </a:prstGeom>
            </p:spPr>
            <p:txBody>
              <a:bodyPr wrap="square" lIns="0" tIns="0" rIns="0" bIns="0">
                <a:sp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855"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r>
                  <a:rPr lang="en-US" sz="950" dirty="0">
                    <a:latin typeface="Calibri Light" panose="020F0302020204030204" pitchFamily="34" charset="0"/>
                    <a:cs typeface="Calibri Light" panose="020F0302020204030204" pitchFamily="34" charset="0"/>
                    <a:sym typeface="Calibri Light" panose="020F0302020204030204" pitchFamily="34" charset="0"/>
                  </a:rPr>
                  <a:t>Population growth</a:t>
                </a:r>
                <a:endParaRPr lang="en-GB" sz="9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51" name="Text Placeholder 17">
                <a:extLst>
                  <a:ext uri="{FF2B5EF4-FFF2-40B4-BE49-F238E27FC236}">
                    <a16:creationId xmlns:a16="http://schemas.microsoft.com/office/drawing/2014/main" id="{6FCB5C3E-4ABD-45B4-BDAA-65EBEBD7D99D}"/>
                  </a:ext>
                </a:extLst>
              </p:cNvPr>
              <p:cNvSpPr txBox="1">
                <a:spLocks/>
              </p:cNvSpPr>
              <p:nvPr/>
            </p:nvSpPr>
            <p:spPr>
              <a:xfrm>
                <a:off x="5033220" y="3161368"/>
                <a:ext cx="732920" cy="360000"/>
              </a:xfrm>
              <a:prstGeom prst="rect">
                <a:avLst/>
              </a:prstGeom>
            </p:spPr>
            <p:txBody>
              <a:bodyPr lIns="0" tIns="0" rIns="0" bIns="0" anchor="ct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4618"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r>
                  <a:rPr lang="en-US" sz="1600" b="1" dirty="0">
                    <a:solidFill>
                      <a:srgbClr val="377169"/>
                    </a:solidFill>
                    <a:latin typeface="Calibri Light" panose="020F0302020204030204" pitchFamily="34" charset="0"/>
                    <a:cs typeface="Calibri Light" panose="020F0302020204030204" pitchFamily="34" charset="0"/>
                    <a:sym typeface="Calibri Light" panose="020F0302020204030204" pitchFamily="34" charset="0"/>
                  </a:rPr>
                  <a:t>2.9%</a:t>
                </a:r>
                <a:endParaRPr lang="en-GB" sz="1800" b="1" dirty="0">
                  <a:solidFill>
                    <a:srgbClr val="377169"/>
                  </a:solidFill>
                  <a:latin typeface="Calibri Light" panose="020F0302020204030204" pitchFamily="34" charset="0"/>
                  <a:cs typeface="Calibri Light" panose="020F0302020204030204" pitchFamily="34" charset="0"/>
                  <a:sym typeface="Calibri Light" panose="020F0302020204030204" pitchFamily="34" charset="0"/>
                </a:endParaRPr>
              </a:p>
            </p:txBody>
          </p:sp>
        </p:grpSp>
      </p:grpSp>
      <p:grpSp>
        <p:nvGrpSpPr>
          <p:cNvPr id="97" name="Group 96">
            <a:extLst>
              <a:ext uri="{FF2B5EF4-FFF2-40B4-BE49-F238E27FC236}">
                <a16:creationId xmlns:a16="http://schemas.microsoft.com/office/drawing/2014/main" id="{04D4749F-A83B-4EEF-9412-35E1C4210B9B}"/>
              </a:ext>
            </a:extLst>
          </p:cNvPr>
          <p:cNvGrpSpPr/>
          <p:nvPr/>
        </p:nvGrpSpPr>
        <p:grpSpPr>
          <a:xfrm>
            <a:off x="3943775" y="7540499"/>
            <a:ext cx="3384000" cy="432291"/>
            <a:chOff x="3943775" y="7876539"/>
            <a:chExt cx="3384000" cy="432291"/>
          </a:xfrm>
        </p:grpSpPr>
        <p:sp>
          <p:nvSpPr>
            <p:cNvPr id="54" name="Text Placeholder 7">
              <a:extLst>
                <a:ext uri="{FF2B5EF4-FFF2-40B4-BE49-F238E27FC236}">
                  <a16:creationId xmlns:a16="http://schemas.microsoft.com/office/drawing/2014/main" id="{3DB1FCA6-683F-4747-8618-ADE96DA9D416}"/>
                </a:ext>
              </a:extLst>
            </p:cNvPr>
            <p:cNvSpPr txBox="1">
              <a:spLocks/>
            </p:cNvSpPr>
            <p:nvPr/>
          </p:nvSpPr>
          <p:spPr>
            <a:xfrm>
              <a:off x="3943775" y="8142652"/>
              <a:ext cx="3384000" cy="166178"/>
            </a:xfrm>
            <a:prstGeom prst="rect">
              <a:avLst/>
            </a:prstGeom>
          </p:spPr>
          <p:txBody>
            <a:bodyPr tIns="0" bIns="0"/>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855"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r>
                <a:rPr lang="en-US" sz="1000" dirty="0">
                  <a:latin typeface="Calibri Light" panose="020F0302020204030204" pitchFamily="34" charset="0"/>
                  <a:cs typeface="Calibri Light" panose="020F0302020204030204" pitchFamily="34" charset="0"/>
                  <a:sym typeface="Calibri Light" panose="020F0302020204030204" pitchFamily="34" charset="0"/>
                </a:rPr>
                <a:t>On the Human Development Index by the United Nations</a:t>
              </a:r>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55" name="Text Placeholder 17">
              <a:extLst>
                <a:ext uri="{FF2B5EF4-FFF2-40B4-BE49-F238E27FC236}">
                  <a16:creationId xmlns:a16="http://schemas.microsoft.com/office/drawing/2014/main" id="{2D0E886D-5B4E-43FF-A238-78DED7E974CE}"/>
                </a:ext>
              </a:extLst>
            </p:cNvPr>
            <p:cNvSpPr txBox="1">
              <a:spLocks/>
            </p:cNvSpPr>
            <p:nvPr/>
          </p:nvSpPr>
          <p:spPr>
            <a:xfrm>
              <a:off x="3943775" y="7876539"/>
              <a:ext cx="3222000" cy="288000"/>
            </a:xfrm>
            <a:prstGeom prst="rect">
              <a:avLst/>
            </a:prstGeom>
          </p:spPr>
          <p:txBody>
            <a:bodyPr anchor="ct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4618"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r>
                <a:rPr lang="en-GB" sz="1600" b="1" dirty="0">
                  <a:solidFill>
                    <a:srgbClr val="377169"/>
                  </a:solidFill>
                  <a:latin typeface="Calibri Light" panose="020F0302020204030204" pitchFamily="34" charset="0"/>
                  <a:cs typeface="Calibri Light" panose="020F0302020204030204" pitchFamily="34" charset="0"/>
                  <a:sym typeface="Calibri Light" panose="020F0302020204030204" pitchFamily="34" charset="0"/>
                </a:rPr>
                <a:t>180/189</a:t>
              </a:r>
            </a:p>
          </p:txBody>
        </p:sp>
      </p:grpSp>
      <p:grpSp>
        <p:nvGrpSpPr>
          <p:cNvPr id="96" name="Group 95">
            <a:extLst>
              <a:ext uri="{FF2B5EF4-FFF2-40B4-BE49-F238E27FC236}">
                <a16:creationId xmlns:a16="http://schemas.microsoft.com/office/drawing/2014/main" id="{E94BEA65-C0C4-473D-AE22-032A12D23EEE}"/>
              </a:ext>
            </a:extLst>
          </p:cNvPr>
          <p:cNvGrpSpPr/>
          <p:nvPr/>
        </p:nvGrpSpPr>
        <p:grpSpPr>
          <a:xfrm>
            <a:off x="3943775" y="8802396"/>
            <a:ext cx="3312000" cy="432291"/>
            <a:chOff x="-948265" y="7876539"/>
            <a:chExt cx="3312000" cy="432291"/>
          </a:xfrm>
        </p:grpSpPr>
        <p:sp>
          <p:nvSpPr>
            <p:cNvPr id="58" name="Text Placeholder 7">
              <a:extLst>
                <a:ext uri="{FF2B5EF4-FFF2-40B4-BE49-F238E27FC236}">
                  <a16:creationId xmlns:a16="http://schemas.microsoft.com/office/drawing/2014/main" id="{18CA454C-BBF7-4D99-8056-548B2FC79C78}"/>
                </a:ext>
              </a:extLst>
            </p:cNvPr>
            <p:cNvSpPr txBox="1">
              <a:spLocks/>
            </p:cNvSpPr>
            <p:nvPr/>
          </p:nvSpPr>
          <p:spPr>
            <a:xfrm>
              <a:off x="-948265" y="8142652"/>
              <a:ext cx="3312000" cy="166178"/>
            </a:xfrm>
            <a:prstGeom prst="rect">
              <a:avLst/>
            </a:prstGeom>
          </p:spPr>
          <p:txBody>
            <a:bodyPr tIns="0" rIns="0" bIns="0"/>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855"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r>
                <a:rPr lang="en-US" sz="1000" dirty="0">
                  <a:latin typeface="Calibri Light" panose="020F0302020204030204" pitchFamily="34" charset="0"/>
                  <a:cs typeface="Calibri Light" panose="020F0302020204030204" pitchFamily="34" charset="0"/>
                  <a:sym typeface="Calibri Light" panose="020F0302020204030204" pitchFamily="34" charset="0"/>
                </a:rPr>
                <a:t>On the Democracy Index by the Economist Intelligence Unit</a:t>
              </a:r>
              <a:endParaRPr lang="en-GB" sz="100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59" name="Text Placeholder 17">
              <a:extLst>
                <a:ext uri="{FF2B5EF4-FFF2-40B4-BE49-F238E27FC236}">
                  <a16:creationId xmlns:a16="http://schemas.microsoft.com/office/drawing/2014/main" id="{5823C60A-217D-44AE-A6E4-ACB1F55AEA47}"/>
                </a:ext>
              </a:extLst>
            </p:cNvPr>
            <p:cNvSpPr txBox="1">
              <a:spLocks/>
            </p:cNvSpPr>
            <p:nvPr/>
          </p:nvSpPr>
          <p:spPr>
            <a:xfrm>
              <a:off x="-948265" y="7876539"/>
              <a:ext cx="3222000" cy="288000"/>
            </a:xfrm>
            <a:prstGeom prst="rect">
              <a:avLst/>
            </a:prstGeom>
          </p:spPr>
          <p:txBody>
            <a:bodyPr anchor="ct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4618"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r>
                <a:rPr lang="en-GB" sz="1600" b="1" dirty="0">
                  <a:solidFill>
                    <a:srgbClr val="377169"/>
                  </a:solidFill>
                  <a:latin typeface="Calibri Light" panose="020F0302020204030204" pitchFamily="34" charset="0"/>
                  <a:cs typeface="Calibri Light" panose="020F0302020204030204" pitchFamily="34" charset="0"/>
                  <a:sym typeface="Calibri Light" panose="020F0302020204030204" pitchFamily="34" charset="0"/>
                </a:rPr>
                <a:t>120/167</a:t>
              </a:r>
              <a:endParaRPr lang="en-GB" sz="1800" b="1" dirty="0">
                <a:solidFill>
                  <a:srgbClr val="377169"/>
                </a:solidFill>
                <a:latin typeface="Calibri Light" panose="020F0302020204030204" pitchFamily="34" charset="0"/>
                <a:cs typeface="Calibri Light" panose="020F0302020204030204" pitchFamily="34" charset="0"/>
                <a:sym typeface="Calibri Light" panose="020F0302020204030204" pitchFamily="34" charset="0"/>
              </a:endParaRPr>
            </a:p>
          </p:txBody>
        </p:sp>
      </p:grpSp>
      <p:grpSp>
        <p:nvGrpSpPr>
          <p:cNvPr id="103" name="Group 102">
            <a:extLst>
              <a:ext uri="{FF2B5EF4-FFF2-40B4-BE49-F238E27FC236}">
                <a16:creationId xmlns:a16="http://schemas.microsoft.com/office/drawing/2014/main" id="{03FFDBE8-3F18-469D-8D49-009F72849C61}"/>
              </a:ext>
            </a:extLst>
          </p:cNvPr>
          <p:cNvGrpSpPr/>
          <p:nvPr/>
        </p:nvGrpSpPr>
        <p:grpSpPr>
          <a:xfrm>
            <a:off x="3964101" y="5741727"/>
            <a:ext cx="3420404" cy="624354"/>
            <a:chOff x="3964101" y="6297410"/>
            <a:chExt cx="3420404" cy="624354"/>
          </a:xfrm>
        </p:grpSpPr>
        <p:grpSp>
          <p:nvGrpSpPr>
            <p:cNvPr id="84" name="Group 83">
              <a:extLst>
                <a:ext uri="{FF2B5EF4-FFF2-40B4-BE49-F238E27FC236}">
                  <a16:creationId xmlns:a16="http://schemas.microsoft.com/office/drawing/2014/main" id="{27B3A99F-DC24-4915-9BE0-9064387E39AF}"/>
                </a:ext>
              </a:extLst>
            </p:cNvPr>
            <p:cNvGrpSpPr/>
            <p:nvPr/>
          </p:nvGrpSpPr>
          <p:grpSpPr>
            <a:xfrm>
              <a:off x="5172627" y="6309767"/>
              <a:ext cx="900000" cy="611657"/>
              <a:chOff x="4969084" y="6296279"/>
              <a:chExt cx="900000" cy="611657"/>
            </a:xfrm>
          </p:grpSpPr>
          <p:sp>
            <p:nvSpPr>
              <p:cNvPr id="34" name="Text Placeholder 7">
                <a:extLst>
                  <a:ext uri="{FF2B5EF4-FFF2-40B4-BE49-F238E27FC236}">
                    <a16:creationId xmlns:a16="http://schemas.microsoft.com/office/drawing/2014/main" id="{2B28C689-B755-4C5A-90FD-5C3DA16BFB43}"/>
                  </a:ext>
                </a:extLst>
              </p:cNvPr>
              <p:cNvSpPr txBox="1">
                <a:spLocks/>
              </p:cNvSpPr>
              <p:nvPr/>
            </p:nvSpPr>
            <p:spPr>
              <a:xfrm>
                <a:off x="5141286" y="6619936"/>
                <a:ext cx="555597" cy="288000"/>
              </a:xfrm>
              <a:prstGeom prst="rect">
                <a:avLst/>
              </a:prstGeom>
            </p:spPr>
            <p:txBody>
              <a:bodyPr lIns="0" tIns="0" rIns="0" bIns="0"/>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855"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r>
                  <a:rPr lang="en-US" sz="950" dirty="0">
                    <a:latin typeface="Calibri Light" panose="020F0302020204030204" pitchFamily="34" charset="0"/>
                    <a:cs typeface="Calibri Light" panose="020F0302020204030204" pitchFamily="34" charset="0"/>
                    <a:sym typeface="Calibri Light" panose="020F0302020204030204" pitchFamily="34" charset="0"/>
                  </a:rPr>
                  <a:t>literacy rate</a:t>
                </a:r>
                <a:endParaRPr lang="en-GB" sz="9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5" name="Text Placeholder 17">
                <a:extLst>
                  <a:ext uri="{FF2B5EF4-FFF2-40B4-BE49-F238E27FC236}">
                    <a16:creationId xmlns:a16="http://schemas.microsoft.com/office/drawing/2014/main" id="{5085F3FD-F0EB-40AF-AE33-A36ED11B5713}"/>
                  </a:ext>
                </a:extLst>
              </p:cNvPr>
              <p:cNvSpPr txBox="1">
                <a:spLocks/>
              </p:cNvSpPr>
              <p:nvPr/>
            </p:nvSpPr>
            <p:spPr>
              <a:xfrm>
                <a:off x="4969084" y="6296279"/>
                <a:ext cx="900000" cy="360000"/>
              </a:xfrm>
              <a:prstGeom prst="rect">
                <a:avLst/>
              </a:prstGeom>
            </p:spPr>
            <p:txBody>
              <a:bodyPr lIns="0" tIns="0" rIns="0" bIns="0" anchor="ct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4618"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r>
                  <a:rPr lang="en-US" sz="1600" b="1" dirty="0">
                    <a:solidFill>
                      <a:srgbClr val="377169"/>
                    </a:solidFill>
                    <a:latin typeface="Calibri Light" panose="020F0302020204030204" pitchFamily="34" charset="0"/>
                    <a:cs typeface="Calibri Light" panose="020F0302020204030204" pitchFamily="34" charset="0"/>
                    <a:sym typeface="Calibri Light" panose="020F0302020204030204" pitchFamily="34" charset="0"/>
                  </a:rPr>
                  <a:t>61%</a:t>
                </a:r>
                <a:endParaRPr lang="en-GB" sz="1400" b="1" dirty="0">
                  <a:solidFill>
                    <a:srgbClr val="377169"/>
                  </a:solidFill>
                  <a:latin typeface="Calibri Light" panose="020F0302020204030204" pitchFamily="34" charset="0"/>
                  <a:cs typeface="Calibri Light" panose="020F0302020204030204" pitchFamily="34" charset="0"/>
                  <a:sym typeface="Calibri Light" panose="020F0302020204030204" pitchFamily="34" charset="0"/>
                </a:endParaRPr>
              </a:p>
            </p:txBody>
          </p:sp>
        </p:grpSp>
        <p:grpSp>
          <p:nvGrpSpPr>
            <p:cNvPr id="102" name="Group 101">
              <a:extLst>
                <a:ext uri="{FF2B5EF4-FFF2-40B4-BE49-F238E27FC236}">
                  <a16:creationId xmlns:a16="http://schemas.microsoft.com/office/drawing/2014/main" id="{89FF020A-54B8-46A1-A4EF-469DF256997C}"/>
                </a:ext>
              </a:extLst>
            </p:cNvPr>
            <p:cNvGrpSpPr/>
            <p:nvPr/>
          </p:nvGrpSpPr>
          <p:grpSpPr>
            <a:xfrm>
              <a:off x="6283642" y="6338003"/>
              <a:ext cx="1100863" cy="583761"/>
              <a:chOff x="6283642" y="6309663"/>
              <a:chExt cx="1100863" cy="583761"/>
            </a:xfrm>
          </p:grpSpPr>
          <p:sp>
            <p:nvSpPr>
              <p:cNvPr id="63" name="Text Placeholder 7">
                <a:extLst>
                  <a:ext uri="{FF2B5EF4-FFF2-40B4-BE49-F238E27FC236}">
                    <a16:creationId xmlns:a16="http://schemas.microsoft.com/office/drawing/2014/main" id="{28EA7AEF-FC6B-4126-B3DC-69395A9DF612}"/>
                  </a:ext>
                </a:extLst>
              </p:cNvPr>
              <p:cNvSpPr txBox="1">
                <a:spLocks/>
              </p:cNvSpPr>
              <p:nvPr/>
            </p:nvSpPr>
            <p:spPr>
              <a:xfrm>
                <a:off x="6664505" y="6309663"/>
                <a:ext cx="720000" cy="276999"/>
              </a:xfrm>
              <a:prstGeom prst="rect">
                <a:avLst/>
              </a:prstGeom>
            </p:spPr>
            <p:txBody>
              <a:bodyPr lIns="0" tIns="0" rIns="0" bIns="0">
                <a:sp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855"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r>
                  <a:rPr lang="en-US" sz="900" dirty="0">
                    <a:latin typeface="Calibri Light" panose="020F0302020204030204" pitchFamily="34" charset="0"/>
                    <a:cs typeface="Calibri Light" panose="020F0302020204030204" pitchFamily="34" charset="0"/>
                    <a:sym typeface="Calibri Light" panose="020F0302020204030204" pitchFamily="34" charset="0"/>
                  </a:rPr>
                  <a:t>Adult female literacy rate</a:t>
                </a:r>
                <a:endParaRPr lang="en-GB" sz="90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64" name="Text Placeholder 17">
                <a:extLst>
                  <a:ext uri="{FF2B5EF4-FFF2-40B4-BE49-F238E27FC236}">
                    <a16:creationId xmlns:a16="http://schemas.microsoft.com/office/drawing/2014/main" id="{1C5EF20F-E5D8-48CF-92E7-87310F97DB93}"/>
                  </a:ext>
                </a:extLst>
              </p:cNvPr>
              <p:cNvSpPr txBox="1">
                <a:spLocks/>
              </p:cNvSpPr>
              <p:nvPr/>
            </p:nvSpPr>
            <p:spPr>
              <a:xfrm>
                <a:off x="6283642" y="6358162"/>
                <a:ext cx="324000" cy="180000"/>
              </a:xfrm>
              <a:prstGeom prst="rect">
                <a:avLst/>
              </a:prstGeom>
            </p:spPr>
            <p:txBody>
              <a:bodyPr lIns="0" tIns="0" rIns="0" bIns="0" anchor="ct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4618"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r"/>
                <a:r>
                  <a:rPr lang="en-US" sz="1200" b="1" dirty="0">
                    <a:solidFill>
                      <a:srgbClr val="377169"/>
                    </a:solidFill>
                    <a:latin typeface="Calibri Light" panose="020F0302020204030204" pitchFamily="34" charset="0"/>
                    <a:cs typeface="Calibri Light" panose="020F0302020204030204" pitchFamily="34" charset="0"/>
                    <a:sym typeface="Calibri Light" panose="020F0302020204030204" pitchFamily="34" charset="0"/>
                  </a:rPr>
                  <a:t>50%</a:t>
                </a:r>
                <a:endParaRPr lang="en-GB" sz="1200" b="1" dirty="0">
                  <a:solidFill>
                    <a:srgbClr val="377169"/>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65" name="Text Placeholder 7">
                <a:extLst>
                  <a:ext uri="{FF2B5EF4-FFF2-40B4-BE49-F238E27FC236}">
                    <a16:creationId xmlns:a16="http://schemas.microsoft.com/office/drawing/2014/main" id="{FBF4EB99-096B-480B-9771-0D8D556FC0D2}"/>
                  </a:ext>
                </a:extLst>
              </p:cNvPr>
              <p:cNvSpPr txBox="1">
                <a:spLocks/>
              </p:cNvSpPr>
              <p:nvPr/>
            </p:nvSpPr>
            <p:spPr>
              <a:xfrm>
                <a:off x="6664505" y="6616425"/>
                <a:ext cx="720000" cy="276999"/>
              </a:xfrm>
              <a:prstGeom prst="rect">
                <a:avLst/>
              </a:prstGeom>
            </p:spPr>
            <p:txBody>
              <a:bodyPr lIns="0" tIns="0" rIns="0" bIns="0">
                <a:sp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855"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r>
                  <a:rPr lang="en-US" sz="900" dirty="0">
                    <a:latin typeface="Calibri Light" panose="020F0302020204030204" pitchFamily="34" charset="0"/>
                    <a:cs typeface="Calibri Light" panose="020F0302020204030204" pitchFamily="34" charset="0"/>
                    <a:sym typeface="Calibri Light" panose="020F0302020204030204" pitchFamily="34" charset="0"/>
                  </a:rPr>
                  <a:t>Adult male literacy rate</a:t>
                </a:r>
                <a:endParaRPr lang="en-GB" sz="90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66" name="Text Placeholder 17">
                <a:extLst>
                  <a:ext uri="{FF2B5EF4-FFF2-40B4-BE49-F238E27FC236}">
                    <a16:creationId xmlns:a16="http://schemas.microsoft.com/office/drawing/2014/main" id="{49226BF3-D651-4EAF-A2BB-CEC5530E7FFB}"/>
                  </a:ext>
                </a:extLst>
              </p:cNvPr>
              <p:cNvSpPr txBox="1">
                <a:spLocks/>
              </p:cNvSpPr>
              <p:nvPr/>
            </p:nvSpPr>
            <p:spPr>
              <a:xfrm>
                <a:off x="6283642" y="6664924"/>
                <a:ext cx="324000" cy="180000"/>
              </a:xfrm>
              <a:prstGeom prst="rect">
                <a:avLst/>
              </a:prstGeom>
            </p:spPr>
            <p:txBody>
              <a:bodyPr lIns="0" tIns="0" rIns="0" bIns="0" anchor="ct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4618"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r"/>
                <a:r>
                  <a:rPr lang="en-US" sz="1200" b="1" dirty="0">
                    <a:solidFill>
                      <a:srgbClr val="377169"/>
                    </a:solidFill>
                    <a:latin typeface="Calibri Light" panose="020F0302020204030204" pitchFamily="34" charset="0"/>
                    <a:cs typeface="Calibri Light" panose="020F0302020204030204" pitchFamily="34" charset="0"/>
                    <a:sym typeface="Calibri Light" panose="020F0302020204030204" pitchFamily="34" charset="0"/>
                  </a:rPr>
                  <a:t>70%</a:t>
                </a:r>
                <a:endParaRPr lang="en-GB" sz="1200" b="1" dirty="0">
                  <a:solidFill>
                    <a:srgbClr val="377169"/>
                  </a:solidFill>
                  <a:latin typeface="Calibri Light" panose="020F0302020204030204" pitchFamily="34" charset="0"/>
                  <a:cs typeface="Calibri Light" panose="020F0302020204030204" pitchFamily="34" charset="0"/>
                  <a:sym typeface="Calibri Light" panose="020F0302020204030204" pitchFamily="34" charset="0"/>
                </a:endParaRPr>
              </a:p>
            </p:txBody>
          </p:sp>
        </p:grpSp>
        <p:grpSp>
          <p:nvGrpSpPr>
            <p:cNvPr id="83" name="Group 82">
              <a:extLst>
                <a:ext uri="{FF2B5EF4-FFF2-40B4-BE49-F238E27FC236}">
                  <a16:creationId xmlns:a16="http://schemas.microsoft.com/office/drawing/2014/main" id="{3BEC457E-7333-492D-A0E6-94E427316246}"/>
                </a:ext>
              </a:extLst>
            </p:cNvPr>
            <p:cNvGrpSpPr/>
            <p:nvPr/>
          </p:nvGrpSpPr>
          <p:grpSpPr>
            <a:xfrm>
              <a:off x="3964101" y="6297410"/>
              <a:ext cx="900000" cy="624014"/>
              <a:chOff x="3943775" y="6283922"/>
              <a:chExt cx="900000" cy="624014"/>
            </a:xfrm>
          </p:grpSpPr>
          <p:sp>
            <p:nvSpPr>
              <p:cNvPr id="68" name="Text Placeholder 7">
                <a:extLst>
                  <a:ext uri="{FF2B5EF4-FFF2-40B4-BE49-F238E27FC236}">
                    <a16:creationId xmlns:a16="http://schemas.microsoft.com/office/drawing/2014/main" id="{EECC1694-3B1D-4C17-9E20-10D6964E427B}"/>
                  </a:ext>
                </a:extLst>
              </p:cNvPr>
              <p:cNvSpPr txBox="1">
                <a:spLocks/>
              </p:cNvSpPr>
              <p:nvPr/>
            </p:nvSpPr>
            <p:spPr>
              <a:xfrm>
                <a:off x="3943775" y="6619936"/>
                <a:ext cx="900000" cy="288000"/>
              </a:xfrm>
              <a:prstGeom prst="rect">
                <a:avLst/>
              </a:prstGeom>
            </p:spPr>
            <p:txBody>
              <a:bodyPr lIns="0" tIns="0" rIns="0" bIns="0"/>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855"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r>
                  <a:rPr lang="en-US" sz="1000" dirty="0">
                    <a:latin typeface="Calibri Light" panose="020F0302020204030204" pitchFamily="34" charset="0"/>
                    <a:cs typeface="Calibri Light" panose="020F0302020204030204" pitchFamily="34" charset="0"/>
                    <a:sym typeface="Calibri Light" panose="020F0302020204030204" pitchFamily="34" charset="0"/>
                  </a:rPr>
                  <a:t>Expected years of schooling</a:t>
                </a:r>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69" name="Text Placeholder 17">
                <a:extLst>
                  <a:ext uri="{FF2B5EF4-FFF2-40B4-BE49-F238E27FC236}">
                    <a16:creationId xmlns:a16="http://schemas.microsoft.com/office/drawing/2014/main" id="{BCCDFE3E-11A0-4F47-9FCA-F551C5A9FF84}"/>
                  </a:ext>
                </a:extLst>
              </p:cNvPr>
              <p:cNvSpPr txBox="1">
                <a:spLocks/>
              </p:cNvSpPr>
              <p:nvPr/>
            </p:nvSpPr>
            <p:spPr>
              <a:xfrm>
                <a:off x="3943775" y="6283922"/>
                <a:ext cx="900000" cy="360000"/>
              </a:xfrm>
              <a:prstGeom prst="rect">
                <a:avLst/>
              </a:prstGeom>
            </p:spPr>
            <p:txBody>
              <a:bodyPr lIns="0" tIns="0" rIns="0" bIns="0" anchor="ct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4618"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r>
                  <a:rPr lang="en-US" sz="2000" b="1" dirty="0">
                    <a:solidFill>
                      <a:srgbClr val="377169"/>
                    </a:solidFill>
                    <a:latin typeface="Calibri Light" panose="020F0302020204030204" pitchFamily="34" charset="0"/>
                    <a:cs typeface="Calibri Light" panose="020F0302020204030204" pitchFamily="34" charset="0"/>
                    <a:sym typeface="Calibri Light" panose="020F0302020204030204" pitchFamily="34" charset="0"/>
                  </a:rPr>
                  <a:t>9.7</a:t>
                </a:r>
                <a:endParaRPr lang="en-GB" sz="2000" b="1" dirty="0">
                  <a:solidFill>
                    <a:srgbClr val="377169"/>
                  </a:solidFill>
                  <a:latin typeface="Calibri Light" panose="020F0302020204030204" pitchFamily="34" charset="0"/>
                  <a:cs typeface="Calibri Light" panose="020F0302020204030204" pitchFamily="34" charset="0"/>
                  <a:sym typeface="Calibri Light" panose="020F0302020204030204" pitchFamily="34" charset="0"/>
                </a:endParaRPr>
              </a:p>
            </p:txBody>
          </p:sp>
        </p:grpSp>
      </p:grpSp>
      <p:grpSp>
        <p:nvGrpSpPr>
          <p:cNvPr id="8" name="Group 7">
            <a:extLst>
              <a:ext uri="{FF2B5EF4-FFF2-40B4-BE49-F238E27FC236}">
                <a16:creationId xmlns:a16="http://schemas.microsoft.com/office/drawing/2014/main" id="{9E13BEFF-5F77-4837-9B81-08F0C7991483}"/>
              </a:ext>
            </a:extLst>
          </p:cNvPr>
          <p:cNvGrpSpPr/>
          <p:nvPr/>
        </p:nvGrpSpPr>
        <p:grpSpPr>
          <a:xfrm>
            <a:off x="3964101" y="6664713"/>
            <a:ext cx="3420404" cy="633262"/>
            <a:chOff x="3964101" y="7360034"/>
            <a:chExt cx="3420404" cy="633262"/>
          </a:xfrm>
        </p:grpSpPr>
        <p:grpSp>
          <p:nvGrpSpPr>
            <p:cNvPr id="70" name="Group 69">
              <a:extLst>
                <a:ext uri="{FF2B5EF4-FFF2-40B4-BE49-F238E27FC236}">
                  <a16:creationId xmlns:a16="http://schemas.microsoft.com/office/drawing/2014/main" id="{575B032A-59FF-4B58-A561-DF198AC64335}"/>
                </a:ext>
              </a:extLst>
            </p:cNvPr>
            <p:cNvGrpSpPr/>
            <p:nvPr/>
          </p:nvGrpSpPr>
          <p:grpSpPr>
            <a:xfrm>
              <a:off x="3964101" y="7360034"/>
              <a:ext cx="900000" cy="624014"/>
              <a:chOff x="3943775" y="6885167"/>
              <a:chExt cx="1080000" cy="624014"/>
            </a:xfrm>
          </p:grpSpPr>
          <p:sp>
            <p:nvSpPr>
              <p:cNvPr id="71" name="Text Placeholder 7">
                <a:extLst>
                  <a:ext uri="{FF2B5EF4-FFF2-40B4-BE49-F238E27FC236}">
                    <a16:creationId xmlns:a16="http://schemas.microsoft.com/office/drawing/2014/main" id="{9584F9BE-8370-4EC4-B562-493553D37DF2}"/>
                  </a:ext>
                </a:extLst>
              </p:cNvPr>
              <p:cNvSpPr txBox="1">
                <a:spLocks/>
              </p:cNvSpPr>
              <p:nvPr/>
            </p:nvSpPr>
            <p:spPr>
              <a:xfrm>
                <a:off x="3943775" y="7221181"/>
                <a:ext cx="1080000" cy="288000"/>
              </a:xfrm>
              <a:prstGeom prst="rect">
                <a:avLst/>
              </a:prstGeom>
            </p:spPr>
            <p:txBody>
              <a:bodyPr lIns="0" tIns="0" rIns="0" bIns="0"/>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855"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r>
                  <a:rPr lang="en-US" sz="1000" dirty="0">
                    <a:latin typeface="Calibri Light" panose="020F0302020204030204" pitchFamily="34" charset="0"/>
                    <a:cs typeface="Calibri Light" panose="020F0302020204030204" pitchFamily="34" charset="0"/>
                    <a:sym typeface="Calibri Light" panose="020F0302020204030204" pitchFamily="34" charset="0"/>
                  </a:rPr>
                  <a:t>GNI per capita (2011 PPP$)</a:t>
                </a:r>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72" name="Text Placeholder 17">
                <a:extLst>
                  <a:ext uri="{FF2B5EF4-FFF2-40B4-BE49-F238E27FC236}">
                    <a16:creationId xmlns:a16="http://schemas.microsoft.com/office/drawing/2014/main" id="{1AE6F9F1-D705-49AD-8942-5815F9BB94F1}"/>
                  </a:ext>
                </a:extLst>
              </p:cNvPr>
              <p:cNvSpPr txBox="1">
                <a:spLocks/>
              </p:cNvSpPr>
              <p:nvPr/>
            </p:nvSpPr>
            <p:spPr>
              <a:xfrm>
                <a:off x="3943775" y="6885167"/>
                <a:ext cx="1080000" cy="360000"/>
              </a:xfrm>
              <a:prstGeom prst="rect">
                <a:avLst/>
              </a:prstGeom>
            </p:spPr>
            <p:txBody>
              <a:bodyPr lIns="0" tIns="0" rIns="0" bIns="0" anchor="ct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4618"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r>
                  <a:rPr lang="en-US" sz="2000" b="1" dirty="0">
                    <a:solidFill>
                      <a:srgbClr val="377169"/>
                    </a:solidFill>
                    <a:latin typeface="Calibri Light" panose="020F0302020204030204" pitchFamily="34" charset="0"/>
                    <a:cs typeface="Calibri Light" panose="020F0302020204030204" pitchFamily="34" charset="0"/>
                    <a:sym typeface="Calibri Light" panose="020F0302020204030204" pitchFamily="34" charset="0"/>
                  </a:rPr>
                  <a:t>$1,154</a:t>
                </a:r>
                <a:endParaRPr lang="en-GB" sz="1800" b="1" dirty="0">
                  <a:solidFill>
                    <a:srgbClr val="377169"/>
                  </a:solidFill>
                  <a:latin typeface="Calibri Light" panose="020F0302020204030204" pitchFamily="34" charset="0"/>
                  <a:cs typeface="Calibri Light" panose="020F0302020204030204" pitchFamily="34" charset="0"/>
                  <a:sym typeface="Calibri Light" panose="020F0302020204030204" pitchFamily="34" charset="0"/>
                </a:endParaRPr>
              </a:p>
            </p:txBody>
          </p:sp>
        </p:grpSp>
        <p:grpSp>
          <p:nvGrpSpPr>
            <p:cNvPr id="73" name="Group 72">
              <a:extLst>
                <a:ext uri="{FF2B5EF4-FFF2-40B4-BE49-F238E27FC236}">
                  <a16:creationId xmlns:a16="http://schemas.microsoft.com/office/drawing/2014/main" id="{62D19C6E-559F-4587-AD74-5B4E84B5627C}"/>
                </a:ext>
              </a:extLst>
            </p:cNvPr>
            <p:cNvGrpSpPr/>
            <p:nvPr/>
          </p:nvGrpSpPr>
          <p:grpSpPr>
            <a:xfrm>
              <a:off x="5172627" y="7372392"/>
              <a:ext cx="900000" cy="611655"/>
              <a:chOff x="3943775" y="6897524"/>
              <a:chExt cx="1080000" cy="611655"/>
            </a:xfrm>
          </p:grpSpPr>
          <p:sp>
            <p:nvSpPr>
              <p:cNvPr id="74" name="Text Placeholder 7">
                <a:extLst>
                  <a:ext uri="{FF2B5EF4-FFF2-40B4-BE49-F238E27FC236}">
                    <a16:creationId xmlns:a16="http://schemas.microsoft.com/office/drawing/2014/main" id="{F616B88A-AACB-4B5D-8565-C3CC6FBDB7A2}"/>
                  </a:ext>
                </a:extLst>
              </p:cNvPr>
              <p:cNvSpPr txBox="1">
                <a:spLocks/>
              </p:cNvSpPr>
              <p:nvPr/>
            </p:nvSpPr>
            <p:spPr>
              <a:xfrm>
                <a:off x="3943775" y="7221180"/>
                <a:ext cx="1080000" cy="287999"/>
              </a:xfrm>
              <a:prstGeom prst="rect">
                <a:avLst/>
              </a:prstGeom>
            </p:spPr>
            <p:txBody>
              <a:bodyPr lIns="0" tIns="0" rIns="0" bIns="0"/>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855"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r>
                  <a:rPr lang="en-US" sz="950" dirty="0">
                    <a:latin typeface="Calibri Light" panose="020F0302020204030204" pitchFamily="34" charset="0"/>
                    <a:cs typeface="Calibri Light" panose="020F0302020204030204" pitchFamily="34" charset="0"/>
                    <a:sym typeface="Calibri Light" panose="020F0302020204030204" pitchFamily="34" charset="0"/>
                  </a:rPr>
                  <a:t>Employment to population ratio</a:t>
                </a:r>
                <a:endParaRPr lang="en-GB" sz="9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75" name="Text Placeholder 17">
                <a:extLst>
                  <a:ext uri="{FF2B5EF4-FFF2-40B4-BE49-F238E27FC236}">
                    <a16:creationId xmlns:a16="http://schemas.microsoft.com/office/drawing/2014/main" id="{D7DEE5CC-ADCB-4008-A17A-D120734FD61C}"/>
                  </a:ext>
                </a:extLst>
              </p:cNvPr>
              <p:cNvSpPr txBox="1">
                <a:spLocks/>
              </p:cNvSpPr>
              <p:nvPr/>
            </p:nvSpPr>
            <p:spPr>
              <a:xfrm>
                <a:off x="3943775" y="6897524"/>
                <a:ext cx="1080000" cy="360000"/>
              </a:xfrm>
              <a:prstGeom prst="rect">
                <a:avLst/>
              </a:prstGeom>
            </p:spPr>
            <p:txBody>
              <a:bodyPr lIns="0" tIns="0" rIns="0" bIns="0" anchor="ct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4618"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r>
                  <a:rPr lang="en-US" sz="1600" b="1" dirty="0">
                    <a:solidFill>
                      <a:srgbClr val="377169"/>
                    </a:solidFill>
                    <a:latin typeface="Calibri Light" panose="020F0302020204030204" pitchFamily="34" charset="0"/>
                    <a:cs typeface="Calibri Light" panose="020F0302020204030204" pitchFamily="34" charset="0"/>
                    <a:sym typeface="Calibri Light" panose="020F0302020204030204" pitchFamily="34" charset="0"/>
                  </a:rPr>
                  <a:t>76%</a:t>
                </a:r>
                <a:endParaRPr lang="en-GB" sz="1400" b="1" dirty="0">
                  <a:solidFill>
                    <a:srgbClr val="377169"/>
                  </a:solidFill>
                  <a:latin typeface="Calibri Light" panose="020F0302020204030204" pitchFamily="34" charset="0"/>
                  <a:cs typeface="Calibri Light" panose="020F0302020204030204" pitchFamily="34" charset="0"/>
                  <a:sym typeface="Calibri Light" panose="020F0302020204030204" pitchFamily="34" charset="0"/>
                </a:endParaRPr>
              </a:p>
            </p:txBody>
          </p:sp>
        </p:grpSp>
        <p:grpSp>
          <p:nvGrpSpPr>
            <p:cNvPr id="7" name="Group 6">
              <a:extLst>
                <a:ext uri="{FF2B5EF4-FFF2-40B4-BE49-F238E27FC236}">
                  <a16:creationId xmlns:a16="http://schemas.microsoft.com/office/drawing/2014/main" id="{4DEBBABD-60CD-43E0-9B5B-A3A21F0DCED2}"/>
                </a:ext>
              </a:extLst>
            </p:cNvPr>
            <p:cNvGrpSpPr/>
            <p:nvPr/>
          </p:nvGrpSpPr>
          <p:grpSpPr>
            <a:xfrm>
              <a:off x="6283642" y="7363143"/>
              <a:ext cx="1100863" cy="630153"/>
              <a:chOff x="6283642" y="7363143"/>
              <a:chExt cx="1100863" cy="630153"/>
            </a:xfrm>
          </p:grpSpPr>
          <p:grpSp>
            <p:nvGrpSpPr>
              <p:cNvPr id="88" name="Group 87">
                <a:extLst>
                  <a:ext uri="{FF2B5EF4-FFF2-40B4-BE49-F238E27FC236}">
                    <a16:creationId xmlns:a16="http://schemas.microsoft.com/office/drawing/2014/main" id="{23774273-AB1D-4BE4-993D-D6257E4D4941}"/>
                  </a:ext>
                </a:extLst>
              </p:cNvPr>
              <p:cNvGrpSpPr/>
              <p:nvPr/>
            </p:nvGrpSpPr>
            <p:grpSpPr>
              <a:xfrm>
                <a:off x="6283642" y="7363143"/>
                <a:ext cx="1100863" cy="180000"/>
                <a:chOff x="6215373" y="7032779"/>
                <a:chExt cx="1100863" cy="180000"/>
              </a:xfrm>
            </p:grpSpPr>
            <p:sp>
              <p:nvSpPr>
                <p:cNvPr id="77" name="Text Placeholder 7">
                  <a:extLst>
                    <a:ext uri="{FF2B5EF4-FFF2-40B4-BE49-F238E27FC236}">
                      <a16:creationId xmlns:a16="http://schemas.microsoft.com/office/drawing/2014/main" id="{CA2C62AE-8F63-4D65-8B9D-516F03A3490B}"/>
                    </a:ext>
                  </a:extLst>
                </p:cNvPr>
                <p:cNvSpPr txBox="1">
                  <a:spLocks/>
                </p:cNvSpPr>
                <p:nvPr/>
              </p:nvSpPr>
              <p:spPr>
                <a:xfrm>
                  <a:off x="6596236" y="7053530"/>
                  <a:ext cx="720000" cy="138499"/>
                </a:xfrm>
                <a:prstGeom prst="rect">
                  <a:avLst/>
                </a:prstGeom>
              </p:spPr>
              <p:txBody>
                <a:bodyPr lIns="0" tIns="0" rIns="0" bIns="0">
                  <a:sp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855"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r>
                    <a:rPr lang="en-US" sz="900" dirty="0">
                      <a:latin typeface="Calibri Light" panose="020F0302020204030204" pitchFamily="34" charset="0"/>
                      <a:cs typeface="Calibri Light" panose="020F0302020204030204" pitchFamily="34" charset="0"/>
                      <a:sym typeface="Calibri Light" panose="020F0302020204030204" pitchFamily="34" charset="0"/>
                    </a:rPr>
                    <a:t>Agriculture</a:t>
                  </a:r>
                  <a:endParaRPr lang="en-GB" sz="90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78" name="Text Placeholder 17">
                  <a:extLst>
                    <a:ext uri="{FF2B5EF4-FFF2-40B4-BE49-F238E27FC236}">
                      <a16:creationId xmlns:a16="http://schemas.microsoft.com/office/drawing/2014/main" id="{ABA2A80A-8A01-4BA1-9B00-C0DE094782C0}"/>
                    </a:ext>
                  </a:extLst>
                </p:cNvPr>
                <p:cNvSpPr txBox="1">
                  <a:spLocks/>
                </p:cNvSpPr>
                <p:nvPr/>
              </p:nvSpPr>
              <p:spPr>
                <a:xfrm>
                  <a:off x="6215373" y="7032779"/>
                  <a:ext cx="324000" cy="180000"/>
                </a:xfrm>
                <a:prstGeom prst="rect">
                  <a:avLst/>
                </a:prstGeom>
              </p:spPr>
              <p:txBody>
                <a:bodyPr lIns="0" tIns="0" rIns="0" bIns="0" anchor="ct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4618"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r"/>
                  <a:r>
                    <a:rPr lang="en-US" sz="1200" b="1" dirty="0">
                      <a:solidFill>
                        <a:srgbClr val="377169"/>
                      </a:solidFill>
                      <a:latin typeface="Calibri Light" panose="020F0302020204030204" pitchFamily="34" charset="0"/>
                      <a:cs typeface="Calibri Light" panose="020F0302020204030204" pitchFamily="34" charset="0"/>
                      <a:sym typeface="Calibri Light" panose="020F0302020204030204" pitchFamily="34" charset="0"/>
                    </a:rPr>
                    <a:t>71%</a:t>
                  </a:r>
                  <a:endParaRPr lang="en-GB" sz="1200" b="1" dirty="0">
                    <a:solidFill>
                      <a:srgbClr val="377169"/>
                    </a:solidFill>
                    <a:latin typeface="Calibri Light" panose="020F0302020204030204" pitchFamily="34" charset="0"/>
                    <a:cs typeface="Calibri Light" panose="020F0302020204030204" pitchFamily="34" charset="0"/>
                    <a:sym typeface="Calibri Light" panose="020F0302020204030204" pitchFamily="34" charset="0"/>
                  </a:endParaRPr>
                </a:p>
              </p:txBody>
            </p:sp>
          </p:grpSp>
          <p:grpSp>
            <p:nvGrpSpPr>
              <p:cNvPr id="86" name="Group 85">
                <a:extLst>
                  <a:ext uri="{FF2B5EF4-FFF2-40B4-BE49-F238E27FC236}">
                    <a16:creationId xmlns:a16="http://schemas.microsoft.com/office/drawing/2014/main" id="{C932F065-2883-4B35-9812-F683FC17C846}"/>
                  </a:ext>
                </a:extLst>
              </p:cNvPr>
              <p:cNvGrpSpPr/>
              <p:nvPr/>
            </p:nvGrpSpPr>
            <p:grpSpPr>
              <a:xfrm>
                <a:off x="6283642" y="7588219"/>
                <a:ext cx="1100863" cy="180000"/>
                <a:chOff x="6215373" y="7297145"/>
                <a:chExt cx="1100863" cy="180000"/>
              </a:xfrm>
            </p:grpSpPr>
            <p:sp>
              <p:nvSpPr>
                <p:cNvPr id="80" name="Text Placeholder 17">
                  <a:extLst>
                    <a:ext uri="{FF2B5EF4-FFF2-40B4-BE49-F238E27FC236}">
                      <a16:creationId xmlns:a16="http://schemas.microsoft.com/office/drawing/2014/main" id="{61DDA921-23CD-456E-8902-717571A3EFF0}"/>
                    </a:ext>
                  </a:extLst>
                </p:cNvPr>
                <p:cNvSpPr txBox="1">
                  <a:spLocks/>
                </p:cNvSpPr>
                <p:nvPr/>
              </p:nvSpPr>
              <p:spPr>
                <a:xfrm>
                  <a:off x="6215373" y="7297145"/>
                  <a:ext cx="324000" cy="180000"/>
                </a:xfrm>
                <a:prstGeom prst="rect">
                  <a:avLst/>
                </a:prstGeom>
              </p:spPr>
              <p:txBody>
                <a:bodyPr lIns="0" tIns="0" rIns="0" bIns="0" anchor="ct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4618"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r"/>
                  <a:r>
                    <a:rPr lang="en-US" sz="1200" b="1" dirty="0">
                      <a:solidFill>
                        <a:srgbClr val="377169"/>
                      </a:solidFill>
                      <a:latin typeface="Calibri Light" panose="020F0302020204030204" pitchFamily="34" charset="0"/>
                      <a:cs typeface="Calibri Light" panose="020F0302020204030204" pitchFamily="34" charset="0"/>
                      <a:sym typeface="Calibri Light" panose="020F0302020204030204" pitchFamily="34" charset="0"/>
                    </a:rPr>
                    <a:t>8%</a:t>
                  </a:r>
                  <a:endParaRPr lang="en-GB" sz="1200" b="1" dirty="0">
                    <a:solidFill>
                      <a:srgbClr val="377169"/>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81" name="Text Placeholder 7">
                  <a:extLst>
                    <a:ext uri="{FF2B5EF4-FFF2-40B4-BE49-F238E27FC236}">
                      <a16:creationId xmlns:a16="http://schemas.microsoft.com/office/drawing/2014/main" id="{272683F5-04ED-4E43-81D9-92F8A26849E9}"/>
                    </a:ext>
                  </a:extLst>
                </p:cNvPr>
                <p:cNvSpPr txBox="1">
                  <a:spLocks/>
                </p:cNvSpPr>
                <p:nvPr/>
              </p:nvSpPr>
              <p:spPr>
                <a:xfrm>
                  <a:off x="6596236" y="7317896"/>
                  <a:ext cx="720000" cy="138499"/>
                </a:xfrm>
                <a:prstGeom prst="rect">
                  <a:avLst/>
                </a:prstGeom>
              </p:spPr>
              <p:txBody>
                <a:bodyPr lIns="0" tIns="0" rIns="0" bIns="0">
                  <a:sp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855"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r>
                    <a:rPr lang="en-US" sz="900" dirty="0">
                      <a:latin typeface="Calibri Light" panose="020F0302020204030204" pitchFamily="34" charset="0"/>
                      <a:cs typeface="Calibri Light" panose="020F0302020204030204" pitchFamily="34" charset="0"/>
                      <a:sym typeface="Calibri Light" panose="020F0302020204030204" pitchFamily="34" charset="0"/>
                    </a:rPr>
                    <a:t>Industry</a:t>
                  </a:r>
                  <a:endParaRPr lang="en-GB" sz="900" dirty="0">
                    <a:latin typeface="Calibri Light" panose="020F0302020204030204" pitchFamily="34" charset="0"/>
                    <a:cs typeface="Calibri Light" panose="020F0302020204030204" pitchFamily="34" charset="0"/>
                    <a:sym typeface="Calibri Light" panose="020F0302020204030204" pitchFamily="34" charset="0"/>
                  </a:endParaRPr>
                </a:p>
              </p:txBody>
            </p:sp>
          </p:grpSp>
          <p:grpSp>
            <p:nvGrpSpPr>
              <p:cNvPr id="87" name="Group 86">
                <a:extLst>
                  <a:ext uri="{FF2B5EF4-FFF2-40B4-BE49-F238E27FC236}">
                    <a16:creationId xmlns:a16="http://schemas.microsoft.com/office/drawing/2014/main" id="{5207C03A-6E83-4369-B107-3AE6AF0BCC94}"/>
                  </a:ext>
                </a:extLst>
              </p:cNvPr>
              <p:cNvGrpSpPr/>
              <p:nvPr/>
            </p:nvGrpSpPr>
            <p:grpSpPr>
              <a:xfrm>
                <a:off x="6283642" y="7813296"/>
                <a:ext cx="1100863" cy="180000"/>
                <a:chOff x="6215373" y="7532937"/>
                <a:chExt cx="1100863" cy="180000"/>
              </a:xfrm>
            </p:grpSpPr>
            <p:sp>
              <p:nvSpPr>
                <p:cNvPr id="79" name="Text Placeholder 7">
                  <a:extLst>
                    <a:ext uri="{FF2B5EF4-FFF2-40B4-BE49-F238E27FC236}">
                      <a16:creationId xmlns:a16="http://schemas.microsoft.com/office/drawing/2014/main" id="{F73866EE-E396-4759-8A4E-9C57FE6EAC8C}"/>
                    </a:ext>
                  </a:extLst>
                </p:cNvPr>
                <p:cNvSpPr txBox="1">
                  <a:spLocks/>
                </p:cNvSpPr>
                <p:nvPr/>
              </p:nvSpPr>
              <p:spPr>
                <a:xfrm>
                  <a:off x="6596236" y="7553688"/>
                  <a:ext cx="720000" cy="138499"/>
                </a:xfrm>
                <a:prstGeom prst="rect">
                  <a:avLst/>
                </a:prstGeom>
              </p:spPr>
              <p:txBody>
                <a:bodyPr lIns="0" tIns="0" rIns="0" bIns="0">
                  <a:sp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855"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r>
                    <a:rPr lang="en-US" sz="900" dirty="0">
                      <a:latin typeface="Calibri Light" panose="020F0302020204030204" pitchFamily="34" charset="0"/>
                      <a:cs typeface="Calibri Light" panose="020F0302020204030204" pitchFamily="34" charset="0"/>
                      <a:sym typeface="Calibri Light" panose="020F0302020204030204" pitchFamily="34" charset="0"/>
                    </a:rPr>
                    <a:t>Services</a:t>
                  </a:r>
                  <a:endParaRPr lang="en-GB" sz="90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82" name="Text Placeholder 17">
                  <a:extLst>
                    <a:ext uri="{FF2B5EF4-FFF2-40B4-BE49-F238E27FC236}">
                      <a16:creationId xmlns:a16="http://schemas.microsoft.com/office/drawing/2014/main" id="{37606743-9DC5-4B65-9CCA-F7F01F15DB6B}"/>
                    </a:ext>
                  </a:extLst>
                </p:cNvPr>
                <p:cNvSpPr txBox="1">
                  <a:spLocks/>
                </p:cNvSpPr>
                <p:nvPr/>
              </p:nvSpPr>
              <p:spPr>
                <a:xfrm>
                  <a:off x="6215373" y="7532937"/>
                  <a:ext cx="324000" cy="180000"/>
                </a:xfrm>
                <a:prstGeom prst="rect">
                  <a:avLst/>
                </a:prstGeom>
              </p:spPr>
              <p:txBody>
                <a:bodyPr lIns="0" tIns="0" rIns="0" bIns="0" anchor="ct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4618"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r"/>
                  <a:r>
                    <a:rPr lang="en-US" sz="1200" b="1" dirty="0">
                      <a:solidFill>
                        <a:srgbClr val="377169"/>
                      </a:solidFill>
                      <a:latin typeface="Calibri Light" panose="020F0302020204030204" pitchFamily="34" charset="0"/>
                      <a:cs typeface="Calibri Light" panose="020F0302020204030204" pitchFamily="34" charset="0"/>
                      <a:sym typeface="Calibri Light" panose="020F0302020204030204" pitchFamily="34" charset="0"/>
                    </a:rPr>
                    <a:t>21%</a:t>
                  </a:r>
                  <a:endParaRPr lang="en-GB" sz="1200" b="1" dirty="0">
                    <a:solidFill>
                      <a:srgbClr val="377169"/>
                    </a:solidFill>
                    <a:latin typeface="Calibri Light" panose="020F0302020204030204" pitchFamily="34" charset="0"/>
                    <a:cs typeface="Calibri Light" panose="020F0302020204030204" pitchFamily="34" charset="0"/>
                    <a:sym typeface="Calibri Light" panose="020F0302020204030204" pitchFamily="34" charset="0"/>
                  </a:endParaRPr>
                </a:p>
              </p:txBody>
            </p:sp>
          </p:grpSp>
        </p:grpSp>
      </p:grpSp>
    </p:spTree>
    <p:extLst>
      <p:ext uri="{BB962C8B-B14F-4D97-AF65-F5344CB8AC3E}">
        <p14:creationId xmlns:p14="http://schemas.microsoft.com/office/powerpoint/2010/main" val="899155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0E34550-99B8-42D6-9C7D-27106660DA41}"/>
              </a:ext>
            </a:extLst>
          </p:cNvPr>
          <p:cNvGraphicFramePr>
            <a:graphicFrameLocks noChangeAspect="1"/>
          </p:cNvGraphicFramePr>
          <p:nvPr>
            <p:custDataLst>
              <p:tags r:id="rId2"/>
            </p:custDataLst>
            <p:extLst>
              <p:ext uri="{D42A27DB-BD31-4B8C-83A1-F6EECF244321}">
                <p14:modId xmlns:p14="http://schemas.microsoft.com/office/powerpoint/2010/main" val="29280268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6133" name="think-cell Slide" r:id="rId216" imgW="592" imgH="595" progId="TCLayout.ActiveDocument.1">
                  <p:embed/>
                </p:oleObj>
              </mc:Choice>
              <mc:Fallback>
                <p:oleObj name="think-cell Slide" r:id="rId216" imgW="592" imgH="595" progId="TCLayout.ActiveDocument.1">
                  <p:embed/>
                  <p:pic>
                    <p:nvPicPr>
                      <p:cNvPr id="0" name=""/>
                      <p:cNvPicPr/>
                      <p:nvPr/>
                    </p:nvPicPr>
                    <p:blipFill>
                      <a:blip r:embed="rId21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0138836-187A-4923-BBB6-00296F713860}"/>
              </a:ext>
            </a:extLst>
          </p:cNvPr>
          <p:cNvSpPr/>
          <p:nvPr>
            <p:custDataLst>
              <p:tags r:id="rId3"/>
            </p:custDataLst>
          </p:nvPr>
        </p:nvSpPr>
        <p:spPr>
          <a:xfrm>
            <a:off x="0" y="0"/>
            <a:ext cx="158750" cy="158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graphicFrame>
        <p:nvGraphicFramePr>
          <p:cNvPr id="226" name="Chart 225">
            <a:extLst>
              <a:ext uri="{FF2B5EF4-FFF2-40B4-BE49-F238E27FC236}">
                <a16:creationId xmlns:a16="http://schemas.microsoft.com/office/drawing/2014/main" id="{91582F5F-C546-496A-A7E6-B9FCF7733B34}"/>
              </a:ext>
            </a:extLst>
          </p:cNvPr>
          <p:cNvGraphicFramePr/>
          <p:nvPr>
            <p:custDataLst>
              <p:tags r:id="rId4"/>
            </p:custDataLst>
            <p:extLst>
              <p:ext uri="{D42A27DB-BD31-4B8C-83A1-F6EECF244321}">
                <p14:modId xmlns:p14="http://schemas.microsoft.com/office/powerpoint/2010/main" val="4276409319"/>
              </p:ext>
            </p:extLst>
          </p:nvPr>
        </p:nvGraphicFramePr>
        <p:xfrm>
          <a:off x="276225" y="4751388"/>
          <a:ext cx="2433638" cy="1495425"/>
        </p:xfrm>
        <a:graphic>
          <a:graphicData uri="http://schemas.openxmlformats.org/drawingml/2006/chart">
            <c:chart xmlns:c="http://schemas.openxmlformats.org/drawingml/2006/chart" xmlns:r="http://schemas.openxmlformats.org/officeDocument/2006/relationships" r:id="rId218"/>
          </a:graphicData>
        </a:graphic>
      </p:graphicFrame>
      <p:sp>
        <p:nvSpPr>
          <p:cNvPr id="874" name="Text Placeholder 5">
            <a:extLst>
              <a:ext uri="{FF2B5EF4-FFF2-40B4-BE49-F238E27FC236}">
                <a16:creationId xmlns:a16="http://schemas.microsoft.com/office/drawing/2014/main" id="{2C0D8D58-5785-435F-9B86-86C4CC4C4D78}"/>
              </a:ext>
            </a:extLst>
          </p:cNvPr>
          <p:cNvSpPr>
            <a:spLocks noGrp="1"/>
          </p:cNvSpPr>
          <p:nvPr>
            <p:custDataLst>
              <p:tags r:id="rId5"/>
            </p:custDataLst>
          </p:nvPr>
        </p:nvSpPr>
        <p:spPr bwMode="auto">
          <a:xfrm>
            <a:off x="1150938" y="6191250"/>
            <a:ext cx="177800"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algn="l" defTabSz="995363" rtl="0" eaLnBrk="1" fontAlgn="base" hangingPunct="1">
              <a:lnSpc>
                <a:spcPct val="100000"/>
              </a:lnSpc>
              <a:spcBef>
                <a:spcPts val="0"/>
              </a:spcBef>
              <a:spcAft>
                <a:spcPts val="600"/>
              </a:spcAft>
              <a:defRPr sz="1000" baseline="0">
                <a:solidFill>
                  <a:schemeClr val="bg1"/>
                </a:solidFill>
                <a:latin typeface="EYInterstate Light" panose="02000506000000020004" pitchFamily="2" charset="0"/>
                <a:ea typeface="+mn-ea"/>
                <a:cs typeface="Arial" pitchFamily="34" charset="0"/>
              </a:defRPr>
            </a:lvl1pPr>
            <a:lvl2pPr marL="1588" algn="l" defTabSz="995363" rtl="0" eaLnBrk="1" fontAlgn="base" hangingPunct="1">
              <a:lnSpc>
                <a:spcPct val="100000"/>
              </a:lnSpc>
              <a:spcBef>
                <a:spcPts val="0"/>
              </a:spcBef>
              <a:spcAft>
                <a:spcPts val="600"/>
              </a:spcAft>
              <a:buClr>
                <a:srgbClr val="000000"/>
              </a:buClr>
              <a:defRPr lang="pt-PT" sz="1050" b="1" i="0" noProof="0" dirty="0" smtClean="0">
                <a:solidFill>
                  <a:schemeClr val="tx1"/>
                </a:solidFill>
                <a:latin typeface="EYInterstate Light" panose="02000506000000020004" pitchFamily="2" charset="0"/>
                <a:cs typeface="Arial" pitchFamily="34" charset="0"/>
              </a:defRPr>
            </a:lvl2pPr>
            <a:lvl3pPr marL="182880" indent="-182880" algn="l" defTabSz="995363" rtl="0" eaLnBrk="1" fontAlgn="base" hangingPunct="1">
              <a:lnSpc>
                <a:spcPct val="100000"/>
              </a:lnSpc>
              <a:spcBef>
                <a:spcPts val="0"/>
              </a:spcBef>
              <a:spcAft>
                <a:spcPts val="600"/>
              </a:spcAft>
              <a:buClr>
                <a:schemeClr val="accent2"/>
              </a:buClr>
              <a:buSzPct val="100000"/>
              <a:buFont typeface="Arial" panose="020B0604020202020204" pitchFamily="34" charset="0"/>
              <a:buChar char="►"/>
              <a:defRPr sz="1000" b="0">
                <a:solidFill>
                  <a:schemeClr val="bg1"/>
                </a:solidFill>
                <a:latin typeface="EYInterstate Light" panose="02000506000000020004" pitchFamily="2" charset="0"/>
                <a:cs typeface="Arial" pitchFamily="34" charset="0"/>
              </a:defRPr>
            </a:lvl3pPr>
            <a:lvl4pPr marL="365760" indent="-182880" algn="l" defTabSz="995363" rtl="0" eaLnBrk="1" fontAlgn="base" hangingPunct="1">
              <a:lnSpc>
                <a:spcPct val="100000"/>
              </a:lnSpc>
              <a:spcBef>
                <a:spcPts val="0"/>
              </a:spcBef>
              <a:spcAft>
                <a:spcPts val="600"/>
              </a:spcAft>
              <a:buClr>
                <a:schemeClr val="accent2"/>
              </a:buClr>
              <a:buSzPct val="70000"/>
              <a:buFont typeface="Arial" panose="020B0604020202020204" pitchFamily="34" charset="0"/>
              <a:buChar char="►"/>
              <a:defRPr sz="1000">
                <a:solidFill>
                  <a:schemeClr val="bg1"/>
                </a:solidFill>
                <a:latin typeface="EYInterstate Light" panose="02000506000000020004" pitchFamily="2" charset="0"/>
                <a:cs typeface="Arial" pitchFamily="34" charset="0"/>
              </a:defRPr>
            </a:lvl4pPr>
            <a:lvl5pPr marL="182880" indent="-182880" algn="l" defTabSz="995363" rtl="0" eaLnBrk="1" fontAlgn="base" hangingPunct="1">
              <a:lnSpc>
                <a:spcPct val="100000"/>
              </a:lnSpc>
              <a:spcBef>
                <a:spcPts val="0"/>
              </a:spcBef>
              <a:spcAft>
                <a:spcPts val="600"/>
              </a:spcAft>
              <a:buClrTx/>
              <a:buSzPct val="100000"/>
              <a:buFont typeface="+mj-lt"/>
              <a:buAutoNum type="arabicPeriod"/>
              <a:defRPr sz="1000" baseline="0">
                <a:solidFill>
                  <a:schemeClr val="bg1"/>
                </a:solidFill>
                <a:latin typeface="EYInterstate Light" panose="02000506000000020004" pitchFamily="2" charset="0"/>
                <a:cs typeface="Arial" pitchFamily="34" charset="0"/>
              </a:defRPr>
            </a:lvl5pPr>
            <a:lvl6pPr marL="0" indent="0" algn="l" defTabSz="0" rtl="0" eaLnBrk="1" fontAlgn="base" hangingPunct="1">
              <a:lnSpc>
                <a:spcPct val="100000"/>
              </a:lnSpc>
              <a:spcBef>
                <a:spcPts val="0"/>
              </a:spcBef>
              <a:spcAft>
                <a:spcPts val="600"/>
              </a:spcAft>
              <a:buClr>
                <a:schemeClr val="tx2"/>
              </a:buClr>
              <a:buFont typeface="Arial Narrow" pitchFamily="34" charset="0"/>
              <a:buNone/>
              <a:defRPr sz="1000" b="1" i="0" baseline="0">
                <a:solidFill>
                  <a:schemeClr val="bg1"/>
                </a:solidFill>
                <a:latin typeface="+mn-lt"/>
              </a:defRPr>
            </a:lvl6pPr>
            <a:lvl7pPr marL="0" indent="0" algn="l" defTabSz="995363" rtl="0" eaLnBrk="1" fontAlgn="base" hangingPunct="1">
              <a:lnSpc>
                <a:spcPct val="100000"/>
              </a:lnSpc>
              <a:spcBef>
                <a:spcPts val="0"/>
              </a:spcBef>
              <a:spcAft>
                <a:spcPts val="600"/>
              </a:spcAft>
              <a:buClr>
                <a:schemeClr val="tx2"/>
              </a:buClr>
              <a:buFont typeface="Arial Narrow" pitchFamily="34" charset="0"/>
              <a:buNone/>
              <a:defRPr sz="1000" i="1" baseline="0">
                <a:solidFill>
                  <a:schemeClr val="tx1"/>
                </a:solidFill>
                <a:latin typeface="+mn-lt"/>
              </a:defRPr>
            </a:lvl7pPr>
            <a:lvl8pPr marL="0" indent="0" algn="l" defTabSz="995363" rtl="0" eaLnBrk="1" fontAlgn="base" hangingPunct="1">
              <a:lnSpc>
                <a:spcPct val="100000"/>
              </a:lnSpc>
              <a:spcBef>
                <a:spcPts val="0"/>
              </a:spcBef>
              <a:spcAft>
                <a:spcPts val="600"/>
              </a:spcAft>
              <a:buClr>
                <a:schemeClr val="tx2"/>
              </a:buClr>
              <a:buFont typeface="Arial Narrow" pitchFamily="34" charset="0"/>
              <a:buNone/>
              <a:defRPr sz="1200" b="1">
                <a:solidFill>
                  <a:schemeClr val="bg1"/>
                </a:solidFill>
                <a:latin typeface="+mn-lt"/>
              </a:defRPr>
            </a:lvl8pPr>
            <a:lvl9pPr marL="0" indent="0" algn="l" defTabSz="995363" rtl="0" eaLnBrk="1" fontAlgn="base" hangingPunct="1">
              <a:lnSpc>
                <a:spcPct val="100000"/>
              </a:lnSpc>
              <a:spcBef>
                <a:spcPts val="0"/>
              </a:spcBef>
              <a:spcAft>
                <a:spcPts val="0"/>
              </a:spcAft>
              <a:buClr>
                <a:schemeClr val="tx2"/>
              </a:buClr>
              <a:buFont typeface="Arial Narrow" pitchFamily="34" charset="0"/>
              <a:buNone/>
              <a:defRPr sz="1000" baseline="0">
                <a:solidFill>
                  <a:schemeClr val="bg1"/>
                </a:solidFill>
                <a:latin typeface="+mn-lt"/>
              </a:defRPr>
            </a:lvl9pPr>
          </a:lstStyle>
          <a:p>
            <a:pPr lvl="0" algn="ctr">
              <a:spcBef>
                <a:spcPct val="0"/>
              </a:spcBef>
              <a:spcAft>
                <a:spcPct val="0"/>
              </a:spcAft>
              <a:defRPr/>
            </a:pPr>
            <a:fld id="{7511A3DB-2D7F-4379-9EA2-88CBD41B563D}" type="datetime'''''''''''2''''''''''''''''''''''''''''''0''''1''''7'''''''''">
              <a:rPr lang="en-GB" altLang="en-US" sz="650" smtClean="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pPr/>
              <a:t>2017</a:t>
            </a:fld>
            <a:endParaRPr kumimoji="0" lang="pt-PT" sz="650" b="0" i="0" strike="noStrike" kern="1200" spc="0" normalizeH="0" noProof="0" dirty="0">
              <a:ln>
                <a:noFill/>
              </a:ln>
              <a:solidFill>
                <a:schemeClr val="tx1"/>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41" name="Text Placeholder 2">
            <a:extLst>
              <a:ext uri="{FF2B5EF4-FFF2-40B4-BE49-F238E27FC236}">
                <a16:creationId xmlns:a16="http://schemas.microsoft.com/office/drawing/2014/main" id="{9975EA5B-A441-4458-95DE-E9D3ACA8394B}"/>
              </a:ext>
            </a:extLst>
          </p:cNvPr>
          <p:cNvSpPr>
            <a:spLocks noGrp="1"/>
          </p:cNvSpPr>
          <p:nvPr>
            <p:custDataLst>
              <p:tags r:id="rId6"/>
            </p:custDataLst>
          </p:nvPr>
        </p:nvSpPr>
        <p:spPr bwMode="gray">
          <a:xfrm>
            <a:off x="2417763" y="4710114"/>
            <a:ext cx="166688"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9C0DD7B0-6F25-443E-B05E-980FE222895C}" type="datetime'''''''''''''''''''''''''18''''''.''''8'''''''''''">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18.8</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871" name="Text Placeholder 5">
            <a:extLst>
              <a:ext uri="{FF2B5EF4-FFF2-40B4-BE49-F238E27FC236}">
                <a16:creationId xmlns:a16="http://schemas.microsoft.com/office/drawing/2014/main" id="{F72224D3-D902-4BD3-9ADF-A437B1CAD556}"/>
              </a:ext>
            </a:extLst>
          </p:cNvPr>
          <p:cNvSpPr>
            <a:spLocks noGrp="1"/>
          </p:cNvSpPr>
          <p:nvPr>
            <p:custDataLst>
              <p:tags r:id="rId7"/>
            </p:custDataLst>
          </p:nvPr>
        </p:nvSpPr>
        <p:spPr bwMode="auto">
          <a:xfrm>
            <a:off x="647700" y="6191250"/>
            <a:ext cx="177800"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algn="l" defTabSz="995363" rtl="0" eaLnBrk="1" fontAlgn="base" hangingPunct="1">
              <a:lnSpc>
                <a:spcPct val="100000"/>
              </a:lnSpc>
              <a:spcBef>
                <a:spcPts val="0"/>
              </a:spcBef>
              <a:spcAft>
                <a:spcPts val="600"/>
              </a:spcAft>
              <a:defRPr sz="1000" baseline="0">
                <a:solidFill>
                  <a:schemeClr val="bg1"/>
                </a:solidFill>
                <a:latin typeface="EYInterstate Light" panose="02000506000000020004" pitchFamily="2" charset="0"/>
                <a:ea typeface="+mn-ea"/>
                <a:cs typeface="Arial" pitchFamily="34" charset="0"/>
              </a:defRPr>
            </a:lvl1pPr>
            <a:lvl2pPr marL="1588" algn="l" defTabSz="995363" rtl="0" eaLnBrk="1" fontAlgn="base" hangingPunct="1">
              <a:lnSpc>
                <a:spcPct val="100000"/>
              </a:lnSpc>
              <a:spcBef>
                <a:spcPts val="0"/>
              </a:spcBef>
              <a:spcAft>
                <a:spcPts val="600"/>
              </a:spcAft>
              <a:buClr>
                <a:srgbClr val="000000"/>
              </a:buClr>
              <a:defRPr lang="pt-PT" sz="1050" b="1" i="0" noProof="0" dirty="0" smtClean="0">
                <a:solidFill>
                  <a:schemeClr val="tx1"/>
                </a:solidFill>
                <a:latin typeface="EYInterstate Light" panose="02000506000000020004" pitchFamily="2" charset="0"/>
                <a:cs typeface="Arial" pitchFamily="34" charset="0"/>
              </a:defRPr>
            </a:lvl2pPr>
            <a:lvl3pPr marL="182880" indent="-182880" algn="l" defTabSz="995363" rtl="0" eaLnBrk="1" fontAlgn="base" hangingPunct="1">
              <a:lnSpc>
                <a:spcPct val="100000"/>
              </a:lnSpc>
              <a:spcBef>
                <a:spcPts val="0"/>
              </a:spcBef>
              <a:spcAft>
                <a:spcPts val="600"/>
              </a:spcAft>
              <a:buClr>
                <a:schemeClr val="accent2"/>
              </a:buClr>
              <a:buSzPct val="100000"/>
              <a:buFont typeface="Arial" panose="020B0604020202020204" pitchFamily="34" charset="0"/>
              <a:buChar char="►"/>
              <a:defRPr sz="1000" b="0">
                <a:solidFill>
                  <a:schemeClr val="bg1"/>
                </a:solidFill>
                <a:latin typeface="EYInterstate Light" panose="02000506000000020004" pitchFamily="2" charset="0"/>
                <a:cs typeface="Arial" pitchFamily="34" charset="0"/>
              </a:defRPr>
            </a:lvl3pPr>
            <a:lvl4pPr marL="365760" indent="-182880" algn="l" defTabSz="995363" rtl="0" eaLnBrk="1" fontAlgn="base" hangingPunct="1">
              <a:lnSpc>
                <a:spcPct val="100000"/>
              </a:lnSpc>
              <a:spcBef>
                <a:spcPts val="0"/>
              </a:spcBef>
              <a:spcAft>
                <a:spcPts val="600"/>
              </a:spcAft>
              <a:buClr>
                <a:schemeClr val="accent2"/>
              </a:buClr>
              <a:buSzPct val="70000"/>
              <a:buFont typeface="Arial" panose="020B0604020202020204" pitchFamily="34" charset="0"/>
              <a:buChar char="►"/>
              <a:defRPr sz="1000">
                <a:solidFill>
                  <a:schemeClr val="bg1"/>
                </a:solidFill>
                <a:latin typeface="EYInterstate Light" panose="02000506000000020004" pitchFamily="2" charset="0"/>
                <a:cs typeface="Arial" pitchFamily="34" charset="0"/>
              </a:defRPr>
            </a:lvl4pPr>
            <a:lvl5pPr marL="182880" indent="-182880" algn="l" defTabSz="995363" rtl="0" eaLnBrk="1" fontAlgn="base" hangingPunct="1">
              <a:lnSpc>
                <a:spcPct val="100000"/>
              </a:lnSpc>
              <a:spcBef>
                <a:spcPts val="0"/>
              </a:spcBef>
              <a:spcAft>
                <a:spcPts val="600"/>
              </a:spcAft>
              <a:buClrTx/>
              <a:buSzPct val="100000"/>
              <a:buFont typeface="+mj-lt"/>
              <a:buAutoNum type="arabicPeriod"/>
              <a:defRPr sz="1000" baseline="0">
                <a:solidFill>
                  <a:schemeClr val="bg1"/>
                </a:solidFill>
                <a:latin typeface="EYInterstate Light" panose="02000506000000020004" pitchFamily="2" charset="0"/>
                <a:cs typeface="Arial" pitchFamily="34" charset="0"/>
              </a:defRPr>
            </a:lvl5pPr>
            <a:lvl6pPr marL="0" indent="0" algn="l" defTabSz="0" rtl="0" eaLnBrk="1" fontAlgn="base" hangingPunct="1">
              <a:lnSpc>
                <a:spcPct val="100000"/>
              </a:lnSpc>
              <a:spcBef>
                <a:spcPts val="0"/>
              </a:spcBef>
              <a:spcAft>
                <a:spcPts val="600"/>
              </a:spcAft>
              <a:buClr>
                <a:schemeClr val="tx2"/>
              </a:buClr>
              <a:buFont typeface="Arial Narrow" pitchFamily="34" charset="0"/>
              <a:buNone/>
              <a:defRPr sz="1000" b="1" i="0" baseline="0">
                <a:solidFill>
                  <a:schemeClr val="bg1"/>
                </a:solidFill>
                <a:latin typeface="+mn-lt"/>
              </a:defRPr>
            </a:lvl6pPr>
            <a:lvl7pPr marL="0" indent="0" algn="l" defTabSz="995363" rtl="0" eaLnBrk="1" fontAlgn="base" hangingPunct="1">
              <a:lnSpc>
                <a:spcPct val="100000"/>
              </a:lnSpc>
              <a:spcBef>
                <a:spcPts val="0"/>
              </a:spcBef>
              <a:spcAft>
                <a:spcPts val="600"/>
              </a:spcAft>
              <a:buClr>
                <a:schemeClr val="tx2"/>
              </a:buClr>
              <a:buFont typeface="Arial Narrow" pitchFamily="34" charset="0"/>
              <a:buNone/>
              <a:defRPr sz="1000" i="1" baseline="0">
                <a:solidFill>
                  <a:schemeClr val="tx1"/>
                </a:solidFill>
                <a:latin typeface="+mn-lt"/>
              </a:defRPr>
            </a:lvl7pPr>
            <a:lvl8pPr marL="0" indent="0" algn="l" defTabSz="995363" rtl="0" eaLnBrk="1" fontAlgn="base" hangingPunct="1">
              <a:lnSpc>
                <a:spcPct val="100000"/>
              </a:lnSpc>
              <a:spcBef>
                <a:spcPts val="0"/>
              </a:spcBef>
              <a:spcAft>
                <a:spcPts val="600"/>
              </a:spcAft>
              <a:buClr>
                <a:schemeClr val="tx2"/>
              </a:buClr>
              <a:buFont typeface="Arial Narrow" pitchFamily="34" charset="0"/>
              <a:buNone/>
              <a:defRPr sz="1200" b="1">
                <a:solidFill>
                  <a:schemeClr val="bg1"/>
                </a:solidFill>
                <a:latin typeface="+mn-lt"/>
              </a:defRPr>
            </a:lvl8pPr>
            <a:lvl9pPr marL="0" indent="0" algn="l" defTabSz="995363" rtl="0" eaLnBrk="1" fontAlgn="base" hangingPunct="1">
              <a:lnSpc>
                <a:spcPct val="100000"/>
              </a:lnSpc>
              <a:spcBef>
                <a:spcPts val="0"/>
              </a:spcBef>
              <a:spcAft>
                <a:spcPts val="0"/>
              </a:spcAft>
              <a:buClr>
                <a:schemeClr val="tx2"/>
              </a:buClr>
              <a:buFont typeface="Arial Narrow" pitchFamily="34" charset="0"/>
              <a:buNone/>
              <a:defRPr sz="1000" baseline="0">
                <a:solidFill>
                  <a:schemeClr val="bg1"/>
                </a:solidFill>
                <a:latin typeface="+mn-lt"/>
              </a:defRPr>
            </a:lvl9pPr>
          </a:lstStyle>
          <a:p>
            <a:pPr lvl="0" algn="ctr">
              <a:spcBef>
                <a:spcPct val="0"/>
              </a:spcBef>
              <a:spcAft>
                <a:spcPct val="0"/>
              </a:spcAft>
              <a:defRPr/>
            </a:pPr>
            <a:fld id="{11A9964A-1C55-4036-9538-716649124BD6}" type="datetime'''''''2''''''''''''''''''''''''''''''''0''''1''''''''''5'''">
              <a:rPr lang="en-GB" altLang="en-US" sz="650" smtClean="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pPr/>
              <a:t>2015</a:t>
            </a:fld>
            <a:endParaRPr kumimoji="0" lang="pt-PT" sz="650" b="0" i="0" strike="noStrike" kern="1200" spc="0" normalizeH="0" noProof="0" dirty="0">
              <a:ln>
                <a:noFill/>
              </a:ln>
              <a:solidFill>
                <a:schemeClr val="tx1"/>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872" name="Text Placeholder 5">
            <a:extLst>
              <a:ext uri="{FF2B5EF4-FFF2-40B4-BE49-F238E27FC236}">
                <a16:creationId xmlns:a16="http://schemas.microsoft.com/office/drawing/2014/main" id="{D5F33445-957F-4FC5-A188-34771A7173FA}"/>
              </a:ext>
            </a:extLst>
          </p:cNvPr>
          <p:cNvSpPr>
            <a:spLocks noGrp="1"/>
          </p:cNvSpPr>
          <p:nvPr>
            <p:custDataLst>
              <p:tags r:id="rId8"/>
            </p:custDataLst>
          </p:nvPr>
        </p:nvSpPr>
        <p:spPr bwMode="auto">
          <a:xfrm>
            <a:off x="395288" y="6191250"/>
            <a:ext cx="177800"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algn="l" defTabSz="995363" rtl="0" eaLnBrk="1" fontAlgn="base" hangingPunct="1">
              <a:lnSpc>
                <a:spcPct val="100000"/>
              </a:lnSpc>
              <a:spcBef>
                <a:spcPts val="0"/>
              </a:spcBef>
              <a:spcAft>
                <a:spcPts val="600"/>
              </a:spcAft>
              <a:defRPr sz="1000" baseline="0">
                <a:solidFill>
                  <a:schemeClr val="bg1"/>
                </a:solidFill>
                <a:latin typeface="EYInterstate Light" panose="02000506000000020004" pitchFamily="2" charset="0"/>
                <a:ea typeface="+mn-ea"/>
                <a:cs typeface="Arial" pitchFamily="34" charset="0"/>
              </a:defRPr>
            </a:lvl1pPr>
            <a:lvl2pPr marL="1588" algn="l" defTabSz="995363" rtl="0" eaLnBrk="1" fontAlgn="base" hangingPunct="1">
              <a:lnSpc>
                <a:spcPct val="100000"/>
              </a:lnSpc>
              <a:spcBef>
                <a:spcPts val="0"/>
              </a:spcBef>
              <a:spcAft>
                <a:spcPts val="600"/>
              </a:spcAft>
              <a:buClr>
                <a:srgbClr val="000000"/>
              </a:buClr>
              <a:defRPr lang="pt-PT" sz="1050" b="1" i="0" noProof="0" dirty="0" smtClean="0">
                <a:solidFill>
                  <a:schemeClr val="tx1"/>
                </a:solidFill>
                <a:latin typeface="EYInterstate Light" panose="02000506000000020004" pitchFamily="2" charset="0"/>
                <a:cs typeface="Arial" pitchFamily="34" charset="0"/>
              </a:defRPr>
            </a:lvl2pPr>
            <a:lvl3pPr marL="182880" indent="-182880" algn="l" defTabSz="995363" rtl="0" eaLnBrk="1" fontAlgn="base" hangingPunct="1">
              <a:lnSpc>
                <a:spcPct val="100000"/>
              </a:lnSpc>
              <a:spcBef>
                <a:spcPts val="0"/>
              </a:spcBef>
              <a:spcAft>
                <a:spcPts val="600"/>
              </a:spcAft>
              <a:buClr>
                <a:schemeClr val="accent2"/>
              </a:buClr>
              <a:buSzPct val="100000"/>
              <a:buFont typeface="Arial" panose="020B0604020202020204" pitchFamily="34" charset="0"/>
              <a:buChar char="►"/>
              <a:defRPr sz="1000" b="0">
                <a:solidFill>
                  <a:schemeClr val="bg1"/>
                </a:solidFill>
                <a:latin typeface="EYInterstate Light" panose="02000506000000020004" pitchFamily="2" charset="0"/>
                <a:cs typeface="Arial" pitchFamily="34" charset="0"/>
              </a:defRPr>
            </a:lvl3pPr>
            <a:lvl4pPr marL="365760" indent="-182880" algn="l" defTabSz="995363" rtl="0" eaLnBrk="1" fontAlgn="base" hangingPunct="1">
              <a:lnSpc>
                <a:spcPct val="100000"/>
              </a:lnSpc>
              <a:spcBef>
                <a:spcPts val="0"/>
              </a:spcBef>
              <a:spcAft>
                <a:spcPts val="600"/>
              </a:spcAft>
              <a:buClr>
                <a:schemeClr val="accent2"/>
              </a:buClr>
              <a:buSzPct val="70000"/>
              <a:buFont typeface="Arial" panose="020B0604020202020204" pitchFamily="34" charset="0"/>
              <a:buChar char="►"/>
              <a:defRPr sz="1000">
                <a:solidFill>
                  <a:schemeClr val="bg1"/>
                </a:solidFill>
                <a:latin typeface="EYInterstate Light" panose="02000506000000020004" pitchFamily="2" charset="0"/>
                <a:cs typeface="Arial" pitchFamily="34" charset="0"/>
              </a:defRPr>
            </a:lvl4pPr>
            <a:lvl5pPr marL="182880" indent="-182880" algn="l" defTabSz="995363" rtl="0" eaLnBrk="1" fontAlgn="base" hangingPunct="1">
              <a:lnSpc>
                <a:spcPct val="100000"/>
              </a:lnSpc>
              <a:spcBef>
                <a:spcPts val="0"/>
              </a:spcBef>
              <a:spcAft>
                <a:spcPts val="600"/>
              </a:spcAft>
              <a:buClrTx/>
              <a:buSzPct val="100000"/>
              <a:buFont typeface="+mj-lt"/>
              <a:buAutoNum type="arabicPeriod"/>
              <a:defRPr sz="1000" baseline="0">
                <a:solidFill>
                  <a:schemeClr val="bg1"/>
                </a:solidFill>
                <a:latin typeface="EYInterstate Light" panose="02000506000000020004" pitchFamily="2" charset="0"/>
                <a:cs typeface="Arial" pitchFamily="34" charset="0"/>
              </a:defRPr>
            </a:lvl5pPr>
            <a:lvl6pPr marL="0" indent="0" algn="l" defTabSz="0" rtl="0" eaLnBrk="1" fontAlgn="base" hangingPunct="1">
              <a:lnSpc>
                <a:spcPct val="100000"/>
              </a:lnSpc>
              <a:spcBef>
                <a:spcPts val="0"/>
              </a:spcBef>
              <a:spcAft>
                <a:spcPts val="600"/>
              </a:spcAft>
              <a:buClr>
                <a:schemeClr val="tx2"/>
              </a:buClr>
              <a:buFont typeface="Arial Narrow" pitchFamily="34" charset="0"/>
              <a:buNone/>
              <a:defRPr sz="1000" b="1" i="0" baseline="0">
                <a:solidFill>
                  <a:schemeClr val="bg1"/>
                </a:solidFill>
                <a:latin typeface="+mn-lt"/>
              </a:defRPr>
            </a:lvl6pPr>
            <a:lvl7pPr marL="0" indent="0" algn="l" defTabSz="995363" rtl="0" eaLnBrk="1" fontAlgn="base" hangingPunct="1">
              <a:lnSpc>
                <a:spcPct val="100000"/>
              </a:lnSpc>
              <a:spcBef>
                <a:spcPts val="0"/>
              </a:spcBef>
              <a:spcAft>
                <a:spcPts val="600"/>
              </a:spcAft>
              <a:buClr>
                <a:schemeClr val="tx2"/>
              </a:buClr>
              <a:buFont typeface="Arial Narrow" pitchFamily="34" charset="0"/>
              <a:buNone/>
              <a:defRPr sz="1000" i="1" baseline="0">
                <a:solidFill>
                  <a:schemeClr val="tx1"/>
                </a:solidFill>
                <a:latin typeface="+mn-lt"/>
              </a:defRPr>
            </a:lvl7pPr>
            <a:lvl8pPr marL="0" indent="0" algn="l" defTabSz="995363" rtl="0" eaLnBrk="1" fontAlgn="base" hangingPunct="1">
              <a:lnSpc>
                <a:spcPct val="100000"/>
              </a:lnSpc>
              <a:spcBef>
                <a:spcPts val="0"/>
              </a:spcBef>
              <a:spcAft>
                <a:spcPts val="600"/>
              </a:spcAft>
              <a:buClr>
                <a:schemeClr val="tx2"/>
              </a:buClr>
              <a:buFont typeface="Arial Narrow" pitchFamily="34" charset="0"/>
              <a:buNone/>
              <a:defRPr sz="1200" b="1">
                <a:solidFill>
                  <a:schemeClr val="bg1"/>
                </a:solidFill>
                <a:latin typeface="+mn-lt"/>
              </a:defRPr>
            </a:lvl8pPr>
            <a:lvl9pPr marL="0" indent="0" algn="l" defTabSz="995363" rtl="0" eaLnBrk="1" fontAlgn="base" hangingPunct="1">
              <a:lnSpc>
                <a:spcPct val="100000"/>
              </a:lnSpc>
              <a:spcBef>
                <a:spcPts val="0"/>
              </a:spcBef>
              <a:spcAft>
                <a:spcPts val="0"/>
              </a:spcAft>
              <a:buClr>
                <a:schemeClr val="tx2"/>
              </a:buClr>
              <a:buFont typeface="Arial Narrow" pitchFamily="34" charset="0"/>
              <a:buNone/>
              <a:defRPr sz="1000" baseline="0">
                <a:solidFill>
                  <a:schemeClr val="bg1"/>
                </a:solidFill>
                <a:latin typeface="+mn-lt"/>
              </a:defRPr>
            </a:lvl9pPr>
          </a:lstStyle>
          <a:p>
            <a:pPr lvl="0" algn="ctr">
              <a:spcBef>
                <a:spcPct val="0"/>
              </a:spcBef>
              <a:spcAft>
                <a:spcPct val="0"/>
              </a:spcAft>
              <a:defRPr/>
            </a:pPr>
            <a:fld id="{3D9FAB76-7ED2-4D75-90F2-88734B74070D}" type="datetime'''''''''''''''''''''''''''''''2''''''0''''''''1''''4'''''''''">
              <a:rPr lang="en-GB" altLang="en-US" sz="650" smtClean="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pPr/>
              <a:t>2014</a:t>
            </a:fld>
            <a:endParaRPr kumimoji="0" lang="pt-PT" sz="650" b="0" i="0" strike="noStrike" kern="1200" spc="0" normalizeH="0" noProof="0" dirty="0">
              <a:ln>
                <a:noFill/>
              </a:ln>
              <a:solidFill>
                <a:schemeClr val="tx1"/>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30" name="Text Placeholder 2">
            <a:extLst>
              <a:ext uri="{FF2B5EF4-FFF2-40B4-BE49-F238E27FC236}">
                <a16:creationId xmlns:a16="http://schemas.microsoft.com/office/drawing/2014/main" id="{3C73B65E-34BE-4FBD-AB38-CF486E1E3628}"/>
              </a:ext>
            </a:extLst>
          </p:cNvPr>
          <p:cNvSpPr>
            <a:spLocks noGrp="1"/>
          </p:cNvSpPr>
          <p:nvPr>
            <p:custDataLst>
              <p:tags r:id="rId9"/>
            </p:custDataLst>
          </p:nvPr>
        </p:nvSpPr>
        <p:spPr bwMode="gray">
          <a:xfrm>
            <a:off x="422275" y="5099051"/>
            <a:ext cx="12541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7BA5E84B-7217-4193-A1F9-D66C0BE9007A}" type="datetime'''''''''''''''''4''''''''.4'''''''''''''''''''''''''''''">
              <a:rPr lang="en-GB" altLang="en-US" sz="650" smtClean="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4.4</a:t>
            </a:fld>
            <a:endParaRPr lang="en-GB" sz="65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endParaRPr>
          </a:p>
        </p:txBody>
      </p:sp>
      <p:sp useBgFill="1">
        <p:nvSpPr>
          <p:cNvPr id="1117" name="Text Placeholder 2">
            <a:extLst>
              <a:ext uri="{FF2B5EF4-FFF2-40B4-BE49-F238E27FC236}">
                <a16:creationId xmlns:a16="http://schemas.microsoft.com/office/drawing/2014/main" id="{BA032821-6EB7-49DB-BCCD-F883409197E1}"/>
              </a:ext>
            </a:extLst>
          </p:cNvPr>
          <p:cNvSpPr>
            <a:spLocks noGrp="1"/>
          </p:cNvSpPr>
          <p:nvPr>
            <p:custDataLst>
              <p:tags r:id="rId10"/>
            </p:custDataLst>
          </p:nvPr>
        </p:nvSpPr>
        <p:spPr bwMode="gray">
          <a:xfrm>
            <a:off x="661988" y="5532438"/>
            <a:ext cx="150813" cy="98425"/>
          </a:xfrm>
          <a:prstGeom prst="rect">
            <a:avLst/>
          </a:prstGeom>
          <a:ln>
            <a:noFill/>
          </a:ln>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FE68436F-14AA-4929-A44A-873D7F6D05A5}" type="datetime'''''''''''''''''''''''''''''''-''''''9''.9'''''''''''''''''">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t>-9.9</a:t>
            </a:fld>
            <a:endParaRPr lang="pt-PT"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876" name="Text Placeholder 5">
            <a:extLst>
              <a:ext uri="{FF2B5EF4-FFF2-40B4-BE49-F238E27FC236}">
                <a16:creationId xmlns:a16="http://schemas.microsoft.com/office/drawing/2014/main" id="{310B0308-DAE2-4E70-A689-6138811C9F82}"/>
              </a:ext>
            </a:extLst>
          </p:cNvPr>
          <p:cNvSpPr>
            <a:spLocks noGrp="1"/>
          </p:cNvSpPr>
          <p:nvPr>
            <p:custDataLst>
              <p:tags r:id="rId11"/>
            </p:custDataLst>
          </p:nvPr>
        </p:nvSpPr>
        <p:spPr bwMode="auto">
          <a:xfrm>
            <a:off x="900113" y="6191250"/>
            <a:ext cx="177800"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algn="l" defTabSz="995363" rtl="0" eaLnBrk="1" fontAlgn="base" hangingPunct="1">
              <a:lnSpc>
                <a:spcPct val="100000"/>
              </a:lnSpc>
              <a:spcBef>
                <a:spcPts val="0"/>
              </a:spcBef>
              <a:spcAft>
                <a:spcPts val="600"/>
              </a:spcAft>
              <a:defRPr sz="1000" baseline="0">
                <a:solidFill>
                  <a:schemeClr val="bg1"/>
                </a:solidFill>
                <a:latin typeface="EYInterstate Light" panose="02000506000000020004" pitchFamily="2" charset="0"/>
                <a:ea typeface="+mn-ea"/>
                <a:cs typeface="Arial" pitchFamily="34" charset="0"/>
              </a:defRPr>
            </a:lvl1pPr>
            <a:lvl2pPr marL="1588" algn="l" defTabSz="995363" rtl="0" eaLnBrk="1" fontAlgn="base" hangingPunct="1">
              <a:lnSpc>
                <a:spcPct val="100000"/>
              </a:lnSpc>
              <a:spcBef>
                <a:spcPts val="0"/>
              </a:spcBef>
              <a:spcAft>
                <a:spcPts val="600"/>
              </a:spcAft>
              <a:buClr>
                <a:srgbClr val="000000"/>
              </a:buClr>
              <a:defRPr lang="pt-PT" sz="1050" b="1" i="0" noProof="0" dirty="0" smtClean="0">
                <a:solidFill>
                  <a:schemeClr val="tx1"/>
                </a:solidFill>
                <a:latin typeface="EYInterstate Light" panose="02000506000000020004" pitchFamily="2" charset="0"/>
                <a:cs typeface="Arial" pitchFamily="34" charset="0"/>
              </a:defRPr>
            </a:lvl2pPr>
            <a:lvl3pPr marL="182880" indent="-182880" algn="l" defTabSz="995363" rtl="0" eaLnBrk="1" fontAlgn="base" hangingPunct="1">
              <a:lnSpc>
                <a:spcPct val="100000"/>
              </a:lnSpc>
              <a:spcBef>
                <a:spcPts val="0"/>
              </a:spcBef>
              <a:spcAft>
                <a:spcPts val="600"/>
              </a:spcAft>
              <a:buClr>
                <a:schemeClr val="accent2"/>
              </a:buClr>
              <a:buSzPct val="100000"/>
              <a:buFont typeface="Arial" panose="020B0604020202020204" pitchFamily="34" charset="0"/>
              <a:buChar char="►"/>
              <a:defRPr sz="1000" b="0">
                <a:solidFill>
                  <a:schemeClr val="bg1"/>
                </a:solidFill>
                <a:latin typeface="EYInterstate Light" panose="02000506000000020004" pitchFamily="2" charset="0"/>
                <a:cs typeface="Arial" pitchFamily="34" charset="0"/>
              </a:defRPr>
            </a:lvl3pPr>
            <a:lvl4pPr marL="365760" indent="-182880" algn="l" defTabSz="995363" rtl="0" eaLnBrk="1" fontAlgn="base" hangingPunct="1">
              <a:lnSpc>
                <a:spcPct val="100000"/>
              </a:lnSpc>
              <a:spcBef>
                <a:spcPts val="0"/>
              </a:spcBef>
              <a:spcAft>
                <a:spcPts val="600"/>
              </a:spcAft>
              <a:buClr>
                <a:schemeClr val="accent2"/>
              </a:buClr>
              <a:buSzPct val="70000"/>
              <a:buFont typeface="Arial" panose="020B0604020202020204" pitchFamily="34" charset="0"/>
              <a:buChar char="►"/>
              <a:defRPr sz="1000">
                <a:solidFill>
                  <a:schemeClr val="bg1"/>
                </a:solidFill>
                <a:latin typeface="EYInterstate Light" panose="02000506000000020004" pitchFamily="2" charset="0"/>
                <a:cs typeface="Arial" pitchFamily="34" charset="0"/>
              </a:defRPr>
            </a:lvl4pPr>
            <a:lvl5pPr marL="182880" indent="-182880" algn="l" defTabSz="995363" rtl="0" eaLnBrk="1" fontAlgn="base" hangingPunct="1">
              <a:lnSpc>
                <a:spcPct val="100000"/>
              </a:lnSpc>
              <a:spcBef>
                <a:spcPts val="0"/>
              </a:spcBef>
              <a:spcAft>
                <a:spcPts val="600"/>
              </a:spcAft>
              <a:buClrTx/>
              <a:buSzPct val="100000"/>
              <a:buFont typeface="+mj-lt"/>
              <a:buAutoNum type="arabicPeriod"/>
              <a:defRPr sz="1000" baseline="0">
                <a:solidFill>
                  <a:schemeClr val="bg1"/>
                </a:solidFill>
                <a:latin typeface="EYInterstate Light" panose="02000506000000020004" pitchFamily="2" charset="0"/>
                <a:cs typeface="Arial" pitchFamily="34" charset="0"/>
              </a:defRPr>
            </a:lvl5pPr>
            <a:lvl6pPr marL="0" indent="0" algn="l" defTabSz="0" rtl="0" eaLnBrk="1" fontAlgn="base" hangingPunct="1">
              <a:lnSpc>
                <a:spcPct val="100000"/>
              </a:lnSpc>
              <a:spcBef>
                <a:spcPts val="0"/>
              </a:spcBef>
              <a:spcAft>
                <a:spcPts val="600"/>
              </a:spcAft>
              <a:buClr>
                <a:schemeClr val="tx2"/>
              </a:buClr>
              <a:buFont typeface="Arial Narrow" pitchFamily="34" charset="0"/>
              <a:buNone/>
              <a:defRPr sz="1000" b="1" i="0" baseline="0">
                <a:solidFill>
                  <a:schemeClr val="bg1"/>
                </a:solidFill>
                <a:latin typeface="+mn-lt"/>
              </a:defRPr>
            </a:lvl6pPr>
            <a:lvl7pPr marL="0" indent="0" algn="l" defTabSz="995363" rtl="0" eaLnBrk="1" fontAlgn="base" hangingPunct="1">
              <a:lnSpc>
                <a:spcPct val="100000"/>
              </a:lnSpc>
              <a:spcBef>
                <a:spcPts val="0"/>
              </a:spcBef>
              <a:spcAft>
                <a:spcPts val="600"/>
              </a:spcAft>
              <a:buClr>
                <a:schemeClr val="tx2"/>
              </a:buClr>
              <a:buFont typeface="Arial Narrow" pitchFamily="34" charset="0"/>
              <a:buNone/>
              <a:defRPr sz="1000" i="1" baseline="0">
                <a:solidFill>
                  <a:schemeClr val="tx1"/>
                </a:solidFill>
                <a:latin typeface="+mn-lt"/>
              </a:defRPr>
            </a:lvl7pPr>
            <a:lvl8pPr marL="0" indent="0" algn="l" defTabSz="995363" rtl="0" eaLnBrk="1" fontAlgn="base" hangingPunct="1">
              <a:lnSpc>
                <a:spcPct val="100000"/>
              </a:lnSpc>
              <a:spcBef>
                <a:spcPts val="0"/>
              </a:spcBef>
              <a:spcAft>
                <a:spcPts val="600"/>
              </a:spcAft>
              <a:buClr>
                <a:schemeClr val="tx2"/>
              </a:buClr>
              <a:buFont typeface="Arial Narrow" pitchFamily="34" charset="0"/>
              <a:buNone/>
              <a:defRPr sz="1200" b="1">
                <a:solidFill>
                  <a:schemeClr val="bg1"/>
                </a:solidFill>
                <a:latin typeface="+mn-lt"/>
              </a:defRPr>
            </a:lvl8pPr>
            <a:lvl9pPr marL="0" indent="0" algn="l" defTabSz="995363" rtl="0" eaLnBrk="1" fontAlgn="base" hangingPunct="1">
              <a:lnSpc>
                <a:spcPct val="100000"/>
              </a:lnSpc>
              <a:spcBef>
                <a:spcPts val="0"/>
              </a:spcBef>
              <a:spcAft>
                <a:spcPts val="0"/>
              </a:spcAft>
              <a:buClr>
                <a:schemeClr val="tx2"/>
              </a:buClr>
              <a:buFont typeface="Arial Narrow" pitchFamily="34" charset="0"/>
              <a:buNone/>
              <a:defRPr sz="1000" baseline="0">
                <a:solidFill>
                  <a:schemeClr val="bg1"/>
                </a:solidFill>
                <a:latin typeface="+mn-lt"/>
              </a:defRPr>
            </a:lvl9pPr>
          </a:lstStyle>
          <a:p>
            <a:pPr lvl="0" algn="ctr">
              <a:spcBef>
                <a:spcPct val="0"/>
              </a:spcBef>
              <a:spcAft>
                <a:spcPct val="0"/>
              </a:spcAft>
              <a:defRPr/>
            </a:pPr>
            <a:fld id="{B5E0E6F2-E9CF-4B27-8443-C5B5AC9D4274}" type="datetime'''''2''''''''''''''''''''0''''''''16'''''''''''''''">
              <a:rPr lang="en-GB" altLang="en-US" sz="650" smtClean="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pPr/>
              <a:t>2016</a:t>
            </a:fld>
            <a:endParaRPr kumimoji="0" lang="pt-PT" sz="650" b="0" i="0" strike="noStrike" kern="1200" spc="0" normalizeH="0" noProof="0" dirty="0">
              <a:ln>
                <a:noFill/>
              </a:ln>
              <a:solidFill>
                <a:schemeClr val="tx1"/>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40" name="Text Placeholder 2">
            <a:extLst>
              <a:ext uri="{FF2B5EF4-FFF2-40B4-BE49-F238E27FC236}">
                <a16:creationId xmlns:a16="http://schemas.microsoft.com/office/drawing/2014/main" id="{F0FD27C7-39BF-42EC-9CFB-BE2596A97C06}"/>
              </a:ext>
            </a:extLst>
          </p:cNvPr>
          <p:cNvSpPr>
            <a:spLocks noGrp="1"/>
          </p:cNvSpPr>
          <p:nvPr>
            <p:custDataLst>
              <p:tags r:id="rId12"/>
            </p:custDataLst>
          </p:nvPr>
        </p:nvSpPr>
        <p:spPr bwMode="gray">
          <a:xfrm>
            <a:off x="2185988" y="5033964"/>
            <a:ext cx="12541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ACF2A4F7-64AF-40F4-8339-3C9206A5234A}" type="datetime'''''6''''.''''5'''''''''''''''''">
              <a:rPr lang="en-GB" altLang="en-US" sz="650" smtClean="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6.5</a:t>
            </a:fld>
            <a:endParaRPr lang="en-GB" sz="65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endParaRPr>
          </a:p>
        </p:txBody>
      </p:sp>
      <p:sp useBgFill="1">
        <p:nvSpPr>
          <p:cNvPr id="1066" name="Text Placeholder 2">
            <a:extLst>
              <a:ext uri="{FF2B5EF4-FFF2-40B4-BE49-F238E27FC236}">
                <a16:creationId xmlns:a16="http://schemas.microsoft.com/office/drawing/2014/main" id="{A1B3B29A-F2F3-46CA-B684-A7CE4B733800}"/>
              </a:ext>
            </a:extLst>
          </p:cNvPr>
          <p:cNvSpPr>
            <a:spLocks noGrp="1"/>
          </p:cNvSpPr>
          <p:nvPr>
            <p:custDataLst>
              <p:tags r:id="rId13"/>
            </p:custDataLst>
          </p:nvPr>
        </p:nvSpPr>
        <p:spPr bwMode="gray">
          <a:xfrm>
            <a:off x="893763" y="5992813"/>
            <a:ext cx="192088" cy="98425"/>
          </a:xfrm>
          <a:prstGeom prst="rect">
            <a:avLst/>
          </a:prstGeom>
          <a:ln>
            <a:noFill/>
          </a:ln>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B3B3657C-CD70-49E0-8D00-945272B647EB}" type="datetime'''''-''25''''''''''''''''''''''.''''2'''''''''">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t>-25.2</a:t>
            </a:fld>
            <a:endParaRPr lang="pt-PT"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38" name="Text Placeholder 2">
            <a:extLst>
              <a:ext uri="{FF2B5EF4-FFF2-40B4-BE49-F238E27FC236}">
                <a16:creationId xmlns:a16="http://schemas.microsoft.com/office/drawing/2014/main" id="{C6F5F1E4-D197-4226-8E39-8691A3561768}"/>
              </a:ext>
            </a:extLst>
          </p:cNvPr>
          <p:cNvSpPr>
            <a:spLocks noGrp="1"/>
          </p:cNvSpPr>
          <p:nvPr>
            <p:custDataLst>
              <p:tags r:id="rId14"/>
            </p:custDataLst>
          </p:nvPr>
        </p:nvSpPr>
        <p:spPr bwMode="gray">
          <a:xfrm>
            <a:off x="1935163" y="5003801"/>
            <a:ext cx="12541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0816B184-DFD8-43E3-B538-EEED6DDE66F8}" type="datetime'''''''''''7''''''''.''6'''''''''''">
              <a:rPr lang="en-GB" altLang="en-US" sz="650" smtClean="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7.6</a:t>
            </a:fld>
            <a:endParaRPr lang="en-GB" sz="65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endParaRPr>
          </a:p>
        </p:txBody>
      </p:sp>
      <p:sp useBgFill="1">
        <p:nvSpPr>
          <p:cNvPr id="2169" name="Text Placeholder 2">
            <a:extLst>
              <a:ext uri="{FF2B5EF4-FFF2-40B4-BE49-F238E27FC236}">
                <a16:creationId xmlns:a16="http://schemas.microsoft.com/office/drawing/2014/main" id="{842087EA-8458-4F19-8918-B792F4F1538A}"/>
              </a:ext>
            </a:extLst>
          </p:cNvPr>
          <p:cNvSpPr>
            <a:spLocks noGrp="1"/>
          </p:cNvSpPr>
          <p:nvPr>
            <p:custDataLst>
              <p:tags r:id="rId15"/>
            </p:custDataLst>
          </p:nvPr>
        </p:nvSpPr>
        <p:spPr bwMode="gray">
          <a:xfrm>
            <a:off x="1157288" y="5151438"/>
            <a:ext cx="166688" cy="98425"/>
          </a:xfrm>
          <a:prstGeom prst="rect">
            <a:avLst/>
          </a:prstGeom>
          <a:ln>
            <a:noFill/>
          </a:ln>
        </p:spPr>
        <p:txBody>
          <a:bodyPr vert="horz" wrap="none" lIns="11113" tIns="0" rIns="11113" bIns="0" numCol="1" spcCol="0" rtlCol="0" anchor="t"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B9344CF9-965E-4F03-8898-C22C31C00F97}" type="datetime'''''1''''''''''''''0''''''.''''''''''''''''''8'''''''''">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t>10.8</a:t>
            </a:fld>
            <a:endParaRPr lang="pt-PT" sz="650" dirty="0">
              <a:latin typeface="Calibri Light" panose="020F0302020204030204" pitchFamily="34" charset="0"/>
              <a:cs typeface="Calibri Light" panose="020F0302020204030204" pitchFamily="34" charset="0"/>
              <a:sym typeface="Calibri Light" panose="020F0302020204030204" pitchFamily="34" charset="0"/>
            </a:endParaRPr>
          </a:p>
        </p:txBody>
      </p:sp>
      <p:sp useBgFill="1">
        <p:nvSpPr>
          <p:cNvPr id="1302" name="Text Placeholder 2">
            <a:extLst>
              <a:ext uri="{FF2B5EF4-FFF2-40B4-BE49-F238E27FC236}">
                <a16:creationId xmlns:a16="http://schemas.microsoft.com/office/drawing/2014/main" id="{52A866A5-B4C7-4D06-A224-06AE095AED2C}"/>
              </a:ext>
            </a:extLst>
          </p:cNvPr>
          <p:cNvSpPr>
            <a:spLocks noGrp="1"/>
          </p:cNvSpPr>
          <p:nvPr>
            <p:custDataLst>
              <p:tags r:id="rId16"/>
            </p:custDataLst>
          </p:nvPr>
        </p:nvSpPr>
        <p:spPr bwMode="gray">
          <a:xfrm>
            <a:off x="2417763" y="4913313"/>
            <a:ext cx="166688" cy="98425"/>
          </a:xfrm>
          <a:prstGeom prst="rect">
            <a:avLst/>
          </a:prstGeom>
          <a:ln>
            <a:noFill/>
          </a:ln>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C2D1FB56-EEAE-4746-BA4B-3BAF09FFC24D}" type="datetime'''''''''1''''''''''''''''''''''0.''''''''''''''''''''5'''''">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t>10.5</a:t>
            </a:fld>
            <a:endParaRPr lang="pt-PT" sz="650" dirty="0">
              <a:latin typeface="Calibri Light" panose="020F0302020204030204" pitchFamily="34" charset="0"/>
              <a:cs typeface="Calibri Light" panose="020F0302020204030204" pitchFamily="34" charset="0"/>
              <a:sym typeface="Calibri Light" panose="020F0302020204030204" pitchFamily="34" charset="0"/>
            </a:endParaRPr>
          </a:p>
        </p:txBody>
      </p:sp>
      <p:sp useBgFill="1">
        <p:nvSpPr>
          <p:cNvPr id="1118" name="Text Placeholder 2">
            <a:extLst>
              <a:ext uri="{FF2B5EF4-FFF2-40B4-BE49-F238E27FC236}">
                <a16:creationId xmlns:a16="http://schemas.microsoft.com/office/drawing/2014/main" id="{DFAB25BE-5A75-49B9-A749-ADDBB6A62F98}"/>
              </a:ext>
            </a:extLst>
          </p:cNvPr>
          <p:cNvSpPr>
            <a:spLocks noGrp="1"/>
          </p:cNvSpPr>
          <p:nvPr>
            <p:custDataLst>
              <p:tags r:id="rId17"/>
            </p:custDataLst>
          </p:nvPr>
        </p:nvSpPr>
        <p:spPr bwMode="gray">
          <a:xfrm>
            <a:off x="1409700" y="5132388"/>
            <a:ext cx="166688" cy="98425"/>
          </a:xfrm>
          <a:prstGeom prst="rect">
            <a:avLst/>
          </a:prstGeom>
          <a:ln>
            <a:noFill/>
          </a:ln>
        </p:spPr>
        <p:txBody>
          <a:bodyPr vert="horz" wrap="none" lIns="11113" tIns="0" rIns="11113" bIns="0" numCol="1" spcCol="0" rtlCol="0" anchor="t"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E4255179-9622-4AAE-8B1E-E91FBF184CDA}" type="datetime'''''''''''1''''''''''''''''''''''''''''''1''.''''''''3'''''''">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t>11.3</a:t>
            </a:fld>
            <a:endParaRPr lang="pt-PT"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879" name="Text Placeholder 5">
            <a:extLst>
              <a:ext uri="{FF2B5EF4-FFF2-40B4-BE49-F238E27FC236}">
                <a16:creationId xmlns:a16="http://schemas.microsoft.com/office/drawing/2014/main" id="{10938F83-E6B0-40DC-94CA-00F4FF7BD3F4}"/>
              </a:ext>
            </a:extLst>
          </p:cNvPr>
          <p:cNvSpPr>
            <a:spLocks noGrp="1"/>
          </p:cNvSpPr>
          <p:nvPr>
            <p:custDataLst>
              <p:tags r:id="rId18"/>
            </p:custDataLst>
          </p:nvPr>
        </p:nvSpPr>
        <p:spPr bwMode="auto">
          <a:xfrm>
            <a:off x="1403350" y="6191250"/>
            <a:ext cx="177800"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algn="l" defTabSz="995363" rtl="0" eaLnBrk="1" fontAlgn="base" hangingPunct="1">
              <a:lnSpc>
                <a:spcPct val="100000"/>
              </a:lnSpc>
              <a:spcBef>
                <a:spcPts val="0"/>
              </a:spcBef>
              <a:spcAft>
                <a:spcPts val="600"/>
              </a:spcAft>
              <a:defRPr sz="1000" baseline="0">
                <a:solidFill>
                  <a:schemeClr val="bg1"/>
                </a:solidFill>
                <a:latin typeface="EYInterstate Light" panose="02000506000000020004" pitchFamily="2" charset="0"/>
                <a:ea typeface="+mn-ea"/>
                <a:cs typeface="Arial" pitchFamily="34" charset="0"/>
              </a:defRPr>
            </a:lvl1pPr>
            <a:lvl2pPr marL="1588" algn="l" defTabSz="995363" rtl="0" eaLnBrk="1" fontAlgn="base" hangingPunct="1">
              <a:lnSpc>
                <a:spcPct val="100000"/>
              </a:lnSpc>
              <a:spcBef>
                <a:spcPts val="0"/>
              </a:spcBef>
              <a:spcAft>
                <a:spcPts val="600"/>
              </a:spcAft>
              <a:buClr>
                <a:srgbClr val="000000"/>
              </a:buClr>
              <a:defRPr lang="pt-PT" sz="1050" b="1" i="0" noProof="0" dirty="0" smtClean="0">
                <a:solidFill>
                  <a:schemeClr val="tx1"/>
                </a:solidFill>
                <a:latin typeface="EYInterstate Light" panose="02000506000000020004" pitchFamily="2" charset="0"/>
                <a:cs typeface="Arial" pitchFamily="34" charset="0"/>
              </a:defRPr>
            </a:lvl2pPr>
            <a:lvl3pPr marL="182880" indent="-182880" algn="l" defTabSz="995363" rtl="0" eaLnBrk="1" fontAlgn="base" hangingPunct="1">
              <a:lnSpc>
                <a:spcPct val="100000"/>
              </a:lnSpc>
              <a:spcBef>
                <a:spcPts val="0"/>
              </a:spcBef>
              <a:spcAft>
                <a:spcPts val="600"/>
              </a:spcAft>
              <a:buClr>
                <a:schemeClr val="accent2"/>
              </a:buClr>
              <a:buSzPct val="100000"/>
              <a:buFont typeface="Arial" panose="020B0604020202020204" pitchFamily="34" charset="0"/>
              <a:buChar char="►"/>
              <a:defRPr sz="1000" b="0">
                <a:solidFill>
                  <a:schemeClr val="bg1"/>
                </a:solidFill>
                <a:latin typeface="EYInterstate Light" panose="02000506000000020004" pitchFamily="2" charset="0"/>
                <a:cs typeface="Arial" pitchFamily="34" charset="0"/>
              </a:defRPr>
            </a:lvl3pPr>
            <a:lvl4pPr marL="365760" indent="-182880" algn="l" defTabSz="995363" rtl="0" eaLnBrk="1" fontAlgn="base" hangingPunct="1">
              <a:lnSpc>
                <a:spcPct val="100000"/>
              </a:lnSpc>
              <a:spcBef>
                <a:spcPts val="0"/>
              </a:spcBef>
              <a:spcAft>
                <a:spcPts val="600"/>
              </a:spcAft>
              <a:buClr>
                <a:schemeClr val="accent2"/>
              </a:buClr>
              <a:buSzPct val="70000"/>
              <a:buFont typeface="Arial" panose="020B0604020202020204" pitchFamily="34" charset="0"/>
              <a:buChar char="►"/>
              <a:defRPr sz="1000">
                <a:solidFill>
                  <a:schemeClr val="bg1"/>
                </a:solidFill>
                <a:latin typeface="EYInterstate Light" panose="02000506000000020004" pitchFamily="2" charset="0"/>
                <a:cs typeface="Arial" pitchFamily="34" charset="0"/>
              </a:defRPr>
            </a:lvl4pPr>
            <a:lvl5pPr marL="182880" indent="-182880" algn="l" defTabSz="995363" rtl="0" eaLnBrk="1" fontAlgn="base" hangingPunct="1">
              <a:lnSpc>
                <a:spcPct val="100000"/>
              </a:lnSpc>
              <a:spcBef>
                <a:spcPts val="0"/>
              </a:spcBef>
              <a:spcAft>
                <a:spcPts val="600"/>
              </a:spcAft>
              <a:buClrTx/>
              <a:buSzPct val="100000"/>
              <a:buFont typeface="+mj-lt"/>
              <a:buAutoNum type="arabicPeriod"/>
              <a:defRPr sz="1000" baseline="0">
                <a:solidFill>
                  <a:schemeClr val="bg1"/>
                </a:solidFill>
                <a:latin typeface="EYInterstate Light" panose="02000506000000020004" pitchFamily="2" charset="0"/>
                <a:cs typeface="Arial" pitchFamily="34" charset="0"/>
              </a:defRPr>
            </a:lvl5pPr>
            <a:lvl6pPr marL="0" indent="0" algn="l" defTabSz="0" rtl="0" eaLnBrk="1" fontAlgn="base" hangingPunct="1">
              <a:lnSpc>
                <a:spcPct val="100000"/>
              </a:lnSpc>
              <a:spcBef>
                <a:spcPts val="0"/>
              </a:spcBef>
              <a:spcAft>
                <a:spcPts val="600"/>
              </a:spcAft>
              <a:buClr>
                <a:schemeClr val="tx2"/>
              </a:buClr>
              <a:buFont typeface="Arial Narrow" pitchFamily="34" charset="0"/>
              <a:buNone/>
              <a:defRPr sz="1000" b="1" i="0" baseline="0">
                <a:solidFill>
                  <a:schemeClr val="bg1"/>
                </a:solidFill>
                <a:latin typeface="+mn-lt"/>
              </a:defRPr>
            </a:lvl6pPr>
            <a:lvl7pPr marL="0" indent="0" algn="l" defTabSz="995363" rtl="0" eaLnBrk="1" fontAlgn="base" hangingPunct="1">
              <a:lnSpc>
                <a:spcPct val="100000"/>
              </a:lnSpc>
              <a:spcBef>
                <a:spcPts val="0"/>
              </a:spcBef>
              <a:spcAft>
                <a:spcPts val="600"/>
              </a:spcAft>
              <a:buClr>
                <a:schemeClr val="tx2"/>
              </a:buClr>
              <a:buFont typeface="Arial Narrow" pitchFamily="34" charset="0"/>
              <a:buNone/>
              <a:defRPr sz="1000" i="1" baseline="0">
                <a:solidFill>
                  <a:schemeClr val="tx1"/>
                </a:solidFill>
                <a:latin typeface="+mn-lt"/>
              </a:defRPr>
            </a:lvl7pPr>
            <a:lvl8pPr marL="0" indent="0" algn="l" defTabSz="995363" rtl="0" eaLnBrk="1" fontAlgn="base" hangingPunct="1">
              <a:lnSpc>
                <a:spcPct val="100000"/>
              </a:lnSpc>
              <a:spcBef>
                <a:spcPts val="0"/>
              </a:spcBef>
              <a:spcAft>
                <a:spcPts val="600"/>
              </a:spcAft>
              <a:buClr>
                <a:schemeClr val="tx2"/>
              </a:buClr>
              <a:buFont typeface="Arial Narrow" pitchFamily="34" charset="0"/>
              <a:buNone/>
              <a:defRPr sz="1200" b="1">
                <a:solidFill>
                  <a:schemeClr val="bg1"/>
                </a:solidFill>
                <a:latin typeface="+mn-lt"/>
              </a:defRPr>
            </a:lvl8pPr>
            <a:lvl9pPr marL="0" indent="0" algn="l" defTabSz="995363" rtl="0" eaLnBrk="1" fontAlgn="base" hangingPunct="1">
              <a:lnSpc>
                <a:spcPct val="100000"/>
              </a:lnSpc>
              <a:spcBef>
                <a:spcPts val="0"/>
              </a:spcBef>
              <a:spcAft>
                <a:spcPts val="0"/>
              </a:spcAft>
              <a:buClr>
                <a:schemeClr val="tx2"/>
              </a:buClr>
              <a:buFont typeface="Arial Narrow" pitchFamily="34" charset="0"/>
              <a:buNone/>
              <a:defRPr sz="1000" baseline="0">
                <a:solidFill>
                  <a:schemeClr val="bg1"/>
                </a:solidFill>
                <a:latin typeface="+mn-lt"/>
              </a:defRPr>
            </a:lvl9pPr>
          </a:lstStyle>
          <a:p>
            <a:pPr lvl="0" algn="ctr">
              <a:spcBef>
                <a:spcPct val="0"/>
              </a:spcBef>
              <a:spcAft>
                <a:spcPct val="0"/>
              </a:spcAft>
              <a:defRPr/>
            </a:pPr>
            <a:fld id="{5E53C17D-9393-4511-8CCC-0A882FC9303B}" type="datetime'''''''''''2''''''''''''''0''''''''''''''1''8'''''''''''''">
              <a:rPr lang="en-GB" altLang="en-US" sz="650" smtClean="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pPr/>
              <a:t>2018</a:t>
            </a:fld>
            <a:endParaRPr kumimoji="0" lang="pt-PT" sz="650" b="0" i="0" strike="noStrike" kern="1200" spc="0" normalizeH="0" noProof="0" dirty="0">
              <a:ln>
                <a:noFill/>
              </a:ln>
              <a:solidFill>
                <a:schemeClr val="tx1"/>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36" name="Text Placeholder 2">
            <a:extLst>
              <a:ext uri="{FF2B5EF4-FFF2-40B4-BE49-F238E27FC236}">
                <a16:creationId xmlns:a16="http://schemas.microsoft.com/office/drawing/2014/main" id="{29E89490-57CF-4DDC-B22E-F8EBDEA8347A}"/>
              </a:ext>
            </a:extLst>
          </p:cNvPr>
          <p:cNvSpPr>
            <a:spLocks noGrp="1"/>
          </p:cNvSpPr>
          <p:nvPr>
            <p:custDataLst>
              <p:tags r:id="rId19"/>
            </p:custDataLst>
          </p:nvPr>
        </p:nvSpPr>
        <p:spPr bwMode="gray">
          <a:xfrm>
            <a:off x="1682750" y="5202239"/>
            <a:ext cx="12541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C0F863A9-E3D4-4B16-B6C1-3705DFD1ABF2}" type="datetime'''''''''''''''1''''''''''''''''.''''''0'''''''''''''''''''''">
              <a:rPr lang="en-GB" altLang="en-US" sz="650" smtClean="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1.0</a:t>
            </a:fld>
            <a:endParaRPr lang="en-GB" sz="65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880" name="Text Placeholder 5">
            <a:extLst>
              <a:ext uri="{FF2B5EF4-FFF2-40B4-BE49-F238E27FC236}">
                <a16:creationId xmlns:a16="http://schemas.microsoft.com/office/drawing/2014/main" id="{F1B4BA49-B8DD-48A0-85F1-83F86946C365}"/>
              </a:ext>
            </a:extLst>
          </p:cNvPr>
          <p:cNvSpPr>
            <a:spLocks noGrp="1"/>
          </p:cNvSpPr>
          <p:nvPr>
            <p:custDataLst>
              <p:tags r:id="rId20"/>
            </p:custDataLst>
          </p:nvPr>
        </p:nvSpPr>
        <p:spPr bwMode="auto">
          <a:xfrm>
            <a:off x="1635126" y="6191250"/>
            <a:ext cx="219075"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algn="l" defTabSz="995363" rtl="0" eaLnBrk="1" fontAlgn="base" hangingPunct="1">
              <a:lnSpc>
                <a:spcPct val="100000"/>
              </a:lnSpc>
              <a:spcBef>
                <a:spcPts val="0"/>
              </a:spcBef>
              <a:spcAft>
                <a:spcPts val="600"/>
              </a:spcAft>
              <a:defRPr sz="1000" baseline="0">
                <a:solidFill>
                  <a:schemeClr val="bg1"/>
                </a:solidFill>
                <a:latin typeface="EYInterstate Light" panose="02000506000000020004" pitchFamily="2" charset="0"/>
                <a:ea typeface="+mn-ea"/>
                <a:cs typeface="Arial" pitchFamily="34" charset="0"/>
              </a:defRPr>
            </a:lvl1pPr>
            <a:lvl2pPr marL="1588" algn="l" defTabSz="995363" rtl="0" eaLnBrk="1" fontAlgn="base" hangingPunct="1">
              <a:lnSpc>
                <a:spcPct val="100000"/>
              </a:lnSpc>
              <a:spcBef>
                <a:spcPts val="0"/>
              </a:spcBef>
              <a:spcAft>
                <a:spcPts val="600"/>
              </a:spcAft>
              <a:buClr>
                <a:srgbClr val="000000"/>
              </a:buClr>
              <a:defRPr lang="pt-PT" sz="1050" b="1" i="0" noProof="0" dirty="0" smtClean="0">
                <a:solidFill>
                  <a:schemeClr val="tx1"/>
                </a:solidFill>
                <a:latin typeface="EYInterstate Light" panose="02000506000000020004" pitchFamily="2" charset="0"/>
                <a:cs typeface="Arial" pitchFamily="34" charset="0"/>
              </a:defRPr>
            </a:lvl2pPr>
            <a:lvl3pPr marL="182880" indent="-182880" algn="l" defTabSz="995363" rtl="0" eaLnBrk="1" fontAlgn="base" hangingPunct="1">
              <a:lnSpc>
                <a:spcPct val="100000"/>
              </a:lnSpc>
              <a:spcBef>
                <a:spcPts val="0"/>
              </a:spcBef>
              <a:spcAft>
                <a:spcPts val="600"/>
              </a:spcAft>
              <a:buClr>
                <a:schemeClr val="accent2"/>
              </a:buClr>
              <a:buSzPct val="100000"/>
              <a:buFont typeface="Arial" panose="020B0604020202020204" pitchFamily="34" charset="0"/>
              <a:buChar char="►"/>
              <a:defRPr sz="1000" b="0">
                <a:solidFill>
                  <a:schemeClr val="bg1"/>
                </a:solidFill>
                <a:latin typeface="EYInterstate Light" panose="02000506000000020004" pitchFamily="2" charset="0"/>
                <a:cs typeface="Arial" pitchFamily="34" charset="0"/>
              </a:defRPr>
            </a:lvl3pPr>
            <a:lvl4pPr marL="365760" indent="-182880" algn="l" defTabSz="995363" rtl="0" eaLnBrk="1" fontAlgn="base" hangingPunct="1">
              <a:lnSpc>
                <a:spcPct val="100000"/>
              </a:lnSpc>
              <a:spcBef>
                <a:spcPts val="0"/>
              </a:spcBef>
              <a:spcAft>
                <a:spcPts val="600"/>
              </a:spcAft>
              <a:buClr>
                <a:schemeClr val="accent2"/>
              </a:buClr>
              <a:buSzPct val="70000"/>
              <a:buFont typeface="Arial" panose="020B0604020202020204" pitchFamily="34" charset="0"/>
              <a:buChar char="►"/>
              <a:defRPr sz="1000">
                <a:solidFill>
                  <a:schemeClr val="bg1"/>
                </a:solidFill>
                <a:latin typeface="EYInterstate Light" panose="02000506000000020004" pitchFamily="2" charset="0"/>
                <a:cs typeface="Arial" pitchFamily="34" charset="0"/>
              </a:defRPr>
            </a:lvl4pPr>
            <a:lvl5pPr marL="182880" indent="-182880" algn="l" defTabSz="995363" rtl="0" eaLnBrk="1" fontAlgn="base" hangingPunct="1">
              <a:lnSpc>
                <a:spcPct val="100000"/>
              </a:lnSpc>
              <a:spcBef>
                <a:spcPts val="0"/>
              </a:spcBef>
              <a:spcAft>
                <a:spcPts val="600"/>
              </a:spcAft>
              <a:buClrTx/>
              <a:buSzPct val="100000"/>
              <a:buFont typeface="+mj-lt"/>
              <a:buAutoNum type="arabicPeriod"/>
              <a:defRPr sz="1000" baseline="0">
                <a:solidFill>
                  <a:schemeClr val="bg1"/>
                </a:solidFill>
                <a:latin typeface="EYInterstate Light" panose="02000506000000020004" pitchFamily="2" charset="0"/>
                <a:cs typeface="Arial" pitchFamily="34" charset="0"/>
              </a:defRPr>
            </a:lvl5pPr>
            <a:lvl6pPr marL="0" indent="0" algn="l" defTabSz="0" rtl="0" eaLnBrk="1" fontAlgn="base" hangingPunct="1">
              <a:lnSpc>
                <a:spcPct val="100000"/>
              </a:lnSpc>
              <a:spcBef>
                <a:spcPts val="0"/>
              </a:spcBef>
              <a:spcAft>
                <a:spcPts val="600"/>
              </a:spcAft>
              <a:buClr>
                <a:schemeClr val="tx2"/>
              </a:buClr>
              <a:buFont typeface="Arial Narrow" pitchFamily="34" charset="0"/>
              <a:buNone/>
              <a:defRPr sz="1000" b="1" i="0" baseline="0">
                <a:solidFill>
                  <a:schemeClr val="bg1"/>
                </a:solidFill>
                <a:latin typeface="+mn-lt"/>
              </a:defRPr>
            </a:lvl6pPr>
            <a:lvl7pPr marL="0" indent="0" algn="l" defTabSz="995363" rtl="0" eaLnBrk="1" fontAlgn="base" hangingPunct="1">
              <a:lnSpc>
                <a:spcPct val="100000"/>
              </a:lnSpc>
              <a:spcBef>
                <a:spcPts val="0"/>
              </a:spcBef>
              <a:spcAft>
                <a:spcPts val="600"/>
              </a:spcAft>
              <a:buClr>
                <a:schemeClr val="tx2"/>
              </a:buClr>
              <a:buFont typeface="Arial Narrow" pitchFamily="34" charset="0"/>
              <a:buNone/>
              <a:defRPr sz="1000" i="1" baseline="0">
                <a:solidFill>
                  <a:schemeClr val="tx1"/>
                </a:solidFill>
                <a:latin typeface="+mn-lt"/>
              </a:defRPr>
            </a:lvl7pPr>
            <a:lvl8pPr marL="0" indent="0" algn="l" defTabSz="995363" rtl="0" eaLnBrk="1" fontAlgn="base" hangingPunct="1">
              <a:lnSpc>
                <a:spcPct val="100000"/>
              </a:lnSpc>
              <a:spcBef>
                <a:spcPts val="0"/>
              </a:spcBef>
              <a:spcAft>
                <a:spcPts val="600"/>
              </a:spcAft>
              <a:buClr>
                <a:schemeClr val="tx2"/>
              </a:buClr>
              <a:buFont typeface="Arial Narrow" pitchFamily="34" charset="0"/>
              <a:buNone/>
              <a:defRPr sz="1200" b="1">
                <a:solidFill>
                  <a:schemeClr val="bg1"/>
                </a:solidFill>
                <a:latin typeface="+mn-lt"/>
              </a:defRPr>
            </a:lvl8pPr>
            <a:lvl9pPr marL="0" indent="0" algn="l" defTabSz="995363" rtl="0" eaLnBrk="1" fontAlgn="base" hangingPunct="1">
              <a:lnSpc>
                <a:spcPct val="100000"/>
              </a:lnSpc>
              <a:spcBef>
                <a:spcPts val="0"/>
              </a:spcBef>
              <a:spcAft>
                <a:spcPts val="0"/>
              </a:spcAft>
              <a:buClr>
                <a:schemeClr val="tx2"/>
              </a:buClr>
              <a:buFont typeface="Arial Narrow" pitchFamily="34" charset="0"/>
              <a:buNone/>
              <a:defRPr sz="1000" baseline="0">
                <a:solidFill>
                  <a:schemeClr val="bg1"/>
                </a:solidFill>
                <a:latin typeface="+mn-lt"/>
              </a:defRPr>
            </a:lvl9pPr>
          </a:lstStyle>
          <a:p>
            <a:pPr lvl="0" algn="ctr">
              <a:spcBef>
                <a:spcPct val="0"/>
              </a:spcBef>
              <a:spcAft>
                <a:spcPct val="0"/>
              </a:spcAft>
              <a:defRPr/>
            </a:pPr>
            <a:fld id="{52A5809A-9702-4514-915F-1D06A0EB9258}" type="datetime'''''''''''''''''''''''2''''''''''''''''''0''1''''''''9''''e'''">
              <a:rPr lang="pt-PT" altLang="en-US" sz="650" smtClean="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pPr/>
              <a:t>2019e</a:t>
            </a:fld>
            <a:endParaRPr kumimoji="0" lang="pt-PT" sz="650" b="0" i="0" strike="noStrike" kern="1200" spc="0" normalizeH="0" noProof="0" dirty="0">
              <a:ln>
                <a:noFill/>
              </a:ln>
              <a:solidFill>
                <a:schemeClr val="tx1"/>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875" name="Text Placeholder 5">
            <a:extLst>
              <a:ext uri="{FF2B5EF4-FFF2-40B4-BE49-F238E27FC236}">
                <a16:creationId xmlns:a16="http://schemas.microsoft.com/office/drawing/2014/main" id="{50035973-3950-44DD-8BF9-A05F5DF5F23F}"/>
              </a:ext>
            </a:extLst>
          </p:cNvPr>
          <p:cNvSpPr>
            <a:spLocks noGrp="1"/>
          </p:cNvSpPr>
          <p:nvPr>
            <p:custDataLst>
              <p:tags r:id="rId21"/>
            </p:custDataLst>
          </p:nvPr>
        </p:nvSpPr>
        <p:spPr bwMode="auto">
          <a:xfrm>
            <a:off x="1895475" y="6191250"/>
            <a:ext cx="203200"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algn="l" defTabSz="995363" rtl="0" eaLnBrk="1" fontAlgn="base" hangingPunct="1">
              <a:lnSpc>
                <a:spcPct val="100000"/>
              </a:lnSpc>
              <a:spcBef>
                <a:spcPts val="0"/>
              </a:spcBef>
              <a:spcAft>
                <a:spcPts val="600"/>
              </a:spcAft>
              <a:defRPr sz="1000" baseline="0">
                <a:solidFill>
                  <a:schemeClr val="bg1"/>
                </a:solidFill>
                <a:latin typeface="EYInterstate Light" panose="02000506000000020004" pitchFamily="2" charset="0"/>
                <a:ea typeface="+mn-ea"/>
                <a:cs typeface="Arial" pitchFamily="34" charset="0"/>
              </a:defRPr>
            </a:lvl1pPr>
            <a:lvl2pPr marL="1588" algn="l" defTabSz="995363" rtl="0" eaLnBrk="1" fontAlgn="base" hangingPunct="1">
              <a:lnSpc>
                <a:spcPct val="100000"/>
              </a:lnSpc>
              <a:spcBef>
                <a:spcPts val="0"/>
              </a:spcBef>
              <a:spcAft>
                <a:spcPts val="600"/>
              </a:spcAft>
              <a:buClr>
                <a:srgbClr val="000000"/>
              </a:buClr>
              <a:defRPr lang="pt-PT" sz="1050" b="1" i="0" noProof="0" dirty="0" smtClean="0">
                <a:solidFill>
                  <a:schemeClr val="tx1"/>
                </a:solidFill>
                <a:latin typeface="EYInterstate Light" panose="02000506000000020004" pitchFamily="2" charset="0"/>
                <a:cs typeface="Arial" pitchFamily="34" charset="0"/>
              </a:defRPr>
            </a:lvl2pPr>
            <a:lvl3pPr marL="182880" indent="-182880" algn="l" defTabSz="995363" rtl="0" eaLnBrk="1" fontAlgn="base" hangingPunct="1">
              <a:lnSpc>
                <a:spcPct val="100000"/>
              </a:lnSpc>
              <a:spcBef>
                <a:spcPts val="0"/>
              </a:spcBef>
              <a:spcAft>
                <a:spcPts val="600"/>
              </a:spcAft>
              <a:buClr>
                <a:schemeClr val="accent2"/>
              </a:buClr>
              <a:buSzPct val="100000"/>
              <a:buFont typeface="Arial" panose="020B0604020202020204" pitchFamily="34" charset="0"/>
              <a:buChar char="►"/>
              <a:defRPr sz="1000" b="0">
                <a:solidFill>
                  <a:schemeClr val="bg1"/>
                </a:solidFill>
                <a:latin typeface="EYInterstate Light" panose="02000506000000020004" pitchFamily="2" charset="0"/>
                <a:cs typeface="Arial" pitchFamily="34" charset="0"/>
              </a:defRPr>
            </a:lvl3pPr>
            <a:lvl4pPr marL="365760" indent="-182880" algn="l" defTabSz="995363" rtl="0" eaLnBrk="1" fontAlgn="base" hangingPunct="1">
              <a:lnSpc>
                <a:spcPct val="100000"/>
              </a:lnSpc>
              <a:spcBef>
                <a:spcPts val="0"/>
              </a:spcBef>
              <a:spcAft>
                <a:spcPts val="600"/>
              </a:spcAft>
              <a:buClr>
                <a:schemeClr val="accent2"/>
              </a:buClr>
              <a:buSzPct val="70000"/>
              <a:buFont typeface="Arial" panose="020B0604020202020204" pitchFamily="34" charset="0"/>
              <a:buChar char="►"/>
              <a:defRPr sz="1000">
                <a:solidFill>
                  <a:schemeClr val="bg1"/>
                </a:solidFill>
                <a:latin typeface="EYInterstate Light" panose="02000506000000020004" pitchFamily="2" charset="0"/>
                <a:cs typeface="Arial" pitchFamily="34" charset="0"/>
              </a:defRPr>
            </a:lvl4pPr>
            <a:lvl5pPr marL="182880" indent="-182880" algn="l" defTabSz="995363" rtl="0" eaLnBrk="1" fontAlgn="base" hangingPunct="1">
              <a:lnSpc>
                <a:spcPct val="100000"/>
              </a:lnSpc>
              <a:spcBef>
                <a:spcPts val="0"/>
              </a:spcBef>
              <a:spcAft>
                <a:spcPts val="600"/>
              </a:spcAft>
              <a:buClrTx/>
              <a:buSzPct val="100000"/>
              <a:buFont typeface="+mj-lt"/>
              <a:buAutoNum type="arabicPeriod"/>
              <a:defRPr sz="1000" baseline="0">
                <a:solidFill>
                  <a:schemeClr val="bg1"/>
                </a:solidFill>
                <a:latin typeface="EYInterstate Light" panose="02000506000000020004" pitchFamily="2" charset="0"/>
                <a:cs typeface="Arial" pitchFamily="34" charset="0"/>
              </a:defRPr>
            </a:lvl5pPr>
            <a:lvl6pPr marL="0" indent="0" algn="l" defTabSz="0" rtl="0" eaLnBrk="1" fontAlgn="base" hangingPunct="1">
              <a:lnSpc>
                <a:spcPct val="100000"/>
              </a:lnSpc>
              <a:spcBef>
                <a:spcPts val="0"/>
              </a:spcBef>
              <a:spcAft>
                <a:spcPts val="600"/>
              </a:spcAft>
              <a:buClr>
                <a:schemeClr val="tx2"/>
              </a:buClr>
              <a:buFont typeface="Arial Narrow" pitchFamily="34" charset="0"/>
              <a:buNone/>
              <a:defRPr sz="1000" b="1" i="0" baseline="0">
                <a:solidFill>
                  <a:schemeClr val="bg1"/>
                </a:solidFill>
                <a:latin typeface="+mn-lt"/>
              </a:defRPr>
            </a:lvl6pPr>
            <a:lvl7pPr marL="0" indent="0" algn="l" defTabSz="995363" rtl="0" eaLnBrk="1" fontAlgn="base" hangingPunct="1">
              <a:lnSpc>
                <a:spcPct val="100000"/>
              </a:lnSpc>
              <a:spcBef>
                <a:spcPts val="0"/>
              </a:spcBef>
              <a:spcAft>
                <a:spcPts val="600"/>
              </a:spcAft>
              <a:buClr>
                <a:schemeClr val="tx2"/>
              </a:buClr>
              <a:buFont typeface="Arial Narrow" pitchFamily="34" charset="0"/>
              <a:buNone/>
              <a:defRPr sz="1000" i="1" baseline="0">
                <a:solidFill>
                  <a:schemeClr val="tx1"/>
                </a:solidFill>
                <a:latin typeface="+mn-lt"/>
              </a:defRPr>
            </a:lvl7pPr>
            <a:lvl8pPr marL="0" indent="0" algn="l" defTabSz="995363" rtl="0" eaLnBrk="1" fontAlgn="base" hangingPunct="1">
              <a:lnSpc>
                <a:spcPct val="100000"/>
              </a:lnSpc>
              <a:spcBef>
                <a:spcPts val="0"/>
              </a:spcBef>
              <a:spcAft>
                <a:spcPts val="600"/>
              </a:spcAft>
              <a:buClr>
                <a:schemeClr val="tx2"/>
              </a:buClr>
              <a:buFont typeface="Arial Narrow" pitchFamily="34" charset="0"/>
              <a:buNone/>
              <a:defRPr sz="1200" b="1">
                <a:solidFill>
                  <a:schemeClr val="bg1"/>
                </a:solidFill>
                <a:latin typeface="+mn-lt"/>
              </a:defRPr>
            </a:lvl8pPr>
            <a:lvl9pPr marL="0" indent="0" algn="l" defTabSz="995363" rtl="0" eaLnBrk="1" fontAlgn="base" hangingPunct="1">
              <a:lnSpc>
                <a:spcPct val="100000"/>
              </a:lnSpc>
              <a:spcBef>
                <a:spcPts val="0"/>
              </a:spcBef>
              <a:spcAft>
                <a:spcPts val="0"/>
              </a:spcAft>
              <a:buClr>
                <a:schemeClr val="tx2"/>
              </a:buClr>
              <a:buFont typeface="Arial Narrow" pitchFamily="34" charset="0"/>
              <a:buNone/>
              <a:defRPr sz="1000" baseline="0">
                <a:solidFill>
                  <a:schemeClr val="bg1"/>
                </a:solidFill>
                <a:latin typeface="+mn-lt"/>
              </a:defRPr>
            </a:lvl9pPr>
          </a:lstStyle>
          <a:p>
            <a:pPr lvl="0" algn="ctr">
              <a:spcBef>
                <a:spcPct val="0"/>
              </a:spcBef>
              <a:spcAft>
                <a:spcPct val="0"/>
              </a:spcAft>
              <a:defRPr/>
            </a:pPr>
            <a:fld id="{133480D8-3F39-4606-97DF-80781CEFEADC}" type="datetime'''''''''''''''''2''''''''''''''0''2''''''''''0''f'''''''''''''">
              <a:rPr lang="pt-PT" altLang="en-US" sz="650" smtClean="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pPr/>
              <a:t>2020f</a:t>
            </a:fld>
            <a:endParaRPr kumimoji="0" lang="pt-PT" sz="650" b="0" i="0" strike="noStrike" kern="1200" spc="0" normalizeH="0" noProof="0" dirty="0">
              <a:ln>
                <a:noFill/>
              </a:ln>
              <a:solidFill>
                <a:schemeClr val="tx1"/>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882" name="Text Placeholder 5">
            <a:extLst>
              <a:ext uri="{FF2B5EF4-FFF2-40B4-BE49-F238E27FC236}">
                <a16:creationId xmlns:a16="http://schemas.microsoft.com/office/drawing/2014/main" id="{5BB718C0-B58A-4B53-BF5A-422D2A3DE620}"/>
              </a:ext>
            </a:extLst>
          </p:cNvPr>
          <p:cNvSpPr>
            <a:spLocks noGrp="1"/>
          </p:cNvSpPr>
          <p:nvPr>
            <p:custDataLst>
              <p:tags r:id="rId22"/>
            </p:custDataLst>
          </p:nvPr>
        </p:nvSpPr>
        <p:spPr bwMode="auto">
          <a:xfrm>
            <a:off x="2146300" y="6191250"/>
            <a:ext cx="203200"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algn="l" defTabSz="995363" rtl="0" eaLnBrk="1" fontAlgn="base" hangingPunct="1">
              <a:lnSpc>
                <a:spcPct val="100000"/>
              </a:lnSpc>
              <a:spcBef>
                <a:spcPts val="0"/>
              </a:spcBef>
              <a:spcAft>
                <a:spcPts val="600"/>
              </a:spcAft>
              <a:defRPr sz="1000" baseline="0">
                <a:solidFill>
                  <a:schemeClr val="bg1"/>
                </a:solidFill>
                <a:latin typeface="EYInterstate Light" panose="02000506000000020004" pitchFamily="2" charset="0"/>
                <a:ea typeface="+mn-ea"/>
                <a:cs typeface="Arial" pitchFamily="34" charset="0"/>
              </a:defRPr>
            </a:lvl1pPr>
            <a:lvl2pPr marL="1588" algn="l" defTabSz="995363" rtl="0" eaLnBrk="1" fontAlgn="base" hangingPunct="1">
              <a:lnSpc>
                <a:spcPct val="100000"/>
              </a:lnSpc>
              <a:spcBef>
                <a:spcPts val="0"/>
              </a:spcBef>
              <a:spcAft>
                <a:spcPts val="600"/>
              </a:spcAft>
              <a:buClr>
                <a:srgbClr val="000000"/>
              </a:buClr>
              <a:defRPr lang="pt-PT" sz="1050" b="1" i="0" noProof="0" dirty="0" smtClean="0">
                <a:solidFill>
                  <a:schemeClr val="tx1"/>
                </a:solidFill>
                <a:latin typeface="EYInterstate Light" panose="02000506000000020004" pitchFamily="2" charset="0"/>
                <a:cs typeface="Arial" pitchFamily="34" charset="0"/>
              </a:defRPr>
            </a:lvl2pPr>
            <a:lvl3pPr marL="182880" indent="-182880" algn="l" defTabSz="995363" rtl="0" eaLnBrk="1" fontAlgn="base" hangingPunct="1">
              <a:lnSpc>
                <a:spcPct val="100000"/>
              </a:lnSpc>
              <a:spcBef>
                <a:spcPts val="0"/>
              </a:spcBef>
              <a:spcAft>
                <a:spcPts val="600"/>
              </a:spcAft>
              <a:buClr>
                <a:schemeClr val="accent2"/>
              </a:buClr>
              <a:buSzPct val="100000"/>
              <a:buFont typeface="Arial" panose="020B0604020202020204" pitchFamily="34" charset="0"/>
              <a:buChar char="►"/>
              <a:defRPr sz="1000" b="0">
                <a:solidFill>
                  <a:schemeClr val="bg1"/>
                </a:solidFill>
                <a:latin typeface="EYInterstate Light" panose="02000506000000020004" pitchFamily="2" charset="0"/>
                <a:cs typeface="Arial" pitchFamily="34" charset="0"/>
              </a:defRPr>
            </a:lvl3pPr>
            <a:lvl4pPr marL="365760" indent="-182880" algn="l" defTabSz="995363" rtl="0" eaLnBrk="1" fontAlgn="base" hangingPunct="1">
              <a:lnSpc>
                <a:spcPct val="100000"/>
              </a:lnSpc>
              <a:spcBef>
                <a:spcPts val="0"/>
              </a:spcBef>
              <a:spcAft>
                <a:spcPts val="600"/>
              </a:spcAft>
              <a:buClr>
                <a:schemeClr val="accent2"/>
              </a:buClr>
              <a:buSzPct val="70000"/>
              <a:buFont typeface="Arial" panose="020B0604020202020204" pitchFamily="34" charset="0"/>
              <a:buChar char="►"/>
              <a:defRPr sz="1000">
                <a:solidFill>
                  <a:schemeClr val="bg1"/>
                </a:solidFill>
                <a:latin typeface="EYInterstate Light" panose="02000506000000020004" pitchFamily="2" charset="0"/>
                <a:cs typeface="Arial" pitchFamily="34" charset="0"/>
              </a:defRPr>
            </a:lvl4pPr>
            <a:lvl5pPr marL="182880" indent="-182880" algn="l" defTabSz="995363" rtl="0" eaLnBrk="1" fontAlgn="base" hangingPunct="1">
              <a:lnSpc>
                <a:spcPct val="100000"/>
              </a:lnSpc>
              <a:spcBef>
                <a:spcPts val="0"/>
              </a:spcBef>
              <a:spcAft>
                <a:spcPts val="600"/>
              </a:spcAft>
              <a:buClrTx/>
              <a:buSzPct val="100000"/>
              <a:buFont typeface="+mj-lt"/>
              <a:buAutoNum type="arabicPeriod"/>
              <a:defRPr sz="1000" baseline="0">
                <a:solidFill>
                  <a:schemeClr val="bg1"/>
                </a:solidFill>
                <a:latin typeface="EYInterstate Light" panose="02000506000000020004" pitchFamily="2" charset="0"/>
                <a:cs typeface="Arial" pitchFamily="34" charset="0"/>
              </a:defRPr>
            </a:lvl5pPr>
            <a:lvl6pPr marL="0" indent="0" algn="l" defTabSz="0" rtl="0" eaLnBrk="1" fontAlgn="base" hangingPunct="1">
              <a:lnSpc>
                <a:spcPct val="100000"/>
              </a:lnSpc>
              <a:spcBef>
                <a:spcPts val="0"/>
              </a:spcBef>
              <a:spcAft>
                <a:spcPts val="600"/>
              </a:spcAft>
              <a:buClr>
                <a:schemeClr val="tx2"/>
              </a:buClr>
              <a:buFont typeface="Arial Narrow" pitchFamily="34" charset="0"/>
              <a:buNone/>
              <a:defRPr sz="1000" b="1" i="0" baseline="0">
                <a:solidFill>
                  <a:schemeClr val="bg1"/>
                </a:solidFill>
                <a:latin typeface="+mn-lt"/>
              </a:defRPr>
            </a:lvl6pPr>
            <a:lvl7pPr marL="0" indent="0" algn="l" defTabSz="995363" rtl="0" eaLnBrk="1" fontAlgn="base" hangingPunct="1">
              <a:lnSpc>
                <a:spcPct val="100000"/>
              </a:lnSpc>
              <a:spcBef>
                <a:spcPts val="0"/>
              </a:spcBef>
              <a:spcAft>
                <a:spcPts val="600"/>
              </a:spcAft>
              <a:buClr>
                <a:schemeClr val="tx2"/>
              </a:buClr>
              <a:buFont typeface="Arial Narrow" pitchFamily="34" charset="0"/>
              <a:buNone/>
              <a:defRPr sz="1000" i="1" baseline="0">
                <a:solidFill>
                  <a:schemeClr val="tx1"/>
                </a:solidFill>
                <a:latin typeface="+mn-lt"/>
              </a:defRPr>
            </a:lvl7pPr>
            <a:lvl8pPr marL="0" indent="0" algn="l" defTabSz="995363" rtl="0" eaLnBrk="1" fontAlgn="base" hangingPunct="1">
              <a:lnSpc>
                <a:spcPct val="100000"/>
              </a:lnSpc>
              <a:spcBef>
                <a:spcPts val="0"/>
              </a:spcBef>
              <a:spcAft>
                <a:spcPts val="600"/>
              </a:spcAft>
              <a:buClr>
                <a:schemeClr val="tx2"/>
              </a:buClr>
              <a:buFont typeface="Arial Narrow" pitchFamily="34" charset="0"/>
              <a:buNone/>
              <a:defRPr sz="1200" b="1">
                <a:solidFill>
                  <a:schemeClr val="bg1"/>
                </a:solidFill>
                <a:latin typeface="+mn-lt"/>
              </a:defRPr>
            </a:lvl8pPr>
            <a:lvl9pPr marL="0" indent="0" algn="l" defTabSz="995363" rtl="0" eaLnBrk="1" fontAlgn="base" hangingPunct="1">
              <a:lnSpc>
                <a:spcPct val="100000"/>
              </a:lnSpc>
              <a:spcBef>
                <a:spcPts val="0"/>
              </a:spcBef>
              <a:spcAft>
                <a:spcPts val="0"/>
              </a:spcAft>
              <a:buClr>
                <a:schemeClr val="tx2"/>
              </a:buClr>
              <a:buFont typeface="Arial Narrow" pitchFamily="34" charset="0"/>
              <a:buNone/>
              <a:defRPr sz="1000" baseline="0">
                <a:solidFill>
                  <a:schemeClr val="bg1"/>
                </a:solidFill>
                <a:latin typeface="+mn-lt"/>
              </a:defRPr>
            </a:lvl9pPr>
          </a:lstStyle>
          <a:p>
            <a:pPr lvl="0" algn="ctr">
              <a:spcBef>
                <a:spcPct val="0"/>
              </a:spcBef>
              <a:spcAft>
                <a:spcPct val="0"/>
              </a:spcAft>
              <a:defRPr/>
            </a:pPr>
            <a:fld id="{F72B4967-B697-423A-9F78-F12F975A2CC6}" type="datetime'''''''''2''''''''''''''''''''''''''''''''021f'''">
              <a:rPr lang="pt-PT" altLang="en-US" sz="650" smtClean="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pPr/>
              <a:t>2021f</a:t>
            </a:fld>
            <a:endParaRPr kumimoji="0" lang="pt-PT" sz="650" b="0" i="0" strike="noStrike" kern="1200" spc="0" normalizeH="0" noProof="0" dirty="0">
              <a:ln>
                <a:noFill/>
              </a:ln>
              <a:solidFill>
                <a:schemeClr val="tx1"/>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889" name="Text Placeholder 5">
            <a:extLst>
              <a:ext uri="{FF2B5EF4-FFF2-40B4-BE49-F238E27FC236}">
                <a16:creationId xmlns:a16="http://schemas.microsoft.com/office/drawing/2014/main" id="{077421C3-C7A9-43BA-B46B-6CAC948999B5}"/>
              </a:ext>
            </a:extLst>
          </p:cNvPr>
          <p:cNvSpPr>
            <a:spLocks noGrp="1"/>
          </p:cNvSpPr>
          <p:nvPr>
            <p:custDataLst>
              <p:tags r:id="rId23"/>
            </p:custDataLst>
          </p:nvPr>
        </p:nvSpPr>
        <p:spPr bwMode="auto">
          <a:xfrm>
            <a:off x="2398713" y="6191250"/>
            <a:ext cx="203200"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algn="l" defTabSz="995363" rtl="0" eaLnBrk="1" fontAlgn="base" hangingPunct="1">
              <a:lnSpc>
                <a:spcPct val="100000"/>
              </a:lnSpc>
              <a:spcBef>
                <a:spcPts val="0"/>
              </a:spcBef>
              <a:spcAft>
                <a:spcPts val="600"/>
              </a:spcAft>
              <a:defRPr sz="1000" baseline="0">
                <a:solidFill>
                  <a:schemeClr val="bg1"/>
                </a:solidFill>
                <a:latin typeface="EYInterstate Light" panose="02000506000000020004" pitchFamily="2" charset="0"/>
                <a:ea typeface="+mn-ea"/>
                <a:cs typeface="Arial" pitchFamily="34" charset="0"/>
              </a:defRPr>
            </a:lvl1pPr>
            <a:lvl2pPr marL="1588" algn="l" defTabSz="995363" rtl="0" eaLnBrk="1" fontAlgn="base" hangingPunct="1">
              <a:lnSpc>
                <a:spcPct val="100000"/>
              </a:lnSpc>
              <a:spcBef>
                <a:spcPts val="0"/>
              </a:spcBef>
              <a:spcAft>
                <a:spcPts val="600"/>
              </a:spcAft>
              <a:buClr>
                <a:srgbClr val="000000"/>
              </a:buClr>
              <a:defRPr lang="pt-PT" sz="1050" b="1" i="0" noProof="0" dirty="0" smtClean="0">
                <a:solidFill>
                  <a:schemeClr val="tx1"/>
                </a:solidFill>
                <a:latin typeface="EYInterstate Light" panose="02000506000000020004" pitchFamily="2" charset="0"/>
                <a:cs typeface="Arial" pitchFamily="34" charset="0"/>
              </a:defRPr>
            </a:lvl2pPr>
            <a:lvl3pPr marL="182880" indent="-182880" algn="l" defTabSz="995363" rtl="0" eaLnBrk="1" fontAlgn="base" hangingPunct="1">
              <a:lnSpc>
                <a:spcPct val="100000"/>
              </a:lnSpc>
              <a:spcBef>
                <a:spcPts val="0"/>
              </a:spcBef>
              <a:spcAft>
                <a:spcPts val="600"/>
              </a:spcAft>
              <a:buClr>
                <a:schemeClr val="accent2"/>
              </a:buClr>
              <a:buSzPct val="100000"/>
              <a:buFont typeface="Arial" panose="020B0604020202020204" pitchFamily="34" charset="0"/>
              <a:buChar char="►"/>
              <a:defRPr sz="1000" b="0">
                <a:solidFill>
                  <a:schemeClr val="bg1"/>
                </a:solidFill>
                <a:latin typeface="EYInterstate Light" panose="02000506000000020004" pitchFamily="2" charset="0"/>
                <a:cs typeface="Arial" pitchFamily="34" charset="0"/>
              </a:defRPr>
            </a:lvl3pPr>
            <a:lvl4pPr marL="365760" indent="-182880" algn="l" defTabSz="995363" rtl="0" eaLnBrk="1" fontAlgn="base" hangingPunct="1">
              <a:lnSpc>
                <a:spcPct val="100000"/>
              </a:lnSpc>
              <a:spcBef>
                <a:spcPts val="0"/>
              </a:spcBef>
              <a:spcAft>
                <a:spcPts val="600"/>
              </a:spcAft>
              <a:buClr>
                <a:schemeClr val="accent2"/>
              </a:buClr>
              <a:buSzPct val="70000"/>
              <a:buFont typeface="Arial" panose="020B0604020202020204" pitchFamily="34" charset="0"/>
              <a:buChar char="►"/>
              <a:defRPr sz="1000">
                <a:solidFill>
                  <a:schemeClr val="bg1"/>
                </a:solidFill>
                <a:latin typeface="EYInterstate Light" panose="02000506000000020004" pitchFamily="2" charset="0"/>
                <a:cs typeface="Arial" pitchFamily="34" charset="0"/>
              </a:defRPr>
            </a:lvl4pPr>
            <a:lvl5pPr marL="182880" indent="-182880" algn="l" defTabSz="995363" rtl="0" eaLnBrk="1" fontAlgn="base" hangingPunct="1">
              <a:lnSpc>
                <a:spcPct val="100000"/>
              </a:lnSpc>
              <a:spcBef>
                <a:spcPts val="0"/>
              </a:spcBef>
              <a:spcAft>
                <a:spcPts val="600"/>
              </a:spcAft>
              <a:buClrTx/>
              <a:buSzPct val="100000"/>
              <a:buFont typeface="+mj-lt"/>
              <a:buAutoNum type="arabicPeriod"/>
              <a:defRPr sz="1000" baseline="0">
                <a:solidFill>
                  <a:schemeClr val="bg1"/>
                </a:solidFill>
                <a:latin typeface="EYInterstate Light" panose="02000506000000020004" pitchFamily="2" charset="0"/>
                <a:cs typeface="Arial" pitchFamily="34" charset="0"/>
              </a:defRPr>
            </a:lvl5pPr>
            <a:lvl6pPr marL="0" indent="0" algn="l" defTabSz="0" rtl="0" eaLnBrk="1" fontAlgn="base" hangingPunct="1">
              <a:lnSpc>
                <a:spcPct val="100000"/>
              </a:lnSpc>
              <a:spcBef>
                <a:spcPts val="0"/>
              </a:spcBef>
              <a:spcAft>
                <a:spcPts val="600"/>
              </a:spcAft>
              <a:buClr>
                <a:schemeClr val="tx2"/>
              </a:buClr>
              <a:buFont typeface="Arial Narrow" pitchFamily="34" charset="0"/>
              <a:buNone/>
              <a:defRPr sz="1000" b="1" i="0" baseline="0">
                <a:solidFill>
                  <a:schemeClr val="bg1"/>
                </a:solidFill>
                <a:latin typeface="+mn-lt"/>
              </a:defRPr>
            </a:lvl6pPr>
            <a:lvl7pPr marL="0" indent="0" algn="l" defTabSz="995363" rtl="0" eaLnBrk="1" fontAlgn="base" hangingPunct="1">
              <a:lnSpc>
                <a:spcPct val="100000"/>
              </a:lnSpc>
              <a:spcBef>
                <a:spcPts val="0"/>
              </a:spcBef>
              <a:spcAft>
                <a:spcPts val="600"/>
              </a:spcAft>
              <a:buClr>
                <a:schemeClr val="tx2"/>
              </a:buClr>
              <a:buFont typeface="Arial Narrow" pitchFamily="34" charset="0"/>
              <a:buNone/>
              <a:defRPr sz="1000" i="1" baseline="0">
                <a:solidFill>
                  <a:schemeClr val="tx1"/>
                </a:solidFill>
                <a:latin typeface="+mn-lt"/>
              </a:defRPr>
            </a:lvl7pPr>
            <a:lvl8pPr marL="0" indent="0" algn="l" defTabSz="995363" rtl="0" eaLnBrk="1" fontAlgn="base" hangingPunct="1">
              <a:lnSpc>
                <a:spcPct val="100000"/>
              </a:lnSpc>
              <a:spcBef>
                <a:spcPts val="0"/>
              </a:spcBef>
              <a:spcAft>
                <a:spcPts val="600"/>
              </a:spcAft>
              <a:buClr>
                <a:schemeClr val="tx2"/>
              </a:buClr>
              <a:buFont typeface="Arial Narrow" pitchFamily="34" charset="0"/>
              <a:buNone/>
              <a:defRPr sz="1200" b="1">
                <a:solidFill>
                  <a:schemeClr val="bg1"/>
                </a:solidFill>
                <a:latin typeface="+mn-lt"/>
              </a:defRPr>
            </a:lvl8pPr>
            <a:lvl9pPr marL="0" indent="0" algn="l" defTabSz="995363" rtl="0" eaLnBrk="1" fontAlgn="base" hangingPunct="1">
              <a:lnSpc>
                <a:spcPct val="100000"/>
              </a:lnSpc>
              <a:spcBef>
                <a:spcPts val="0"/>
              </a:spcBef>
              <a:spcAft>
                <a:spcPts val="0"/>
              </a:spcAft>
              <a:buClr>
                <a:schemeClr val="tx2"/>
              </a:buClr>
              <a:buFont typeface="Arial Narrow" pitchFamily="34" charset="0"/>
              <a:buNone/>
              <a:defRPr sz="1000" baseline="0">
                <a:solidFill>
                  <a:schemeClr val="bg1"/>
                </a:solidFill>
                <a:latin typeface="+mn-lt"/>
              </a:defRPr>
            </a:lvl9pPr>
          </a:lstStyle>
          <a:p>
            <a:pPr lvl="0" algn="ctr">
              <a:spcBef>
                <a:spcPct val="0"/>
              </a:spcBef>
              <a:spcAft>
                <a:spcPct val="0"/>
              </a:spcAft>
              <a:defRPr/>
            </a:pPr>
            <a:fld id="{AF66088A-63FE-4B36-B780-F650E82EB096}" type="datetime'2''''''''''''0''''2''''''''''''''''''''''''''2''''''f'''">
              <a:rPr lang="pt-PT" altLang="en-US" sz="650" smtClean="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pPr/>
              <a:t>2022f</a:t>
            </a:fld>
            <a:endParaRPr kumimoji="0" lang="pt-PT" sz="650" b="0" i="0" strike="noStrike" kern="1200" spc="0" normalizeH="0" noProof="0" dirty="0">
              <a:ln>
                <a:noFill/>
              </a:ln>
              <a:solidFill>
                <a:schemeClr val="tx1"/>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29" name="Text Placeholder 2">
            <a:extLst>
              <a:ext uri="{FF2B5EF4-FFF2-40B4-BE49-F238E27FC236}">
                <a16:creationId xmlns:a16="http://schemas.microsoft.com/office/drawing/2014/main" id="{DE9BB942-5306-466F-BCF1-95251E08EA47}"/>
              </a:ext>
            </a:extLst>
          </p:cNvPr>
          <p:cNvSpPr>
            <a:spLocks noGrp="1"/>
          </p:cNvSpPr>
          <p:nvPr>
            <p:custDataLst>
              <p:tags r:id="rId24"/>
            </p:custDataLst>
          </p:nvPr>
        </p:nvSpPr>
        <p:spPr bwMode="gray">
          <a:xfrm>
            <a:off x="401638" y="4743451"/>
            <a:ext cx="166688"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57CD4F63-D096-4FBC-9184-62B08834C7C1}" type="datetime'''''1''''''''''7''''''.''7'">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17.7</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31" name="Text Placeholder 2">
            <a:extLst>
              <a:ext uri="{FF2B5EF4-FFF2-40B4-BE49-F238E27FC236}">
                <a16:creationId xmlns:a16="http://schemas.microsoft.com/office/drawing/2014/main" id="{DABC67DC-958C-4A7C-A2FA-FE3E30E1C83E}"/>
              </a:ext>
            </a:extLst>
          </p:cNvPr>
          <p:cNvSpPr>
            <a:spLocks noGrp="1"/>
          </p:cNvSpPr>
          <p:nvPr>
            <p:custDataLst>
              <p:tags r:id="rId25"/>
            </p:custDataLst>
          </p:nvPr>
        </p:nvSpPr>
        <p:spPr bwMode="gray">
          <a:xfrm>
            <a:off x="654050" y="4797426"/>
            <a:ext cx="166688"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27D2CFDA-8D44-4B63-95DD-B1587B79F99B}" type="datetime'''1''''''6.''0'''''''''''''''''''''''''''''''">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16.0</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32" name="Text Placeholder 2">
            <a:extLst>
              <a:ext uri="{FF2B5EF4-FFF2-40B4-BE49-F238E27FC236}">
                <a16:creationId xmlns:a16="http://schemas.microsoft.com/office/drawing/2014/main" id="{A5EF2E94-9317-4467-A564-B2520085AB75}"/>
              </a:ext>
            </a:extLst>
          </p:cNvPr>
          <p:cNvSpPr>
            <a:spLocks noGrp="1"/>
          </p:cNvSpPr>
          <p:nvPr>
            <p:custDataLst>
              <p:tags r:id="rId26"/>
            </p:custDataLst>
          </p:nvPr>
        </p:nvSpPr>
        <p:spPr bwMode="gray">
          <a:xfrm>
            <a:off x="906463" y="4918076"/>
            <a:ext cx="166688"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8625F508-E0BE-4AAD-A7C2-3E09665EBB2E}" type="datetime'''''''''1''''''''1''''''''''''''''.''''''''''''9'''">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11.9</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33" name="Text Placeholder 2">
            <a:extLst>
              <a:ext uri="{FF2B5EF4-FFF2-40B4-BE49-F238E27FC236}">
                <a16:creationId xmlns:a16="http://schemas.microsoft.com/office/drawing/2014/main" id="{DE3B87E3-1B16-4A15-97EC-CAB4152B0E84}"/>
              </a:ext>
            </a:extLst>
          </p:cNvPr>
          <p:cNvSpPr>
            <a:spLocks noGrp="1"/>
          </p:cNvSpPr>
          <p:nvPr>
            <p:custDataLst>
              <p:tags r:id="rId27"/>
            </p:custDataLst>
          </p:nvPr>
        </p:nvSpPr>
        <p:spPr bwMode="gray">
          <a:xfrm>
            <a:off x="1157288" y="4879976"/>
            <a:ext cx="166688"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6325E653-A983-48AF-B2BF-68FEAD51F50C}" type="datetime'''''''''''''''''''''''1''''''3''''''.''''''2'''''''''''''">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13.2</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34" name="Text Placeholder 2">
            <a:extLst>
              <a:ext uri="{FF2B5EF4-FFF2-40B4-BE49-F238E27FC236}">
                <a16:creationId xmlns:a16="http://schemas.microsoft.com/office/drawing/2014/main" id="{CA237A57-70F7-4E86-BD41-F5F774C1599C}"/>
              </a:ext>
            </a:extLst>
          </p:cNvPr>
          <p:cNvSpPr>
            <a:spLocks noGrp="1"/>
          </p:cNvSpPr>
          <p:nvPr>
            <p:custDataLst>
              <p:tags r:id="rId28"/>
            </p:custDataLst>
          </p:nvPr>
        </p:nvSpPr>
        <p:spPr bwMode="gray">
          <a:xfrm>
            <a:off x="1409700" y="4833939"/>
            <a:ext cx="166688"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EFDBF0AE-F0D3-4A3A-8928-0C52C0D4E0D5}" type="datetime'''''''''1''''''4''''''.''''''''7'''''''''''''''''">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14.7</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35" name="Text Placeholder 2">
            <a:extLst>
              <a:ext uri="{FF2B5EF4-FFF2-40B4-BE49-F238E27FC236}">
                <a16:creationId xmlns:a16="http://schemas.microsoft.com/office/drawing/2014/main" id="{B0EDC7C7-D23A-4E34-9B5A-476391076230}"/>
              </a:ext>
            </a:extLst>
          </p:cNvPr>
          <p:cNvSpPr>
            <a:spLocks noGrp="1"/>
          </p:cNvSpPr>
          <p:nvPr>
            <p:custDataLst>
              <p:tags r:id="rId29"/>
            </p:custDataLst>
          </p:nvPr>
        </p:nvSpPr>
        <p:spPr bwMode="gray">
          <a:xfrm>
            <a:off x="1662113" y="4829176"/>
            <a:ext cx="166688"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0863E2DB-5359-4CCB-A7CC-00DAC737216A}" type="datetime'''''''''1''4''''''''''''''''''.''''''''''''''''''''9'">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14.9</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37" name="Text Placeholder 2">
            <a:extLst>
              <a:ext uri="{FF2B5EF4-FFF2-40B4-BE49-F238E27FC236}">
                <a16:creationId xmlns:a16="http://schemas.microsoft.com/office/drawing/2014/main" id="{71B4E7F7-2882-41E1-94DE-460E55BDBBFB}"/>
              </a:ext>
            </a:extLst>
          </p:cNvPr>
          <p:cNvSpPr>
            <a:spLocks noGrp="1"/>
          </p:cNvSpPr>
          <p:nvPr>
            <p:custDataLst>
              <p:tags r:id="rId30"/>
            </p:custDataLst>
          </p:nvPr>
        </p:nvSpPr>
        <p:spPr bwMode="gray">
          <a:xfrm>
            <a:off x="1914525" y="4795839"/>
            <a:ext cx="166688"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0875018C-B044-47D1-B790-9B7A27671763}" type="datetime'''1''''''6''''''''''''.''''''''''''''0'''''''''''''">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16.0</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39" name="Text Placeholder 2">
            <a:extLst>
              <a:ext uri="{FF2B5EF4-FFF2-40B4-BE49-F238E27FC236}">
                <a16:creationId xmlns:a16="http://schemas.microsoft.com/office/drawing/2014/main" id="{958BBA0C-3A17-4550-B20B-A4EE6FE84440}"/>
              </a:ext>
            </a:extLst>
          </p:cNvPr>
          <p:cNvSpPr>
            <a:spLocks noGrp="1"/>
          </p:cNvSpPr>
          <p:nvPr>
            <p:custDataLst>
              <p:tags r:id="rId31"/>
            </p:custDataLst>
          </p:nvPr>
        </p:nvSpPr>
        <p:spPr bwMode="gray">
          <a:xfrm>
            <a:off x="2165350" y="4764089"/>
            <a:ext cx="166688"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D481CA31-1F43-4D20-940B-B92B5DB4F602}" type="datetime'''''1''''''''''''''''''''''''''''''''''''''''7.''0'''''''">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17.0</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cxnSp>
        <p:nvCxnSpPr>
          <p:cNvPr id="1124" name="Straight Connector 1123">
            <a:extLst>
              <a:ext uri="{FF2B5EF4-FFF2-40B4-BE49-F238E27FC236}">
                <a16:creationId xmlns:a16="http://schemas.microsoft.com/office/drawing/2014/main" id="{8D7F7743-A422-4BD1-93AA-F5F902A5268A}"/>
              </a:ext>
            </a:extLst>
          </p:cNvPr>
          <p:cNvCxnSpPr/>
          <p:nvPr>
            <p:custDataLst>
              <p:tags r:id="rId32"/>
            </p:custDataLst>
          </p:nvPr>
        </p:nvCxnSpPr>
        <p:spPr bwMode="gray">
          <a:xfrm>
            <a:off x="1573213" y="6492875"/>
            <a:ext cx="139700" cy="0"/>
          </a:xfrm>
          <a:prstGeom prst="line">
            <a:avLst/>
          </a:prstGeom>
          <a:ln w="12700" cap="rnd" cmpd="sng" algn="ctr">
            <a:solidFill>
              <a:srgbClr val="8DC63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23" name="Rectangle 1122">
            <a:extLst>
              <a:ext uri="{FF2B5EF4-FFF2-40B4-BE49-F238E27FC236}">
                <a16:creationId xmlns:a16="http://schemas.microsoft.com/office/drawing/2014/main" id="{0AD417B7-EDDB-4D54-88F3-3C2207C05ED4}"/>
              </a:ext>
            </a:extLst>
          </p:cNvPr>
          <p:cNvSpPr/>
          <p:nvPr>
            <p:custDataLst>
              <p:tags r:id="rId33"/>
            </p:custDataLst>
          </p:nvPr>
        </p:nvSpPr>
        <p:spPr bwMode="auto">
          <a:xfrm>
            <a:off x="441325" y="6450013"/>
            <a:ext cx="115888" cy="87313"/>
          </a:xfrm>
          <a:prstGeom prst="rect">
            <a:avLst/>
          </a:prstGeom>
          <a:solidFill>
            <a:srgbClr val="254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1125" name="Oval 1124">
            <a:extLst>
              <a:ext uri="{FF2B5EF4-FFF2-40B4-BE49-F238E27FC236}">
                <a16:creationId xmlns:a16="http://schemas.microsoft.com/office/drawing/2014/main" id="{F6E365DD-B741-4153-9EE2-A95822AEFEAB}"/>
              </a:ext>
            </a:extLst>
          </p:cNvPr>
          <p:cNvSpPr/>
          <p:nvPr>
            <p:custDataLst>
              <p:tags r:id="rId34"/>
            </p:custDataLst>
          </p:nvPr>
        </p:nvSpPr>
        <p:spPr bwMode="auto">
          <a:xfrm>
            <a:off x="1624013" y="6473825"/>
            <a:ext cx="38100" cy="38100"/>
          </a:xfrm>
          <a:prstGeom prst="ellipse">
            <a:avLst/>
          </a:prstGeom>
          <a:solidFill>
            <a:srgbClr val="8DC63F"/>
          </a:solidFill>
          <a:ln w="9525" algn="ctr">
            <a:solidFill>
              <a:srgbClr val="8DC6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1120" name="Text Placeholder 2">
            <a:extLst>
              <a:ext uri="{FF2B5EF4-FFF2-40B4-BE49-F238E27FC236}">
                <a16:creationId xmlns:a16="http://schemas.microsoft.com/office/drawing/2014/main" id="{F07A3926-4607-4EF1-904A-50B0D905A795}"/>
              </a:ext>
            </a:extLst>
          </p:cNvPr>
          <p:cNvSpPr>
            <a:spLocks noGrp="1"/>
          </p:cNvSpPr>
          <p:nvPr>
            <p:custDataLst>
              <p:tags r:id="rId35"/>
            </p:custDataLst>
          </p:nvPr>
        </p:nvSpPr>
        <p:spPr bwMode="auto">
          <a:xfrm>
            <a:off x="608013" y="6446838"/>
            <a:ext cx="852488"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spcBef>
                <a:spcPct val="0"/>
              </a:spcBef>
              <a:spcAft>
                <a:spcPct val="0"/>
              </a:spcAft>
            </a:pPr>
            <a:fld id="{B8BB14C1-DCDD-46D9-8BD8-C0401E4C2655}" type="datetime'No''m''in''''al GD''P'', ''''''U''''''S''D bi''''''li''ons'''">
              <a:rPr lang="pt-PT" altLang="en-US" sz="650" smtClean="0">
                <a:latin typeface="Calibri Light" panose="020F0302020204030204" pitchFamily="34" charset="0"/>
                <a:cs typeface="Calibri Light" panose="020F0302020204030204" pitchFamily="34" charset="0"/>
                <a:sym typeface="Calibri Light" panose="020F0302020204030204" pitchFamily="34" charset="0"/>
              </a:rPr>
              <a:pPr/>
              <a:t>Nominal GDP, USD bilions</a:t>
            </a:fld>
            <a:endParaRPr lang="pt-PT"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121" name="Text Placeholder 2">
            <a:extLst>
              <a:ext uri="{FF2B5EF4-FFF2-40B4-BE49-F238E27FC236}">
                <a16:creationId xmlns:a16="http://schemas.microsoft.com/office/drawing/2014/main" id="{E3CCF38F-AF3B-4B7F-B77D-64A9EF73A351}"/>
              </a:ext>
            </a:extLst>
          </p:cNvPr>
          <p:cNvSpPr>
            <a:spLocks noGrp="1"/>
          </p:cNvSpPr>
          <p:nvPr>
            <p:custDataLst>
              <p:tags r:id="rId36"/>
            </p:custDataLst>
          </p:nvPr>
        </p:nvSpPr>
        <p:spPr bwMode="auto">
          <a:xfrm>
            <a:off x="1776414" y="6446838"/>
            <a:ext cx="244475"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spcBef>
                <a:spcPct val="0"/>
              </a:spcBef>
              <a:spcAft>
                <a:spcPct val="0"/>
              </a:spcAft>
            </a:pPr>
            <a:fld id="{71A35C4D-0707-4655-90B9-CA00A5E84D11}" type="datetime'''%'''' ''''''''''''y''-''''''''''''''''o''-''''''''y'">
              <a:rPr lang="pt-PT" altLang="en-US" sz="650" smtClean="0">
                <a:latin typeface="Calibri Light" panose="020F0302020204030204" pitchFamily="34" charset="0"/>
                <a:cs typeface="Calibri Light" panose="020F0302020204030204" pitchFamily="34" charset="0"/>
                <a:sym typeface="Calibri Light" panose="020F0302020204030204" pitchFamily="34" charset="0"/>
              </a:rPr>
              <a:pPr/>
              <a:t>% y-o-y</a:t>
            </a:fld>
            <a:endParaRPr lang="pt-PT" sz="650" dirty="0">
              <a:latin typeface="Calibri Light" panose="020F0302020204030204" pitchFamily="34" charset="0"/>
              <a:cs typeface="Calibri Light" panose="020F0302020204030204" pitchFamily="34" charset="0"/>
              <a:sym typeface="Calibri Light" panose="020F0302020204030204" pitchFamily="34" charset="0"/>
            </a:endParaRPr>
          </a:p>
        </p:txBody>
      </p:sp>
      <p:graphicFrame>
        <p:nvGraphicFramePr>
          <p:cNvPr id="227" name="Chart 226">
            <a:extLst>
              <a:ext uri="{FF2B5EF4-FFF2-40B4-BE49-F238E27FC236}">
                <a16:creationId xmlns:a16="http://schemas.microsoft.com/office/drawing/2014/main" id="{DBE741EC-9E85-4D32-B097-17C5EBDF789A}"/>
              </a:ext>
            </a:extLst>
          </p:cNvPr>
          <p:cNvGraphicFramePr/>
          <p:nvPr>
            <p:custDataLst>
              <p:tags r:id="rId37"/>
            </p:custDataLst>
            <p:extLst>
              <p:ext uri="{D42A27DB-BD31-4B8C-83A1-F6EECF244321}">
                <p14:modId xmlns:p14="http://schemas.microsoft.com/office/powerpoint/2010/main" val="1938624076"/>
              </p:ext>
            </p:extLst>
          </p:nvPr>
        </p:nvGraphicFramePr>
        <p:xfrm>
          <a:off x="2667000" y="4727575"/>
          <a:ext cx="2433638" cy="1100138"/>
        </p:xfrm>
        <a:graphic>
          <a:graphicData uri="http://schemas.openxmlformats.org/drawingml/2006/chart">
            <c:chart xmlns:c="http://schemas.openxmlformats.org/drawingml/2006/chart" xmlns:r="http://schemas.openxmlformats.org/officeDocument/2006/relationships" r:id="rId219"/>
          </a:graphicData>
        </a:graphic>
      </p:graphicFrame>
      <p:cxnSp>
        <p:nvCxnSpPr>
          <p:cNvPr id="1534" name="Straight Connector 1533">
            <a:extLst>
              <a:ext uri="{FF2B5EF4-FFF2-40B4-BE49-F238E27FC236}">
                <a16:creationId xmlns:a16="http://schemas.microsoft.com/office/drawing/2014/main" id="{2843704E-2F5B-440A-9D83-214FDF06E5D8}"/>
              </a:ext>
            </a:extLst>
          </p:cNvPr>
          <p:cNvCxnSpPr/>
          <p:nvPr>
            <p:custDataLst>
              <p:tags r:id="rId38"/>
            </p:custDataLst>
          </p:nvPr>
        </p:nvCxnSpPr>
        <p:spPr bwMode="auto">
          <a:xfrm>
            <a:off x="4905375" y="5400675"/>
            <a:ext cx="0" cy="20638"/>
          </a:xfrm>
          <a:prstGeom prst="line">
            <a:avLst/>
          </a:pr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44" name="Straight Connector 1543">
            <a:extLst>
              <a:ext uri="{FF2B5EF4-FFF2-40B4-BE49-F238E27FC236}">
                <a16:creationId xmlns:a16="http://schemas.microsoft.com/office/drawing/2014/main" id="{B4B93FBC-BACC-45CB-AD93-318F2EDAC1A5}"/>
              </a:ext>
            </a:extLst>
          </p:cNvPr>
          <p:cNvCxnSpPr/>
          <p:nvPr>
            <p:custDataLst>
              <p:tags r:id="rId39"/>
            </p:custDataLst>
          </p:nvPr>
        </p:nvCxnSpPr>
        <p:spPr bwMode="auto">
          <a:xfrm>
            <a:off x="4678363" y="5384800"/>
            <a:ext cx="0" cy="36513"/>
          </a:xfrm>
          <a:prstGeom prst="line">
            <a:avLst/>
          </a:pr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42" name="Straight Connector 1541">
            <a:extLst>
              <a:ext uri="{FF2B5EF4-FFF2-40B4-BE49-F238E27FC236}">
                <a16:creationId xmlns:a16="http://schemas.microsoft.com/office/drawing/2014/main" id="{98821036-FB92-4B8B-B3F0-55DBC03960CD}"/>
              </a:ext>
            </a:extLst>
          </p:cNvPr>
          <p:cNvCxnSpPr/>
          <p:nvPr>
            <p:custDataLst>
              <p:tags r:id="rId40"/>
            </p:custDataLst>
          </p:nvPr>
        </p:nvCxnSpPr>
        <p:spPr bwMode="auto">
          <a:xfrm>
            <a:off x="4451350" y="5297488"/>
            <a:ext cx="0" cy="123825"/>
          </a:xfrm>
          <a:prstGeom prst="line">
            <a:avLst/>
          </a:pr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40" name="Straight Connector 1539">
            <a:extLst>
              <a:ext uri="{FF2B5EF4-FFF2-40B4-BE49-F238E27FC236}">
                <a16:creationId xmlns:a16="http://schemas.microsoft.com/office/drawing/2014/main" id="{DDAA1DD6-3220-41F6-B4FA-98BED96B12FF}"/>
              </a:ext>
            </a:extLst>
          </p:cNvPr>
          <p:cNvCxnSpPr/>
          <p:nvPr>
            <p:custDataLst>
              <p:tags r:id="rId41"/>
            </p:custDataLst>
          </p:nvPr>
        </p:nvCxnSpPr>
        <p:spPr bwMode="auto">
          <a:xfrm>
            <a:off x="4224338" y="5199063"/>
            <a:ext cx="0" cy="222250"/>
          </a:xfrm>
          <a:prstGeom prst="line">
            <a:avLst/>
          </a:pr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38" name="Straight Connector 1537">
            <a:extLst>
              <a:ext uri="{FF2B5EF4-FFF2-40B4-BE49-F238E27FC236}">
                <a16:creationId xmlns:a16="http://schemas.microsoft.com/office/drawing/2014/main" id="{710A54BA-344C-45F2-9908-567C144D089B}"/>
              </a:ext>
            </a:extLst>
          </p:cNvPr>
          <p:cNvCxnSpPr/>
          <p:nvPr>
            <p:custDataLst>
              <p:tags r:id="rId42"/>
            </p:custDataLst>
          </p:nvPr>
        </p:nvCxnSpPr>
        <p:spPr bwMode="auto">
          <a:xfrm>
            <a:off x="3997325" y="5297488"/>
            <a:ext cx="0" cy="123825"/>
          </a:xfrm>
          <a:prstGeom prst="line">
            <a:avLst/>
          </a:pr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48" name="Straight Connector 1247">
            <a:extLst>
              <a:ext uri="{FF2B5EF4-FFF2-40B4-BE49-F238E27FC236}">
                <a16:creationId xmlns:a16="http://schemas.microsoft.com/office/drawing/2014/main" id="{6F77C4A2-DC0A-42EE-86B5-83BF85576DD2}"/>
              </a:ext>
            </a:extLst>
          </p:cNvPr>
          <p:cNvCxnSpPr/>
          <p:nvPr>
            <p:custDataLst>
              <p:tags r:id="rId43"/>
            </p:custDataLst>
          </p:nvPr>
        </p:nvCxnSpPr>
        <p:spPr bwMode="auto">
          <a:xfrm>
            <a:off x="2863850" y="5368925"/>
            <a:ext cx="0" cy="52388"/>
          </a:xfrm>
          <a:prstGeom prst="line">
            <a:avLst/>
          </a:pr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85" name="Text Placeholder 5">
            <a:extLst>
              <a:ext uri="{FF2B5EF4-FFF2-40B4-BE49-F238E27FC236}">
                <a16:creationId xmlns:a16="http://schemas.microsoft.com/office/drawing/2014/main" id="{95A994A3-98D1-4D95-BEE2-0D3E60B9800F}"/>
              </a:ext>
            </a:extLst>
          </p:cNvPr>
          <p:cNvSpPr>
            <a:spLocks noGrp="1"/>
          </p:cNvSpPr>
          <p:nvPr>
            <p:custDataLst>
              <p:tags r:id="rId44"/>
            </p:custDataLst>
          </p:nvPr>
        </p:nvSpPr>
        <p:spPr bwMode="auto">
          <a:xfrm>
            <a:off x="3444875" y="5895976"/>
            <a:ext cx="196850" cy="339725"/>
          </a:xfrm>
          <a:prstGeom prst="rect">
            <a:avLst/>
          </a:prstGeom>
          <a:noFill/>
          <a:ln>
            <a:noFill/>
          </a:ln>
          <a:extLst>
            <a:ext uri="{909E8E84-426E-40DD-AFC4-6F175D3DCCD1}">
              <a14:hiddenFill xmlns:a14="http://schemas.microsoft.com/office/drawing/2010/main">
                <a:solidFill>
                  <a:scrgbClr r="0" g="0" b="0"/>
                </a:solidFill>
              </a14:hiddenFill>
            </a:ext>
          </a:extLst>
        </p:spPr>
        <p:txBody>
          <a:bodyPr vert="vert270" wrap="none" lIns="0" tIns="0" rIns="0" bIns="0" numCol="1" spcCol="0" rtlCol="0" anchor="ctr" anchorCtr="0">
            <a:noAutofit/>
          </a:bodyPr>
          <a:lstStyle>
            <a:lvl1pPr algn="l" defTabSz="995363" rtl="0" eaLnBrk="1" fontAlgn="base" hangingPunct="1">
              <a:lnSpc>
                <a:spcPct val="100000"/>
              </a:lnSpc>
              <a:spcBef>
                <a:spcPts val="0"/>
              </a:spcBef>
              <a:spcAft>
                <a:spcPts val="600"/>
              </a:spcAft>
              <a:defRPr sz="1000" baseline="0">
                <a:solidFill>
                  <a:schemeClr val="bg1"/>
                </a:solidFill>
                <a:latin typeface="EYInterstate Light" panose="02000506000000020004" pitchFamily="2" charset="0"/>
                <a:ea typeface="+mn-ea"/>
                <a:cs typeface="Arial" pitchFamily="34" charset="0"/>
              </a:defRPr>
            </a:lvl1pPr>
            <a:lvl2pPr marL="1588" algn="l" defTabSz="995363" rtl="0" eaLnBrk="1" fontAlgn="base" hangingPunct="1">
              <a:lnSpc>
                <a:spcPct val="100000"/>
              </a:lnSpc>
              <a:spcBef>
                <a:spcPts val="0"/>
              </a:spcBef>
              <a:spcAft>
                <a:spcPts val="600"/>
              </a:spcAft>
              <a:buClr>
                <a:srgbClr val="000000"/>
              </a:buClr>
              <a:defRPr lang="pt-PT" sz="1050" b="1" i="0" noProof="0" dirty="0" smtClean="0">
                <a:solidFill>
                  <a:schemeClr val="tx1"/>
                </a:solidFill>
                <a:latin typeface="EYInterstate Light" panose="02000506000000020004" pitchFamily="2" charset="0"/>
                <a:cs typeface="Arial" pitchFamily="34" charset="0"/>
              </a:defRPr>
            </a:lvl2pPr>
            <a:lvl3pPr marL="182880" indent="-182880" algn="l" defTabSz="995363" rtl="0" eaLnBrk="1" fontAlgn="base" hangingPunct="1">
              <a:lnSpc>
                <a:spcPct val="100000"/>
              </a:lnSpc>
              <a:spcBef>
                <a:spcPts val="0"/>
              </a:spcBef>
              <a:spcAft>
                <a:spcPts val="600"/>
              </a:spcAft>
              <a:buClr>
                <a:schemeClr val="accent2"/>
              </a:buClr>
              <a:buSzPct val="100000"/>
              <a:buFont typeface="Arial" panose="020B0604020202020204" pitchFamily="34" charset="0"/>
              <a:buChar char="►"/>
              <a:defRPr sz="1000" b="0">
                <a:solidFill>
                  <a:schemeClr val="bg1"/>
                </a:solidFill>
                <a:latin typeface="EYInterstate Light" panose="02000506000000020004" pitchFamily="2" charset="0"/>
                <a:cs typeface="Arial" pitchFamily="34" charset="0"/>
              </a:defRPr>
            </a:lvl3pPr>
            <a:lvl4pPr marL="365760" indent="-182880" algn="l" defTabSz="995363" rtl="0" eaLnBrk="1" fontAlgn="base" hangingPunct="1">
              <a:lnSpc>
                <a:spcPct val="100000"/>
              </a:lnSpc>
              <a:spcBef>
                <a:spcPts val="0"/>
              </a:spcBef>
              <a:spcAft>
                <a:spcPts val="600"/>
              </a:spcAft>
              <a:buClr>
                <a:schemeClr val="accent2"/>
              </a:buClr>
              <a:buSzPct val="70000"/>
              <a:buFont typeface="Arial" panose="020B0604020202020204" pitchFamily="34" charset="0"/>
              <a:buChar char="►"/>
              <a:defRPr sz="1000">
                <a:solidFill>
                  <a:schemeClr val="bg1"/>
                </a:solidFill>
                <a:latin typeface="EYInterstate Light" panose="02000506000000020004" pitchFamily="2" charset="0"/>
                <a:cs typeface="Arial" pitchFamily="34" charset="0"/>
              </a:defRPr>
            </a:lvl4pPr>
            <a:lvl5pPr marL="182880" indent="-182880" algn="l" defTabSz="995363" rtl="0" eaLnBrk="1" fontAlgn="base" hangingPunct="1">
              <a:lnSpc>
                <a:spcPct val="100000"/>
              </a:lnSpc>
              <a:spcBef>
                <a:spcPts val="0"/>
              </a:spcBef>
              <a:spcAft>
                <a:spcPts val="600"/>
              </a:spcAft>
              <a:buClrTx/>
              <a:buSzPct val="100000"/>
              <a:buFont typeface="+mj-lt"/>
              <a:buAutoNum type="arabicPeriod"/>
              <a:defRPr sz="1000" baseline="0">
                <a:solidFill>
                  <a:schemeClr val="bg1"/>
                </a:solidFill>
                <a:latin typeface="EYInterstate Light" panose="02000506000000020004" pitchFamily="2" charset="0"/>
                <a:cs typeface="Arial" pitchFamily="34" charset="0"/>
              </a:defRPr>
            </a:lvl5pPr>
            <a:lvl6pPr marL="0" indent="0" algn="l" defTabSz="0" rtl="0" eaLnBrk="1" fontAlgn="base" hangingPunct="1">
              <a:lnSpc>
                <a:spcPct val="100000"/>
              </a:lnSpc>
              <a:spcBef>
                <a:spcPts val="0"/>
              </a:spcBef>
              <a:spcAft>
                <a:spcPts val="600"/>
              </a:spcAft>
              <a:buClr>
                <a:schemeClr val="tx2"/>
              </a:buClr>
              <a:buFont typeface="Arial Narrow" pitchFamily="34" charset="0"/>
              <a:buNone/>
              <a:defRPr sz="1000" b="1" i="0" baseline="0">
                <a:solidFill>
                  <a:schemeClr val="bg1"/>
                </a:solidFill>
                <a:latin typeface="+mn-lt"/>
              </a:defRPr>
            </a:lvl6pPr>
            <a:lvl7pPr marL="0" indent="0" algn="l" defTabSz="995363" rtl="0" eaLnBrk="1" fontAlgn="base" hangingPunct="1">
              <a:lnSpc>
                <a:spcPct val="100000"/>
              </a:lnSpc>
              <a:spcBef>
                <a:spcPts val="0"/>
              </a:spcBef>
              <a:spcAft>
                <a:spcPts val="600"/>
              </a:spcAft>
              <a:buClr>
                <a:schemeClr val="tx2"/>
              </a:buClr>
              <a:buFont typeface="Arial Narrow" pitchFamily="34" charset="0"/>
              <a:buNone/>
              <a:defRPr sz="1000" i="1" baseline="0">
                <a:solidFill>
                  <a:schemeClr val="tx1"/>
                </a:solidFill>
                <a:latin typeface="+mn-lt"/>
              </a:defRPr>
            </a:lvl7pPr>
            <a:lvl8pPr marL="0" indent="0" algn="l" defTabSz="995363" rtl="0" eaLnBrk="1" fontAlgn="base" hangingPunct="1">
              <a:lnSpc>
                <a:spcPct val="100000"/>
              </a:lnSpc>
              <a:spcBef>
                <a:spcPts val="0"/>
              </a:spcBef>
              <a:spcAft>
                <a:spcPts val="600"/>
              </a:spcAft>
              <a:buClr>
                <a:schemeClr val="tx2"/>
              </a:buClr>
              <a:buFont typeface="Arial Narrow" pitchFamily="34" charset="0"/>
              <a:buNone/>
              <a:defRPr sz="1200" b="1">
                <a:solidFill>
                  <a:schemeClr val="bg1"/>
                </a:solidFill>
                <a:latin typeface="+mn-lt"/>
              </a:defRPr>
            </a:lvl8pPr>
            <a:lvl9pPr marL="0" indent="0" algn="l" defTabSz="995363" rtl="0" eaLnBrk="1" fontAlgn="base" hangingPunct="1">
              <a:lnSpc>
                <a:spcPct val="100000"/>
              </a:lnSpc>
              <a:spcBef>
                <a:spcPts val="0"/>
              </a:spcBef>
              <a:spcAft>
                <a:spcPts val="0"/>
              </a:spcAft>
              <a:buClr>
                <a:schemeClr val="tx2"/>
              </a:buClr>
              <a:buFont typeface="Arial Narrow" pitchFamily="34" charset="0"/>
              <a:buNone/>
              <a:defRPr sz="1000" baseline="0">
                <a:solidFill>
                  <a:schemeClr val="bg1"/>
                </a:solidFill>
                <a:latin typeface="+mn-lt"/>
              </a:defRPr>
            </a:lvl9pPr>
          </a:lstStyle>
          <a:p>
            <a:pPr algn="r">
              <a:spcBef>
                <a:spcPct val="0"/>
              </a:spcBef>
              <a:spcAft>
                <a:spcPct val="0"/>
              </a:spcAft>
            </a:pPr>
            <a:fld id="{FE7ED1CE-51CF-4D20-A4F4-B8D8D16F6BFA}" type="datetime'''Ma''''n''u''''''fact''''''.''&#10;in''''''d''u''st''''''ries'''">
              <a:rPr lang="pt-PT" altLang="en-US" sz="650" smtClean="0">
                <a:solidFill>
                  <a:schemeClr val="tx1"/>
                </a:solidFill>
                <a:latin typeface="Calibri Light" panose="020F0302020204030204" pitchFamily="34" charset="0"/>
                <a:ea typeface="+mj-ea"/>
                <a:cs typeface="Calibri Light" panose="020F0302020204030204" pitchFamily="34" charset="0"/>
                <a:sym typeface="Calibri Light" panose="020F0302020204030204" pitchFamily="34" charset="0"/>
              </a:rPr>
              <a:pPr/>
              <a:t>Manufact.
industries</a:t>
            </a:fld>
            <a:endParaRPr lang="pt-PT" sz="650" noProof="0" dirty="0">
              <a:solidFill>
                <a:schemeClr val="tx1"/>
              </a:solidFill>
              <a:latin typeface="Calibri Light" panose="020F0302020204030204" pitchFamily="34" charset="0"/>
              <a:ea typeface="+mj-ea"/>
              <a:cs typeface="Calibri Light" panose="020F0302020204030204" pitchFamily="34" charset="0"/>
              <a:sym typeface="Calibri Light" panose="020F0302020204030204" pitchFamily="34" charset="0"/>
            </a:endParaRPr>
          </a:p>
        </p:txBody>
      </p:sp>
      <p:sp>
        <p:nvSpPr>
          <p:cNvPr id="1489" name="Text Placeholder 5">
            <a:extLst>
              <a:ext uri="{FF2B5EF4-FFF2-40B4-BE49-F238E27FC236}">
                <a16:creationId xmlns:a16="http://schemas.microsoft.com/office/drawing/2014/main" id="{8F3436A8-3FAD-4621-B90B-F3574A7E09CE}"/>
              </a:ext>
            </a:extLst>
          </p:cNvPr>
          <p:cNvSpPr>
            <a:spLocks noGrp="1"/>
          </p:cNvSpPr>
          <p:nvPr>
            <p:custDataLst>
              <p:tags r:id="rId45"/>
            </p:custDataLst>
          </p:nvPr>
        </p:nvSpPr>
        <p:spPr bwMode="auto">
          <a:xfrm>
            <a:off x="3671888" y="5895975"/>
            <a:ext cx="196850"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vert270" wrap="none" lIns="0" tIns="0" rIns="0" bIns="0" numCol="1" spcCol="0" rtlCol="0" anchor="ctr" anchorCtr="0">
            <a:noAutofit/>
          </a:bodyPr>
          <a:lstStyle>
            <a:lvl1pPr algn="l" defTabSz="995363" rtl="0" eaLnBrk="1" fontAlgn="base" hangingPunct="1">
              <a:lnSpc>
                <a:spcPct val="100000"/>
              </a:lnSpc>
              <a:spcBef>
                <a:spcPts val="0"/>
              </a:spcBef>
              <a:spcAft>
                <a:spcPts val="600"/>
              </a:spcAft>
              <a:defRPr sz="1000" baseline="0">
                <a:solidFill>
                  <a:schemeClr val="bg1"/>
                </a:solidFill>
                <a:latin typeface="EYInterstate Light" panose="02000506000000020004" pitchFamily="2" charset="0"/>
                <a:ea typeface="+mn-ea"/>
                <a:cs typeface="Arial" pitchFamily="34" charset="0"/>
              </a:defRPr>
            </a:lvl1pPr>
            <a:lvl2pPr marL="1588" algn="l" defTabSz="995363" rtl="0" eaLnBrk="1" fontAlgn="base" hangingPunct="1">
              <a:lnSpc>
                <a:spcPct val="100000"/>
              </a:lnSpc>
              <a:spcBef>
                <a:spcPts val="0"/>
              </a:spcBef>
              <a:spcAft>
                <a:spcPts val="600"/>
              </a:spcAft>
              <a:buClr>
                <a:srgbClr val="000000"/>
              </a:buClr>
              <a:defRPr lang="pt-PT" sz="1050" b="1" i="0" noProof="0" dirty="0" smtClean="0">
                <a:solidFill>
                  <a:schemeClr val="tx1"/>
                </a:solidFill>
                <a:latin typeface="EYInterstate Light" panose="02000506000000020004" pitchFamily="2" charset="0"/>
                <a:cs typeface="Arial" pitchFamily="34" charset="0"/>
              </a:defRPr>
            </a:lvl2pPr>
            <a:lvl3pPr marL="182880" indent="-182880" algn="l" defTabSz="995363" rtl="0" eaLnBrk="1" fontAlgn="base" hangingPunct="1">
              <a:lnSpc>
                <a:spcPct val="100000"/>
              </a:lnSpc>
              <a:spcBef>
                <a:spcPts val="0"/>
              </a:spcBef>
              <a:spcAft>
                <a:spcPts val="600"/>
              </a:spcAft>
              <a:buClr>
                <a:schemeClr val="accent2"/>
              </a:buClr>
              <a:buSzPct val="100000"/>
              <a:buFont typeface="Arial" panose="020B0604020202020204" pitchFamily="34" charset="0"/>
              <a:buChar char="►"/>
              <a:defRPr sz="1000" b="0">
                <a:solidFill>
                  <a:schemeClr val="bg1"/>
                </a:solidFill>
                <a:latin typeface="EYInterstate Light" panose="02000506000000020004" pitchFamily="2" charset="0"/>
                <a:cs typeface="Arial" pitchFamily="34" charset="0"/>
              </a:defRPr>
            </a:lvl3pPr>
            <a:lvl4pPr marL="365760" indent="-182880" algn="l" defTabSz="995363" rtl="0" eaLnBrk="1" fontAlgn="base" hangingPunct="1">
              <a:lnSpc>
                <a:spcPct val="100000"/>
              </a:lnSpc>
              <a:spcBef>
                <a:spcPts val="0"/>
              </a:spcBef>
              <a:spcAft>
                <a:spcPts val="600"/>
              </a:spcAft>
              <a:buClr>
                <a:schemeClr val="accent2"/>
              </a:buClr>
              <a:buSzPct val="70000"/>
              <a:buFont typeface="Arial" panose="020B0604020202020204" pitchFamily="34" charset="0"/>
              <a:buChar char="►"/>
              <a:defRPr sz="1000">
                <a:solidFill>
                  <a:schemeClr val="bg1"/>
                </a:solidFill>
                <a:latin typeface="EYInterstate Light" panose="02000506000000020004" pitchFamily="2" charset="0"/>
                <a:cs typeface="Arial" pitchFamily="34" charset="0"/>
              </a:defRPr>
            </a:lvl4pPr>
            <a:lvl5pPr marL="182880" indent="-182880" algn="l" defTabSz="995363" rtl="0" eaLnBrk="1" fontAlgn="base" hangingPunct="1">
              <a:lnSpc>
                <a:spcPct val="100000"/>
              </a:lnSpc>
              <a:spcBef>
                <a:spcPts val="0"/>
              </a:spcBef>
              <a:spcAft>
                <a:spcPts val="600"/>
              </a:spcAft>
              <a:buClrTx/>
              <a:buSzPct val="100000"/>
              <a:buFont typeface="+mj-lt"/>
              <a:buAutoNum type="arabicPeriod"/>
              <a:defRPr sz="1000" baseline="0">
                <a:solidFill>
                  <a:schemeClr val="bg1"/>
                </a:solidFill>
                <a:latin typeface="EYInterstate Light" panose="02000506000000020004" pitchFamily="2" charset="0"/>
                <a:cs typeface="Arial" pitchFamily="34" charset="0"/>
              </a:defRPr>
            </a:lvl5pPr>
            <a:lvl6pPr marL="0" indent="0" algn="l" defTabSz="0" rtl="0" eaLnBrk="1" fontAlgn="base" hangingPunct="1">
              <a:lnSpc>
                <a:spcPct val="100000"/>
              </a:lnSpc>
              <a:spcBef>
                <a:spcPts val="0"/>
              </a:spcBef>
              <a:spcAft>
                <a:spcPts val="600"/>
              </a:spcAft>
              <a:buClr>
                <a:schemeClr val="tx2"/>
              </a:buClr>
              <a:buFont typeface="Arial Narrow" pitchFamily="34" charset="0"/>
              <a:buNone/>
              <a:defRPr sz="1000" b="1" i="0" baseline="0">
                <a:solidFill>
                  <a:schemeClr val="bg1"/>
                </a:solidFill>
                <a:latin typeface="+mn-lt"/>
              </a:defRPr>
            </a:lvl6pPr>
            <a:lvl7pPr marL="0" indent="0" algn="l" defTabSz="995363" rtl="0" eaLnBrk="1" fontAlgn="base" hangingPunct="1">
              <a:lnSpc>
                <a:spcPct val="100000"/>
              </a:lnSpc>
              <a:spcBef>
                <a:spcPts val="0"/>
              </a:spcBef>
              <a:spcAft>
                <a:spcPts val="600"/>
              </a:spcAft>
              <a:buClr>
                <a:schemeClr val="tx2"/>
              </a:buClr>
              <a:buFont typeface="Arial Narrow" pitchFamily="34" charset="0"/>
              <a:buNone/>
              <a:defRPr sz="1000" i="1" baseline="0">
                <a:solidFill>
                  <a:schemeClr val="tx1"/>
                </a:solidFill>
                <a:latin typeface="+mn-lt"/>
              </a:defRPr>
            </a:lvl7pPr>
            <a:lvl8pPr marL="0" indent="0" algn="l" defTabSz="995363" rtl="0" eaLnBrk="1" fontAlgn="base" hangingPunct="1">
              <a:lnSpc>
                <a:spcPct val="100000"/>
              </a:lnSpc>
              <a:spcBef>
                <a:spcPts val="0"/>
              </a:spcBef>
              <a:spcAft>
                <a:spcPts val="600"/>
              </a:spcAft>
              <a:buClr>
                <a:schemeClr val="tx2"/>
              </a:buClr>
              <a:buFont typeface="Arial Narrow" pitchFamily="34" charset="0"/>
              <a:buNone/>
              <a:defRPr sz="1200" b="1">
                <a:solidFill>
                  <a:schemeClr val="bg1"/>
                </a:solidFill>
                <a:latin typeface="+mn-lt"/>
              </a:defRPr>
            </a:lvl8pPr>
            <a:lvl9pPr marL="0" indent="0" algn="l" defTabSz="995363" rtl="0" eaLnBrk="1" fontAlgn="base" hangingPunct="1">
              <a:lnSpc>
                <a:spcPct val="100000"/>
              </a:lnSpc>
              <a:spcBef>
                <a:spcPts val="0"/>
              </a:spcBef>
              <a:spcAft>
                <a:spcPts val="0"/>
              </a:spcAft>
              <a:buClr>
                <a:schemeClr val="tx2"/>
              </a:buClr>
              <a:buFont typeface="Arial Narrow" pitchFamily="34" charset="0"/>
              <a:buNone/>
              <a:defRPr sz="1000" baseline="0">
                <a:solidFill>
                  <a:schemeClr val="bg1"/>
                </a:solidFill>
                <a:latin typeface="+mn-lt"/>
              </a:defRPr>
            </a:lvl9pPr>
          </a:lstStyle>
          <a:p>
            <a:pPr algn="r">
              <a:spcBef>
                <a:spcPct val="0"/>
              </a:spcBef>
              <a:spcAft>
                <a:spcPct val="0"/>
              </a:spcAft>
            </a:pPr>
            <a:fld id="{06018413-5FF1-4CB8-882E-405B40BA8F44}" type="datetime'''''''P''u''''''''b''''lic''''&#10;''''A''''''d''''mi''''n''.'">
              <a:rPr lang="pt-PT" altLang="en-US" sz="650" smtClean="0">
                <a:solidFill>
                  <a:schemeClr val="tx1"/>
                </a:solidFill>
                <a:latin typeface="Calibri Light" panose="020F0302020204030204" pitchFamily="34" charset="0"/>
                <a:ea typeface="+mj-ea"/>
                <a:cs typeface="Calibri Light" panose="020F0302020204030204" pitchFamily="34" charset="0"/>
                <a:sym typeface="Calibri Light" panose="020F0302020204030204" pitchFamily="34" charset="0"/>
              </a:rPr>
              <a:pPr/>
              <a:t>Public
Admin.</a:t>
            </a:fld>
            <a:endParaRPr lang="pt-PT" sz="650" noProof="0" dirty="0">
              <a:solidFill>
                <a:schemeClr val="tx1"/>
              </a:solidFill>
              <a:latin typeface="Calibri Light" panose="020F0302020204030204" pitchFamily="34" charset="0"/>
              <a:ea typeface="+mj-ea"/>
              <a:cs typeface="Calibri Light" panose="020F0302020204030204" pitchFamily="34" charset="0"/>
              <a:sym typeface="Calibri Light" panose="020F0302020204030204" pitchFamily="34" charset="0"/>
            </a:endParaRPr>
          </a:p>
        </p:txBody>
      </p:sp>
      <p:sp>
        <p:nvSpPr>
          <p:cNvPr id="1130" name="Text Placeholder 5">
            <a:extLst>
              <a:ext uri="{FF2B5EF4-FFF2-40B4-BE49-F238E27FC236}">
                <a16:creationId xmlns:a16="http://schemas.microsoft.com/office/drawing/2014/main" id="{28EE7ED3-4C42-44F3-B33C-742E51EA29CD}"/>
              </a:ext>
            </a:extLst>
          </p:cNvPr>
          <p:cNvSpPr>
            <a:spLocks noGrp="1"/>
          </p:cNvSpPr>
          <p:nvPr>
            <p:custDataLst>
              <p:tags r:id="rId46"/>
            </p:custDataLst>
          </p:nvPr>
        </p:nvSpPr>
        <p:spPr bwMode="auto">
          <a:xfrm>
            <a:off x="2813050" y="5895976"/>
            <a:ext cx="98425" cy="365125"/>
          </a:xfrm>
          <a:prstGeom prst="rect">
            <a:avLst/>
          </a:prstGeom>
          <a:noFill/>
          <a:ln>
            <a:noFill/>
          </a:ln>
          <a:extLst>
            <a:ext uri="{909E8E84-426E-40DD-AFC4-6F175D3DCCD1}">
              <a14:hiddenFill xmlns:a14="http://schemas.microsoft.com/office/drawing/2010/main">
                <a:solidFill>
                  <a:scrgbClr r="0" g="0" b="0"/>
                </a:solidFill>
              </a14:hiddenFill>
            </a:ext>
          </a:extLst>
        </p:spPr>
        <p:txBody>
          <a:bodyPr vert="vert270" wrap="none" lIns="0" tIns="0" rIns="0" bIns="0" numCol="1" spcCol="0" rtlCol="0" anchor="ctr" anchorCtr="0">
            <a:noAutofit/>
          </a:bodyPr>
          <a:lstStyle>
            <a:lvl1pPr algn="l" defTabSz="995363" rtl="0" eaLnBrk="1" fontAlgn="base" hangingPunct="1">
              <a:lnSpc>
                <a:spcPct val="100000"/>
              </a:lnSpc>
              <a:spcBef>
                <a:spcPts val="0"/>
              </a:spcBef>
              <a:spcAft>
                <a:spcPts val="600"/>
              </a:spcAft>
              <a:defRPr sz="1000" baseline="0">
                <a:solidFill>
                  <a:schemeClr val="bg1"/>
                </a:solidFill>
                <a:latin typeface="EYInterstate Light" panose="02000506000000020004" pitchFamily="2" charset="0"/>
                <a:ea typeface="+mn-ea"/>
                <a:cs typeface="Arial" pitchFamily="34" charset="0"/>
              </a:defRPr>
            </a:lvl1pPr>
            <a:lvl2pPr marL="1588" algn="l" defTabSz="995363" rtl="0" eaLnBrk="1" fontAlgn="base" hangingPunct="1">
              <a:lnSpc>
                <a:spcPct val="100000"/>
              </a:lnSpc>
              <a:spcBef>
                <a:spcPts val="0"/>
              </a:spcBef>
              <a:spcAft>
                <a:spcPts val="600"/>
              </a:spcAft>
              <a:buClr>
                <a:srgbClr val="000000"/>
              </a:buClr>
              <a:defRPr lang="pt-PT" sz="1050" b="1" i="0" noProof="0" dirty="0" smtClean="0">
                <a:solidFill>
                  <a:schemeClr val="tx1"/>
                </a:solidFill>
                <a:latin typeface="EYInterstate Light" panose="02000506000000020004" pitchFamily="2" charset="0"/>
                <a:cs typeface="Arial" pitchFamily="34" charset="0"/>
              </a:defRPr>
            </a:lvl2pPr>
            <a:lvl3pPr marL="182880" indent="-182880" algn="l" defTabSz="995363" rtl="0" eaLnBrk="1" fontAlgn="base" hangingPunct="1">
              <a:lnSpc>
                <a:spcPct val="100000"/>
              </a:lnSpc>
              <a:spcBef>
                <a:spcPts val="0"/>
              </a:spcBef>
              <a:spcAft>
                <a:spcPts val="600"/>
              </a:spcAft>
              <a:buClr>
                <a:schemeClr val="accent2"/>
              </a:buClr>
              <a:buSzPct val="100000"/>
              <a:buFont typeface="Arial" panose="020B0604020202020204" pitchFamily="34" charset="0"/>
              <a:buChar char="►"/>
              <a:defRPr sz="1000" b="0">
                <a:solidFill>
                  <a:schemeClr val="bg1"/>
                </a:solidFill>
                <a:latin typeface="EYInterstate Light" panose="02000506000000020004" pitchFamily="2" charset="0"/>
                <a:cs typeface="Arial" pitchFamily="34" charset="0"/>
              </a:defRPr>
            </a:lvl3pPr>
            <a:lvl4pPr marL="365760" indent="-182880" algn="l" defTabSz="995363" rtl="0" eaLnBrk="1" fontAlgn="base" hangingPunct="1">
              <a:lnSpc>
                <a:spcPct val="100000"/>
              </a:lnSpc>
              <a:spcBef>
                <a:spcPts val="0"/>
              </a:spcBef>
              <a:spcAft>
                <a:spcPts val="600"/>
              </a:spcAft>
              <a:buClr>
                <a:schemeClr val="accent2"/>
              </a:buClr>
              <a:buSzPct val="70000"/>
              <a:buFont typeface="Arial" panose="020B0604020202020204" pitchFamily="34" charset="0"/>
              <a:buChar char="►"/>
              <a:defRPr sz="1000">
                <a:solidFill>
                  <a:schemeClr val="bg1"/>
                </a:solidFill>
                <a:latin typeface="EYInterstate Light" panose="02000506000000020004" pitchFamily="2" charset="0"/>
                <a:cs typeface="Arial" pitchFamily="34" charset="0"/>
              </a:defRPr>
            </a:lvl4pPr>
            <a:lvl5pPr marL="182880" indent="-182880" algn="l" defTabSz="995363" rtl="0" eaLnBrk="1" fontAlgn="base" hangingPunct="1">
              <a:lnSpc>
                <a:spcPct val="100000"/>
              </a:lnSpc>
              <a:spcBef>
                <a:spcPts val="0"/>
              </a:spcBef>
              <a:spcAft>
                <a:spcPts val="600"/>
              </a:spcAft>
              <a:buClrTx/>
              <a:buSzPct val="100000"/>
              <a:buFont typeface="+mj-lt"/>
              <a:buAutoNum type="arabicPeriod"/>
              <a:defRPr sz="1000" baseline="0">
                <a:solidFill>
                  <a:schemeClr val="bg1"/>
                </a:solidFill>
                <a:latin typeface="EYInterstate Light" panose="02000506000000020004" pitchFamily="2" charset="0"/>
                <a:cs typeface="Arial" pitchFamily="34" charset="0"/>
              </a:defRPr>
            </a:lvl5pPr>
            <a:lvl6pPr marL="0" indent="0" algn="l" defTabSz="0" rtl="0" eaLnBrk="1" fontAlgn="base" hangingPunct="1">
              <a:lnSpc>
                <a:spcPct val="100000"/>
              </a:lnSpc>
              <a:spcBef>
                <a:spcPts val="0"/>
              </a:spcBef>
              <a:spcAft>
                <a:spcPts val="600"/>
              </a:spcAft>
              <a:buClr>
                <a:schemeClr val="tx2"/>
              </a:buClr>
              <a:buFont typeface="Arial Narrow" pitchFamily="34" charset="0"/>
              <a:buNone/>
              <a:defRPr sz="1000" b="1" i="0" baseline="0">
                <a:solidFill>
                  <a:schemeClr val="bg1"/>
                </a:solidFill>
                <a:latin typeface="+mn-lt"/>
              </a:defRPr>
            </a:lvl6pPr>
            <a:lvl7pPr marL="0" indent="0" algn="l" defTabSz="995363" rtl="0" eaLnBrk="1" fontAlgn="base" hangingPunct="1">
              <a:lnSpc>
                <a:spcPct val="100000"/>
              </a:lnSpc>
              <a:spcBef>
                <a:spcPts val="0"/>
              </a:spcBef>
              <a:spcAft>
                <a:spcPts val="600"/>
              </a:spcAft>
              <a:buClr>
                <a:schemeClr val="tx2"/>
              </a:buClr>
              <a:buFont typeface="Arial Narrow" pitchFamily="34" charset="0"/>
              <a:buNone/>
              <a:defRPr sz="1000" i="1" baseline="0">
                <a:solidFill>
                  <a:schemeClr val="tx1"/>
                </a:solidFill>
                <a:latin typeface="+mn-lt"/>
              </a:defRPr>
            </a:lvl7pPr>
            <a:lvl8pPr marL="0" indent="0" algn="l" defTabSz="995363" rtl="0" eaLnBrk="1" fontAlgn="base" hangingPunct="1">
              <a:lnSpc>
                <a:spcPct val="100000"/>
              </a:lnSpc>
              <a:spcBef>
                <a:spcPts val="0"/>
              </a:spcBef>
              <a:spcAft>
                <a:spcPts val="600"/>
              </a:spcAft>
              <a:buClr>
                <a:schemeClr val="tx2"/>
              </a:buClr>
              <a:buFont typeface="Arial Narrow" pitchFamily="34" charset="0"/>
              <a:buNone/>
              <a:defRPr sz="1200" b="1">
                <a:solidFill>
                  <a:schemeClr val="bg1"/>
                </a:solidFill>
                <a:latin typeface="+mn-lt"/>
              </a:defRPr>
            </a:lvl8pPr>
            <a:lvl9pPr marL="0" indent="0" algn="l" defTabSz="995363" rtl="0" eaLnBrk="1" fontAlgn="base" hangingPunct="1">
              <a:lnSpc>
                <a:spcPct val="100000"/>
              </a:lnSpc>
              <a:spcBef>
                <a:spcPts val="0"/>
              </a:spcBef>
              <a:spcAft>
                <a:spcPts val="0"/>
              </a:spcAft>
              <a:buClr>
                <a:schemeClr val="tx2"/>
              </a:buClr>
              <a:buFont typeface="Arial Narrow" pitchFamily="34" charset="0"/>
              <a:buNone/>
              <a:defRPr sz="1000" baseline="0">
                <a:solidFill>
                  <a:schemeClr val="bg1"/>
                </a:solidFill>
                <a:latin typeface="+mn-lt"/>
              </a:defRPr>
            </a:lvl9pPr>
          </a:lstStyle>
          <a:p>
            <a:pPr algn="r">
              <a:spcBef>
                <a:spcPct val="0"/>
              </a:spcBef>
              <a:spcAft>
                <a:spcPct val="0"/>
              </a:spcAft>
            </a:pPr>
            <a:fld id="{46799582-8103-4C64-9522-B8BC8A802C72}" type="datetime'''''''''''A''''''''''''''gri''c''''''ultur''''''''e'''''">
              <a:rPr lang="pt-PT" altLang="en-US" sz="650" smtClean="0">
                <a:solidFill>
                  <a:schemeClr val="tx1"/>
                </a:solidFill>
                <a:latin typeface="Calibri Light" panose="020F0302020204030204" pitchFamily="34" charset="0"/>
                <a:ea typeface="+mj-ea"/>
                <a:cs typeface="Calibri Light" panose="020F0302020204030204" pitchFamily="34" charset="0"/>
                <a:sym typeface="Calibri Light" panose="020F0302020204030204" pitchFamily="34" charset="0"/>
              </a:rPr>
              <a:pPr/>
              <a:t>Agriculture</a:t>
            </a:fld>
            <a:endParaRPr lang="pt-PT" sz="650" noProof="0" dirty="0">
              <a:solidFill>
                <a:schemeClr val="tx1"/>
              </a:solidFill>
              <a:latin typeface="Calibri Light" panose="020F0302020204030204" pitchFamily="34" charset="0"/>
              <a:ea typeface="+mj-ea"/>
              <a:cs typeface="Calibri Light" panose="020F0302020204030204" pitchFamily="34" charset="0"/>
              <a:sym typeface="Calibri Light" panose="020F0302020204030204" pitchFamily="34" charset="0"/>
            </a:endParaRPr>
          </a:p>
        </p:txBody>
      </p:sp>
      <p:sp>
        <p:nvSpPr>
          <p:cNvPr id="1475" name="Text Placeholder 5">
            <a:extLst>
              <a:ext uri="{FF2B5EF4-FFF2-40B4-BE49-F238E27FC236}">
                <a16:creationId xmlns:a16="http://schemas.microsoft.com/office/drawing/2014/main" id="{216910DD-E378-49AC-B80D-3D60E23A2FE7}"/>
              </a:ext>
            </a:extLst>
          </p:cNvPr>
          <p:cNvSpPr>
            <a:spLocks noGrp="1"/>
          </p:cNvSpPr>
          <p:nvPr>
            <p:custDataLst>
              <p:tags r:id="rId47"/>
            </p:custDataLst>
          </p:nvPr>
        </p:nvSpPr>
        <p:spPr bwMode="auto">
          <a:xfrm>
            <a:off x="2990850" y="5895976"/>
            <a:ext cx="196850" cy="327025"/>
          </a:xfrm>
          <a:prstGeom prst="rect">
            <a:avLst/>
          </a:prstGeom>
          <a:noFill/>
          <a:ln>
            <a:noFill/>
          </a:ln>
          <a:extLst>
            <a:ext uri="{909E8E84-426E-40DD-AFC4-6F175D3DCCD1}">
              <a14:hiddenFill xmlns:a14="http://schemas.microsoft.com/office/drawing/2010/main">
                <a:solidFill>
                  <a:scrgbClr r="0" g="0" b="0"/>
                </a:solidFill>
              </a14:hiddenFill>
            </a:ext>
          </a:extLst>
        </p:spPr>
        <p:txBody>
          <a:bodyPr vert="vert270" wrap="none" lIns="0" tIns="0" rIns="0" bIns="0" numCol="1" spcCol="0" rtlCol="0" anchor="ctr" anchorCtr="0">
            <a:noAutofit/>
          </a:bodyPr>
          <a:lstStyle>
            <a:lvl1pPr algn="l" defTabSz="995363" rtl="0" eaLnBrk="1" fontAlgn="base" hangingPunct="1">
              <a:lnSpc>
                <a:spcPct val="100000"/>
              </a:lnSpc>
              <a:spcBef>
                <a:spcPts val="0"/>
              </a:spcBef>
              <a:spcAft>
                <a:spcPts val="600"/>
              </a:spcAft>
              <a:defRPr sz="1000" baseline="0">
                <a:solidFill>
                  <a:schemeClr val="bg1"/>
                </a:solidFill>
                <a:latin typeface="EYInterstate Light" panose="02000506000000020004" pitchFamily="2" charset="0"/>
                <a:ea typeface="+mn-ea"/>
                <a:cs typeface="Arial" pitchFamily="34" charset="0"/>
              </a:defRPr>
            </a:lvl1pPr>
            <a:lvl2pPr marL="1588" algn="l" defTabSz="995363" rtl="0" eaLnBrk="1" fontAlgn="base" hangingPunct="1">
              <a:lnSpc>
                <a:spcPct val="100000"/>
              </a:lnSpc>
              <a:spcBef>
                <a:spcPts val="0"/>
              </a:spcBef>
              <a:spcAft>
                <a:spcPts val="600"/>
              </a:spcAft>
              <a:buClr>
                <a:srgbClr val="000000"/>
              </a:buClr>
              <a:defRPr lang="pt-PT" sz="1050" b="1" i="0" noProof="0" dirty="0" smtClean="0">
                <a:solidFill>
                  <a:schemeClr val="tx1"/>
                </a:solidFill>
                <a:latin typeface="EYInterstate Light" panose="02000506000000020004" pitchFamily="2" charset="0"/>
                <a:cs typeface="Arial" pitchFamily="34" charset="0"/>
              </a:defRPr>
            </a:lvl2pPr>
            <a:lvl3pPr marL="182880" indent="-182880" algn="l" defTabSz="995363" rtl="0" eaLnBrk="1" fontAlgn="base" hangingPunct="1">
              <a:lnSpc>
                <a:spcPct val="100000"/>
              </a:lnSpc>
              <a:spcBef>
                <a:spcPts val="0"/>
              </a:spcBef>
              <a:spcAft>
                <a:spcPts val="600"/>
              </a:spcAft>
              <a:buClr>
                <a:schemeClr val="accent2"/>
              </a:buClr>
              <a:buSzPct val="100000"/>
              <a:buFont typeface="Arial" panose="020B0604020202020204" pitchFamily="34" charset="0"/>
              <a:buChar char="►"/>
              <a:defRPr sz="1000" b="0">
                <a:solidFill>
                  <a:schemeClr val="bg1"/>
                </a:solidFill>
                <a:latin typeface="EYInterstate Light" panose="02000506000000020004" pitchFamily="2" charset="0"/>
                <a:cs typeface="Arial" pitchFamily="34" charset="0"/>
              </a:defRPr>
            </a:lvl3pPr>
            <a:lvl4pPr marL="365760" indent="-182880" algn="l" defTabSz="995363" rtl="0" eaLnBrk="1" fontAlgn="base" hangingPunct="1">
              <a:lnSpc>
                <a:spcPct val="100000"/>
              </a:lnSpc>
              <a:spcBef>
                <a:spcPts val="0"/>
              </a:spcBef>
              <a:spcAft>
                <a:spcPts val="600"/>
              </a:spcAft>
              <a:buClr>
                <a:schemeClr val="accent2"/>
              </a:buClr>
              <a:buSzPct val="70000"/>
              <a:buFont typeface="Arial" panose="020B0604020202020204" pitchFamily="34" charset="0"/>
              <a:buChar char="►"/>
              <a:defRPr sz="1000">
                <a:solidFill>
                  <a:schemeClr val="bg1"/>
                </a:solidFill>
                <a:latin typeface="EYInterstate Light" panose="02000506000000020004" pitchFamily="2" charset="0"/>
                <a:cs typeface="Arial" pitchFamily="34" charset="0"/>
              </a:defRPr>
            </a:lvl4pPr>
            <a:lvl5pPr marL="182880" indent="-182880" algn="l" defTabSz="995363" rtl="0" eaLnBrk="1" fontAlgn="base" hangingPunct="1">
              <a:lnSpc>
                <a:spcPct val="100000"/>
              </a:lnSpc>
              <a:spcBef>
                <a:spcPts val="0"/>
              </a:spcBef>
              <a:spcAft>
                <a:spcPts val="600"/>
              </a:spcAft>
              <a:buClrTx/>
              <a:buSzPct val="100000"/>
              <a:buFont typeface="+mj-lt"/>
              <a:buAutoNum type="arabicPeriod"/>
              <a:defRPr sz="1000" baseline="0">
                <a:solidFill>
                  <a:schemeClr val="bg1"/>
                </a:solidFill>
                <a:latin typeface="EYInterstate Light" panose="02000506000000020004" pitchFamily="2" charset="0"/>
                <a:cs typeface="Arial" pitchFamily="34" charset="0"/>
              </a:defRPr>
            </a:lvl5pPr>
            <a:lvl6pPr marL="0" indent="0" algn="l" defTabSz="0" rtl="0" eaLnBrk="1" fontAlgn="base" hangingPunct="1">
              <a:lnSpc>
                <a:spcPct val="100000"/>
              </a:lnSpc>
              <a:spcBef>
                <a:spcPts val="0"/>
              </a:spcBef>
              <a:spcAft>
                <a:spcPts val="600"/>
              </a:spcAft>
              <a:buClr>
                <a:schemeClr val="tx2"/>
              </a:buClr>
              <a:buFont typeface="Arial Narrow" pitchFamily="34" charset="0"/>
              <a:buNone/>
              <a:defRPr sz="1000" b="1" i="0" baseline="0">
                <a:solidFill>
                  <a:schemeClr val="bg1"/>
                </a:solidFill>
                <a:latin typeface="+mn-lt"/>
              </a:defRPr>
            </a:lvl6pPr>
            <a:lvl7pPr marL="0" indent="0" algn="l" defTabSz="995363" rtl="0" eaLnBrk="1" fontAlgn="base" hangingPunct="1">
              <a:lnSpc>
                <a:spcPct val="100000"/>
              </a:lnSpc>
              <a:spcBef>
                <a:spcPts val="0"/>
              </a:spcBef>
              <a:spcAft>
                <a:spcPts val="600"/>
              </a:spcAft>
              <a:buClr>
                <a:schemeClr val="tx2"/>
              </a:buClr>
              <a:buFont typeface="Arial Narrow" pitchFamily="34" charset="0"/>
              <a:buNone/>
              <a:defRPr sz="1000" i="1" baseline="0">
                <a:solidFill>
                  <a:schemeClr val="tx1"/>
                </a:solidFill>
                <a:latin typeface="+mn-lt"/>
              </a:defRPr>
            </a:lvl7pPr>
            <a:lvl8pPr marL="0" indent="0" algn="l" defTabSz="995363" rtl="0" eaLnBrk="1" fontAlgn="base" hangingPunct="1">
              <a:lnSpc>
                <a:spcPct val="100000"/>
              </a:lnSpc>
              <a:spcBef>
                <a:spcPts val="0"/>
              </a:spcBef>
              <a:spcAft>
                <a:spcPts val="600"/>
              </a:spcAft>
              <a:buClr>
                <a:schemeClr val="tx2"/>
              </a:buClr>
              <a:buFont typeface="Arial Narrow" pitchFamily="34" charset="0"/>
              <a:buNone/>
              <a:defRPr sz="1200" b="1">
                <a:solidFill>
                  <a:schemeClr val="bg1"/>
                </a:solidFill>
                <a:latin typeface="+mn-lt"/>
              </a:defRPr>
            </a:lvl8pPr>
            <a:lvl9pPr marL="0" indent="0" algn="l" defTabSz="995363" rtl="0" eaLnBrk="1" fontAlgn="base" hangingPunct="1">
              <a:lnSpc>
                <a:spcPct val="100000"/>
              </a:lnSpc>
              <a:spcBef>
                <a:spcPts val="0"/>
              </a:spcBef>
              <a:spcAft>
                <a:spcPts val="0"/>
              </a:spcAft>
              <a:buClr>
                <a:schemeClr val="tx2"/>
              </a:buClr>
              <a:buFont typeface="Arial Narrow" pitchFamily="34" charset="0"/>
              <a:buNone/>
              <a:defRPr sz="1000" baseline="0">
                <a:solidFill>
                  <a:schemeClr val="bg1"/>
                </a:solidFill>
                <a:latin typeface="+mn-lt"/>
              </a:defRPr>
            </a:lvl9pPr>
          </a:lstStyle>
          <a:p>
            <a:pPr algn="r">
              <a:spcBef>
                <a:spcPct val="0"/>
              </a:spcBef>
              <a:spcAft>
                <a:spcPct val="0"/>
              </a:spcAft>
            </a:pPr>
            <a:fld id="{99841248-CC50-4C4C-82E3-D79E15020241}" type="datetime'Ext''r''''''''''''ac''''tive''&#10;''''I''''''n''''''''dustri''es'">
              <a:rPr lang="pt-PT" altLang="en-US" sz="650" smtClean="0">
                <a:solidFill>
                  <a:schemeClr val="tx1"/>
                </a:solidFill>
                <a:latin typeface="Calibri Light" panose="020F0302020204030204" pitchFamily="34" charset="0"/>
                <a:ea typeface="+mj-ea"/>
                <a:cs typeface="Calibri Light" panose="020F0302020204030204" pitchFamily="34" charset="0"/>
                <a:sym typeface="Calibri Light" panose="020F0302020204030204" pitchFamily="34" charset="0"/>
              </a:rPr>
              <a:pPr/>
              <a:t>Extractive
Industries</a:t>
            </a:fld>
            <a:endParaRPr lang="pt-PT" sz="650" noProof="0" dirty="0">
              <a:solidFill>
                <a:schemeClr val="tx1"/>
              </a:solidFill>
              <a:latin typeface="Calibri Light" panose="020F0302020204030204" pitchFamily="34" charset="0"/>
              <a:ea typeface="+mj-ea"/>
              <a:cs typeface="Calibri Light" panose="020F0302020204030204" pitchFamily="34" charset="0"/>
              <a:sym typeface="Calibri Light" panose="020F0302020204030204" pitchFamily="34" charset="0"/>
            </a:endParaRPr>
          </a:p>
        </p:txBody>
      </p:sp>
      <p:sp>
        <p:nvSpPr>
          <p:cNvPr id="254" name="Text Placeholder 2">
            <a:extLst>
              <a:ext uri="{FF2B5EF4-FFF2-40B4-BE49-F238E27FC236}">
                <a16:creationId xmlns:a16="http://schemas.microsoft.com/office/drawing/2014/main" id="{5788687F-0CC2-4B01-8E24-48CE3B39BDCB}"/>
              </a:ext>
            </a:extLst>
          </p:cNvPr>
          <p:cNvSpPr>
            <a:spLocks noGrp="1"/>
          </p:cNvSpPr>
          <p:nvPr>
            <p:custDataLst>
              <p:tags r:id="rId48"/>
            </p:custDataLst>
          </p:nvPr>
        </p:nvSpPr>
        <p:spPr bwMode="gray">
          <a:xfrm>
            <a:off x="4006850" y="5173664"/>
            <a:ext cx="12541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954D4250-6DA6-4EE1-B0A0-C03101F9A170}" type="datetime'''''''''''''''''''3''''''''''''''''.''''''''''''''2'''">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3.2</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478" name="Text Placeholder 5">
            <a:extLst>
              <a:ext uri="{FF2B5EF4-FFF2-40B4-BE49-F238E27FC236}">
                <a16:creationId xmlns:a16="http://schemas.microsoft.com/office/drawing/2014/main" id="{BB61E961-9488-4EB5-BE1F-740C862BC0B2}"/>
              </a:ext>
            </a:extLst>
          </p:cNvPr>
          <p:cNvSpPr>
            <a:spLocks noGrp="1"/>
          </p:cNvSpPr>
          <p:nvPr>
            <p:custDataLst>
              <p:tags r:id="rId49"/>
            </p:custDataLst>
          </p:nvPr>
        </p:nvSpPr>
        <p:spPr bwMode="auto">
          <a:xfrm>
            <a:off x="3267075" y="5895975"/>
            <a:ext cx="98425" cy="363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vert270" wrap="none" lIns="0" tIns="0" rIns="0" bIns="0" numCol="1" spcCol="0" rtlCol="0" anchor="ctr" anchorCtr="0">
            <a:noAutofit/>
          </a:bodyPr>
          <a:lstStyle>
            <a:lvl1pPr algn="l" defTabSz="995363" rtl="0" eaLnBrk="1" fontAlgn="base" hangingPunct="1">
              <a:lnSpc>
                <a:spcPct val="100000"/>
              </a:lnSpc>
              <a:spcBef>
                <a:spcPts val="0"/>
              </a:spcBef>
              <a:spcAft>
                <a:spcPts val="600"/>
              </a:spcAft>
              <a:defRPr sz="1000" baseline="0">
                <a:solidFill>
                  <a:schemeClr val="bg1"/>
                </a:solidFill>
                <a:latin typeface="EYInterstate Light" panose="02000506000000020004" pitchFamily="2" charset="0"/>
                <a:ea typeface="+mn-ea"/>
                <a:cs typeface="Arial" pitchFamily="34" charset="0"/>
              </a:defRPr>
            </a:lvl1pPr>
            <a:lvl2pPr marL="1588" algn="l" defTabSz="995363" rtl="0" eaLnBrk="1" fontAlgn="base" hangingPunct="1">
              <a:lnSpc>
                <a:spcPct val="100000"/>
              </a:lnSpc>
              <a:spcBef>
                <a:spcPts val="0"/>
              </a:spcBef>
              <a:spcAft>
                <a:spcPts val="600"/>
              </a:spcAft>
              <a:buClr>
                <a:srgbClr val="000000"/>
              </a:buClr>
              <a:defRPr lang="pt-PT" sz="1050" b="1" i="0" noProof="0" dirty="0" smtClean="0">
                <a:solidFill>
                  <a:schemeClr val="tx1"/>
                </a:solidFill>
                <a:latin typeface="EYInterstate Light" panose="02000506000000020004" pitchFamily="2" charset="0"/>
                <a:cs typeface="Arial" pitchFamily="34" charset="0"/>
              </a:defRPr>
            </a:lvl2pPr>
            <a:lvl3pPr marL="182880" indent="-182880" algn="l" defTabSz="995363" rtl="0" eaLnBrk="1" fontAlgn="base" hangingPunct="1">
              <a:lnSpc>
                <a:spcPct val="100000"/>
              </a:lnSpc>
              <a:spcBef>
                <a:spcPts val="0"/>
              </a:spcBef>
              <a:spcAft>
                <a:spcPts val="600"/>
              </a:spcAft>
              <a:buClr>
                <a:schemeClr val="accent2"/>
              </a:buClr>
              <a:buSzPct val="100000"/>
              <a:buFont typeface="Arial" panose="020B0604020202020204" pitchFamily="34" charset="0"/>
              <a:buChar char="►"/>
              <a:defRPr sz="1000" b="0">
                <a:solidFill>
                  <a:schemeClr val="bg1"/>
                </a:solidFill>
                <a:latin typeface="EYInterstate Light" panose="02000506000000020004" pitchFamily="2" charset="0"/>
                <a:cs typeface="Arial" pitchFamily="34" charset="0"/>
              </a:defRPr>
            </a:lvl3pPr>
            <a:lvl4pPr marL="365760" indent="-182880" algn="l" defTabSz="995363" rtl="0" eaLnBrk="1" fontAlgn="base" hangingPunct="1">
              <a:lnSpc>
                <a:spcPct val="100000"/>
              </a:lnSpc>
              <a:spcBef>
                <a:spcPts val="0"/>
              </a:spcBef>
              <a:spcAft>
                <a:spcPts val="600"/>
              </a:spcAft>
              <a:buClr>
                <a:schemeClr val="accent2"/>
              </a:buClr>
              <a:buSzPct val="70000"/>
              <a:buFont typeface="Arial" panose="020B0604020202020204" pitchFamily="34" charset="0"/>
              <a:buChar char="►"/>
              <a:defRPr sz="1000">
                <a:solidFill>
                  <a:schemeClr val="bg1"/>
                </a:solidFill>
                <a:latin typeface="EYInterstate Light" panose="02000506000000020004" pitchFamily="2" charset="0"/>
                <a:cs typeface="Arial" pitchFamily="34" charset="0"/>
              </a:defRPr>
            </a:lvl4pPr>
            <a:lvl5pPr marL="182880" indent="-182880" algn="l" defTabSz="995363" rtl="0" eaLnBrk="1" fontAlgn="base" hangingPunct="1">
              <a:lnSpc>
                <a:spcPct val="100000"/>
              </a:lnSpc>
              <a:spcBef>
                <a:spcPts val="0"/>
              </a:spcBef>
              <a:spcAft>
                <a:spcPts val="600"/>
              </a:spcAft>
              <a:buClrTx/>
              <a:buSzPct val="100000"/>
              <a:buFont typeface="+mj-lt"/>
              <a:buAutoNum type="arabicPeriod"/>
              <a:defRPr sz="1000" baseline="0">
                <a:solidFill>
                  <a:schemeClr val="bg1"/>
                </a:solidFill>
                <a:latin typeface="EYInterstate Light" panose="02000506000000020004" pitchFamily="2" charset="0"/>
                <a:cs typeface="Arial" pitchFamily="34" charset="0"/>
              </a:defRPr>
            </a:lvl5pPr>
            <a:lvl6pPr marL="0" indent="0" algn="l" defTabSz="0" rtl="0" eaLnBrk="1" fontAlgn="base" hangingPunct="1">
              <a:lnSpc>
                <a:spcPct val="100000"/>
              </a:lnSpc>
              <a:spcBef>
                <a:spcPts val="0"/>
              </a:spcBef>
              <a:spcAft>
                <a:spcPts val="600"/>
              </a:spcAft>
              <a:buClr>
                <a:schemeClr val="tx2"/>
              </a:buClr>
              <a:buFont typeface="Arial Narrow" pitchFamily="34" charset="0"/>
              <a:buNone/>
              <a:defRPr sz="1000" b="1" i="0" baseline="0">
                <a:solidFill>
                  <a:schemeClr val="bg1"/>
                </a:solidFill>
                <a:latin typeface="+mn-lt"/>
              </a:defRPr>
            </a:lvl6pPr>
            <a:lvl7pPr marL="0" indent="0" algn="l" defTabSz="995363" rtl="0" eaLnBrk="1" fontAlgn="base" hangingPunct="1">
              <a:lnSpc>
                <a:spcPct val="100000"/>
              </a:lnSpc>
              <a:spcBef>
                <a:spcPts val="0"/>
              </a:spcBef>
              <a:spcAft>
                <a:spcPts val="600"/>
              </a:spcAft>
              <a:buClr>
                <a:schemeClr val="tx2"/>
              </a:buClr>
              <a:buFont typeface="Arial Narrow" pitchFamily="34" charset="0"/>
              <a:buNone/>
              <a:defRPr sz="1000" i="1" baseline="0">
                <a:solidFill>
                  <a:schemeClr val="tx1"/>
                </a:solidFill>
                <a:latin typeface="+mn-lt"/>
              </a:defRPr>
            </a:lvl7pPr>
            <a:lvl8pPr marL="0" indent="0" algn="l" defTabSz="995363" rtl="0" eaLnBrk="1" fontAlgn="base" hangingPunct="1">
              <a:lnSpc>
                <a:spcPct val="100000"/>
              </a:lnSpc>
              <a:spcBef>
                <a:spcPts val="0"/>
              </a:spcBef>
              <a:spcAft>
                <a:spcPts val="600"/>
              </a:spcAft>
              <a:buClr>
                <a:schemeClr val="tx2"/>
              </a:buClr>
              <a:buFont typeface="Arial Narrow" pitchFamily="34" charset="0"/>
              <a:buNone/>
              <a:defRPr sz="1200" b="1">
                <a:solidFill>
                  <a:schemeClr val="bg1"/>
                </a:solidFill>
                <a:latin typeface="+mn-lt"/>
              </a:defRPr>
            </a:lvl8pPr>
            <a:lvl9pPr marL="0" indent="0" algn="l" defTabSz="995363" rtl="0" eaLnBrk="1" fontAlgn="base" hangingPunct="1">
              <a:lnSpc>
                <a:spcPct val="100000"/>
              </a:lnSpc>
              <a:spcBef>
                <a:spcPts val="0"/>
              </a:spcBef>
              <a:spcAft>
                <a:spcPts val="0"/>
              </a:spcAft>
              <a:buClr>
                <a:schemeClr val="tx2"/>
              </a:buClr>
              <a:buFont typeface="Arial Narrow" pitchFamily="34" charset="0"/>
              <a:buNone/>
              <a:defRPr sz="1000" baseline="0">
                <a:solidFill>
                  <a:schemeClr val="bg1"/>
                </a:solidFill>
                <a:latin typeface="+mn-lt"/>
              </a:defRPr>
            </a:lvl9pPr>
          </a:lstStyle>
          <a:p>
            <a:pPr algn="r">
              <a:spcBef>
                <a:spcPct val="0"/>
              </a:spcBef>
              <a:spcAft>
                <a:spcPct val="0"/>
              </a:spcAft>
            </a:pPr>
            <a:fld id="{43C2D0FE-2C13-485A-B5DA-15224C274E3F}" type="datetime'''''Co''''''''''''''''''m''''''''''''m''erc''''''''''e'''''''">
              <a:rPr lang="pt-PT" altLang="en-US" sz="650" smtClean="0">
                <a:solidFill>
                  <a:schemeClr val="tx1"/>
                </a:solidFill>
                <a:latin typeface="Calibri Light" panose="020F0302020204030204" pitchFamily="34" charset="0"/>
                <a:ea typeface="+mj-ea"/>
                <a:cs typeface="Calibri Light" panose="020F0302020204030204" pitchFamily="34" charset="0"/>
                <a:sym typeface="Calibri Light" panose="020F0302020204030204" pitchFamily="34" charset="0"/>
              </a:rPr>
              <a:pPr/>
              <a:t>Commerce</a:t>
            </a:fld>
            <a:endParaRPr lang="pt-PT" sz="650" noProof="0" dirty="0">
              <a:solidFill>
                <a:schemeClr val="tx1"/>
              </a:solidFill>
              <a:latin typeface="Calibri Light" panose="020F0302020204030204" pitchFamily="34" charset="0"/>
              <a:ea typeface="+mj-ea"/>
              <a:cs typeface="Calibri Light" panose="020F0302020204030204" pitchFamily="34" charset="0"/>
              <a:sym typeface="Calibri Light" panose="020F0302020204030204" pitchFamily="34" charset="0"/>
            </a:endParaRPr>
          </a:p>
        </p:txBody>
      </p:sp>
      <p:sp>
        <p:nvSpPr>
          <p:cNvPr id="1491" name="Text Placeholder 5">
            <a:extLst>
              <a:ext uri="{FF2B5EF4-FFF2-40B4-BE49-F238E27FC236}">
                <a16:creationId xmlns:a16="http://schemas.microsoft.com/office/drawing/2014/main" id="{9E44ED13-624B-4073-B716-D3A82E1C250F}"/>
              </a:ext>
            </a:extLst>
          </p:cNvPr>
          <p:cNvSpPr>
            <a:spLocks noGrp="1"/>
          </p:cNvSpPr>
          <p:nvPr>
            <p:custDataLst>
              <p:tags r:id="rId50"/>
            </p:custDataLst>
          </p:nvPr>
        </p:nvSpPr>
        <p:spPr bwMode="auto">
          <a:xfrm>
            <a:off x="3898900" y="5895975"/>
            <a:ext cx="196850" cy="396875"/>
          </a:xfrm>
          <a:prstGeom prst="rect">
            <a:avLst/>
          </a:prstGeom>
          <a:noFill/>
          <a:ln>
            <a:noFill/>
          </a:ln>
          <a:extLst>
            <a:ext uri="{909E8E84-426E-40DD-AFC4-6F175D3DCCD1}">
              <a14:hiddenFill xmlns:a14="http://schemas.microsoft.com/office/drawing/2010/main">
                <a:solidFill>
                  <a:scrgbClr r="0" g="0" b="0"/>
                </a:solidFill>
              </a14:hiddenFill>
            </a:ext>
          </a:extLst>
        </p:spPr>
        <p:txBody>
          <a:bodyPr vert="vert270" wrap="none" lIns="0" tIns="0" rIns="0" bIns="0" numCol="1" spcCol="0" rtlCol="0" anchor="ctr" anchorCtr="0">
            <a:noAutofit/>
          </a:bodyPr>
          <a:lstStyle>
            <a:lvl1pPr algn="l" defTabSz="995363" rtl="0" eaLnBrk="1" fontAlgn="base" hangingPunct="1">
              <a:lnSpc>
                <a:spcPct val="100000"/>
              </a:lnSpc>
              <a:spcBef>
                <a:spcPts val="0"/>
              </a:spcBef>
              <a:spcAft>
                <a:spcPts val="600"/>
              </a:spcAft>
              <a:defRPr sz="1000" baseline="0">
                <a:solidFill>
                  <a:schemeClr val="bg1"/>
                </a:solidFill>
                <a:latin typeface="EYInterstate Light" panose="02000506000000020004" pitchFamily="2" charset="0"/>
                <a:ea typeface="+mn-ea"/>
                <a:cs typeface="Arial" pitchFamily="34" charset="0"/>
              </a:defRPr>
            </a:lvl1pPr>
            <a:lvl2pPr marL="1588" algn="l" defTabSz="995363" rtl="0" eaLnBrk="1" fontAlgn="base" hangingPunct="1">
              <a:lnSpc>
                <a:spcPct val="100000"/>
              </a:lnSpc>
              <a:spcBef>
                <a:spcPts val="0"/>
              </a:spcBef>
              <a:spcAft>
                <a:spcPts val="600"/>
              </a:spcAft>
              <a:buClr>
                <a:srgbClr val="000000"/>
              </a:buClr>
              <a:defRPr lang="pt-PT" sz="1050" b="1" i="0" noProof="0" dirty="0" smtClean="0">
                <a:solidFill>
                  <a:schemeClr val="tx1"/>
                </a:solidFill>
                <a:latin typeface="EYInterstate Light" panose="02000506000000020004" pitchFamily="2" charset="0"/>
                <a:cs typeface="Arial" pitchFamily="34" charset="0"/>
              </a:defRPr>
            </a:lvl2pPr>
            <a:lvl3pPr marL="182880" indent="-182880" algn="l" defTabSz="995363" rtl="0" eaLnBrk="1" fontAlgn="base" hangingPunct="1">
              <a:lnSpc>
                <a:spcPct val="100000"/>
              </a:lnSpc>
              <a:spcBef>
                <a:spcPts val="0"/>
              </a:spcBef>
              <a:spcAft>
                <a:spcPts val="600"/>
              </a:spcAft>
              <a:buClr>
                <a:schemeClr val="accent2"/>
              </a:buClr>
              <a:buSzPct val="100000"/>
              <a:buFont typeface="Arial" panose="020B0604020202020204" pitchFamily="34" charset="0"/>
              <a:buChar char="►"/>
              <a:defRPr sz="1000" b="0">
                <a:solidFill>
                  <a:schemeClr val="bg1"/>
                </a:solidFill>
                <a:latin typeface="EYInterstate Light" panose="02000506000000020004" pitchFamily="2" charset="0"/>
                <a:cs typeface="Arial" pitchFamily="34" charset="0"/>
              </a:defRPr>
            </a:lvl3pPr>
            <a:lvl4pPr marL="365760" indent="-182880" algn="l" defTabSz="995363" rtl="0" eaLnBrk="1" fontAlgn="base" hangingPunct="1">
              <a:lnSpc>
                <a:spcPct val="100000"/>
              </a:lnSpc>
              <a:spcBef>
                <a:spcPts val="0"/>
              </a:spcBef>
              <a:spcAft>
                <a:spcPts val="600"/>
              </a:spcAft>
              <a:buClr>
                <a:schemeClr val="accent2"/>
              </a:buClr>
              <a:buSzPct val="70000"/>
              <a:buFont typeface="Arial" panose="020B0604020202020204" pitchFamily="34" charset="0"/>
              <a:buChar char="►"/>
              <a:defRPr sz="1000">
                <a:solidFill>
                  <a:schemeClr val="bg1"/>
                </a:solidFill>
                <a:latin typeface="EYInterstate Light" panose="02000506000000020004" pitchFamily="2" charset="0"/>
                <a:cs typeface="Arial" pitchFamily="34" charset="0"/>
              </a:defRPr>
            </a:lvl4pPr>
            <a:lvl5pPr marL="182880" indent="-182880" algn="l" defTabSz="995363" rtl="0" eaLnBrk="1" fontAlgn="base" hangingPunct="1">
              <a:lnSpc>
                <a:spcPct val="100000"/>
              </a:lnSpc>
              <a:spcBef>
                <a:spcPts val="0"/>
              </a:spcBef>
              <a:spcAft>
                <a:spcPts val="600"/>
              </a:spcAft>
              <a:buClrTx/>
              <a:buSzPct val="100000"/>
              <a:buFont typeface="+mj-lt"/>
              <a:buAutoNum type="arabicPeriod"/>
              <a:defRPr sz="1000" baseline="0">
                <a:solidFill>
                  <a:schemeClr val="bg1"/>
                </a:solidFill>
                <a:latin typeface="EYInterstate Light" panose="02000506000000020004" pitchFamily="2" charset="0"/>
                <a:cs typeface="Arial" pitchFamily="34" charset="0"/>
              </a:defRPr>
            </a:lvl5pPr>
            <a:lvl6pPr marL="0" indent="0" algn="l" defTabSz="0" rtl="0" eaLnBrk="1" fontAlgn="base" hangingPunct="1">
              <a:lnSpc>
                <a:spcPct val="100000"/>
              </a:lnSpc>
              <a:spcBef>
                <a:spcPts val="0"/>
              </a:spcBef>
              <a:spcAft>
                <a:spcPts val="600"/>
              </a:spcAft>
              <a:buClr>
                <a:schemeClr val="tx2"/>
              </a:buClr>
              <a:buFont typeface="Arial Narrow" pitchFamily="34" charset="0"/>
              <a:buNone/>
              <a:defRPr sz="1000" b="1" i="0" baseline="0">
                <a:solidFill>
                  <a:schemeClr val="bg1"/>
                </a:solidFill>
                <a:latin typeface="+mn-lt"/>
              </a:defRPr>
            </a:lvl6pPr>
            <a:lvl7pPr marL="0" indent="0" algn="l" defTabSz="995363" rtl="0" eaLnBrk="1" fontAlgn="base" hangingPunct="1">
              <a:lnSpc>
                <a:spcPct val="100000"/>
              </a:lnSpc>
              <a:spcBef>
                <a:spcPts val="0"/>
              </a:spcBef>
              <a:spcAft>
                <a:spcPts val="600"/>
              </a:spcAft>
              <a:buClr>
                <a:schemeClr val="tx2"/>
              </a:buClr>
              <a:buFont typeface="Arial Narrow" pitchFamily="34" charset="0"/>
              <a:buNone/>
              <a:defRPr sz="1000" i="1" baseline="0">
                <a:solidFill>
                  <a:schemeClr val="tx1"/>
                </a:solidFill>
                <a:latin typeface="+mn-lt"/>
              </a:defRPr>
            </a:lvl7pPr>
            <a:lvl8pPr marL="0" indent="0" algn="l" defTabSz="995363" rtl="0" eaLnBrk="1" fontAlgn="base" hangingPunct="1">
              <a:lnSpc>
                <a:spcPct val="100000"/>
              </a:lnSpc>
              <a:spcBef>
                <a:spcPts val="0"/>
              </a:spcBef>
              <a:spcAft>
                <a:spcPts val="600"/>
              </a:spcAft>
              <a:buClr>
                <a:schemeClr val="tx2"/>
              </a:buClr>
              <a:buFont typeface="Arial Narrow" pitchFamily="34" charset="0"/>
              <a:buNone/>
              <a:defRPr sz="1200" b="1">
                <a:solidFill>
                  <a:schemeClr val="bg1"/>
                </a:solidFill>
                <a:latin typeface="+mn-lt"/>
              </a:defRPr>
            </a:lvl8pPr>
            <a:lvl9pPr marL="0" indent="0" algn="l" defTabSz="995363" rtl="0" eaLnBrk="1" fontAlgn="base" hangingPunct="1">
              <a:lnSpc>
                <a:spcPct val="100000"/>
              </a:lnSpc>
              <a:spcBef>
                <a:spcPts val="0"/>
              </a:spcBef>
              <a:spcAft>
                <a:spcPts val="0"/>
              </a:spcAft>
              <a:buClr>
                <a:schemeClr val="tx2"/>
              </a:buClr>
              <a:buFont typeface="Arial Narrow" pitchFamily="34" charset="0"/>
              <a:buNone/>
              <a:defRPr sz="1000" baseline="0">
                <a:solidFill>
                  <a:schemeClr val="bg1"/>
                </a:solidFill>
                <a:latin typeface="+mn-lt"/>
              </a:defRPr>
            </a:lvl9pPr>
          </a:lstStyle>
          <a:p>
            <a:pPr algn="r">
              <a:spcBef>
                <a:spcPct val="0"/>
              </a:spcBef>
              <a:spcAft>
                <a:spcPct val="0"/>
              </a:spcAft>
            </a:pPr>
            <a:fld id="{706FBFBE-05D6-45E7-B5ED-2DF6EFA2BD8D}" type="datetime'''T''''ran''''sp''''.''&#10;''&amp;'' I''''''nf''. &amp;'' ''''T''el.'''''">
              <a:rPr lang="pt-PT" altLang="en-US" sz="650" smtClean="0">
                <a:solidFill>
                  <a:schemeClr val="tx1"/>
                </a:solidFill>
                <a:latin typeface="Calibri Light" panose="020F0302020204030204" pitchFamily="34" charset="0"/>
                <a:ea typeface="+mj-ea"/>
                <a:cs typeface="Calibri Light" panose="020F0302020204030204" pitchFamily="34" charset="0"/>
                <a:sym typeface="Calibri Light" panose="020F0302020204030204" pitchFamily="34" charset="0"/>
              </a:rPr>
              <a:pPr/>
              <a:t>Transp.
&amp; Inf. &amp; Tel.</a:t>
            </a:fld>
            <a:endParaRPr lang="pt-PT" sz="650" noProof="0" dirty="0">
              <a:solidFill>
                <a:schemeClr val="tx1"/>
              </a:solidFill>
              <a:latin typeface="Calibri Light" panose="020F0302020204030204" pitchFamily="34" charset="0"/>
              <a:ea typeface="+mj-ea"/>
              <a:cs typeface="Calibri Light" panose="020F0302020204030204" pitchFamily="34" charset="0"/>
              <a:sym typeface="Calibri Light" panose="020F0302020204030204" pitchFamily="34" charset="0"/>
            </a:endParaRPr>
          </a:p>
        </p:txBody>
      </p:sp>
      <p:sp>
        <p:nvSpPr>
          <p:cNvPr id="252" name="Text Placeholder 2">
            <a:extLst>
              <a:ext uri="{FF2B5EF4-FFF2-40B4-BE49-F238E27FC236}">
                <a16:creationId xmlns:a16="http://schemas.microsoft.com/office/drawing/2014/main" id="{50C3366E-BB7A-46D5-8B14-5C578DBF3522}"/>
              </a:ext>
            </a:extLst>
          </p:cNvPr>
          <p:cNvSpPr>
            <a:spLocks noGrp="1"/>
          </p:cNvSpPr>
          <p:nvPr>
            <p:custDataLst>
              <p:tags r:id="rId51"/>
            </p:custDataLst>
          </p:nvPr>
        </p:nvSpPr>
        <p:spPr bwMode="gray">
          <a:xfrm>
            <a:off x="3749675" y="5172076"/>
            <a:ext cx="12541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253E5DFC-CF64-4C2E-B8EB-B6E6955654CB}" type="datetime'''''''''''''3''''''''''.''''''2'">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3.2</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501" name="Text Placeholder 5">
            <a:extLst>
              <a:ext uri="{FF2B5EF4-FFF2-40B4-BE49-F238E27FC236}">
                <a16:creationId xmlns:a16="http://schemas.microsoft.com/office/drawing/2014/main" id="{763132BF-7B4E-4068-8FEA-1924FAE65E4B}"/>
              </a:ext>
            </a:extLst>
          </p:cNvPr>
          <p:cNvSpPr>
            <a:spLocks noGrp="1"/>
          </p:cNvSpPr>
          <p:nvPr>
            <p:custDataLst>
              <p:tags r:id="rId52"/>
            </p:custDataLst>
          </p:nvPr>
        </p:nvSpPr>
        <p:spPr bwMode="auto">
          <a:xfrm>
            <a:off x="4627563" y="5895976"/>
            <a:ext cx="98425" cy="328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vert270" wrap="none" lIns="0" tIns="0" rIns="0" bIns="0" numCol="1" spcCol="0" rtlCol="0" anchor="ctr" anchorCtr="0">
            <a:noAutofit/>
          </a:bodyPr>
          <a:lstStyle>
            <a:lvl1pPr algn="l" defTabSz="995363" rtl="0" eaLnBrk="1" fontAlgn="base" hangingPunct="1">
              <a:lnSpc>
                <a:spcPct val="100000"/>
              </a:lnSpc>
              <a:spcBef>
                <a:spcPts val="0"/>
              </a:spcBef>
              <a:spcAft>
                <a:spcPts val="600"/>
              </a:spcAft>
              <a:defRPr sz="1000" baseline="0">
                <a:solidFill>
                  <a:schemeClr val="bg1"/>
                </a:solidFill>
                <a:latin typeface="EYInterstate Light" panose="02000506000000020004" pitchFamily="2" charset="0"/>
                <a:ea typeface="+mn-ea"/>
                <a:cs typeface="Arial" pitchFamily="34" charset="0"/>
              </a:defRPr>
            </a:lvl1pPr>
            <a:lvl2pPr marL="1588" algn="l" defTabSz="995363" rtl="0" eaLnBrk="1" fontAlgn="base" hangingPunct="1">
              <a:lnSpc>
                <a:spcPct val="100000"/>
              </a:lnSpc>
              <a:spcBef>
                <a:spcPts val="0"/>
              </a:spcBef>
              <a:spcAft>
                <a:spcPts val="600"/>
              </a:spcAft>
              <a:buClr>
                <a:srgbClr val="000000"/>
              </a:buClr>
              <a:defRPr lang="pt-PT" sz="1050" b="1" i="0" noProof="0" dirty="0" smtClean="0">
                <a:solidFill>
                  <a:schemeClr val="tx1"/>
                </a:solidFill>
                <a:latin typeface="EYInterstate Light" panose="02000506000000020004" pitchFamily="2" charset="0"/>
                <a:cs typeface="Arial" pitchFamily="34" charset="0"/>
              </a:defRPr>
            </a:lvl2pPr>
            <a:lvl3pPr marL="182880" indent="-182880" algn="l" defTabSz="995363" rtl="0" eaLnBrk="1" fontAlgn="base" hangingPunct="1">
              <a:lnSpc>
                <a:spcPct val="100000"/>
              </a:lnSpc>
              <a:spcBef>
                <a:spcPts val="0"/>
              </a:spcBef>
              <a:spcAft>
                <a:spcPts val="600"/>
              </a:spcAft>
              <a:buClr>
                <a:schemeClr val="accent2"/>
              </a:buClr>
              <a:buSzPct val="100000"/>
              <a:buFont typeface="Arial" panose="020B0604020202020204" pitchFamily="34" charset="0"/>
              <a:buChar char="►"/>
              <a:defRPr sz="1000" b="0">
                <a:solidFill>
                  <a:schemeClr val="bg1"/>
                </a:solidFill>
                <a:latin typeface="EYInterstate Light" panose="02000506000000020004" pitchFamily="2" charset="0"/>
                <a:cs typeface="Arial" pitchFamily="34" charset="0"/>
              </a:defRPr>
            </a:lvl3pPr>
            <a:lvl4pPr marL="365760" indent="-182880" algn="l" defTabSz="995363" rtl="0" eaLnBrk="1" fontAlgn="base" hangingPunct="1">
              <a:lnSpc>
                <a:spcPct val="100000"/>
              </a:lnSpc>
              <a:spcBef>
                <a:spcPts val="0"/>
              </a:spcBef>
              <a:spcAft>
                <a:spcPts val="600"/>
              </a:spcAft>
              <a:buClr>
                <a:schemeClr val="accent2"/>
              </a:buClr>
              <a:buSzPct val="70000"/>
              <a:buFont typeface="Arial" panose="020B0604020202020204" pitchFamily="34" charset="0"/>
              <a:buChar char="►"/>
              <a:defRPr sz="1000">
                <a:solidFill>
                  <a:schemeClr val="bg1"/>
                </a:solidFill>
                <a:latin typeface="EYInterstate Light" panose="02000506000000020004" pitchFamily="2" charset="0"/>
                <a:cs typeface="Arial" pitchFamily="34" charset="0"/>
              </a:defRPr>
            </a:lvl4pPr>
            <a:lvl5pPr marL="182880" indent="-182880" algn="l" defTabSz="995363" rtl="0" eaLnBrk="1" fontAlgn="base" hangingPunct="1">
              <a:lnSpc>
                <a:spcPct val="100000"/>
              </a:lnSpc>
              <a:spcBef>
                <a:spcPts val="0"/>
              </a:spcBef>
              <a:spcAft>
                <a:spcPts val="600"/>
              </a:spcAft>
              <a:buClrTx/>
              <a:buSzPct val="100000"/>
              <a:buFont typeface="+mj-lt"/>
              <a:buAutoNum type="arabicPeriod"/>
              <a:defRPr sz="1000" baseline="0">
                <a:solidFill>
                  <a:schemeClr val="bg1"/>
                </a:solidFill>
                <a:latin typeface="EYInterstate Light" panose="02000506000000020004" pitchFamily="2" charset="0"/>
                <a:cs typeface="Arial" pitchFamily="34" charset="0"/>
              </a:defRPr>
            </a:lvl5pPr>
            <a:lvl6pPr marL="0" indent="0" algn="l" defTabSz="0" rtl="0" eaLnBrk="1" fontAlgn="base" hangingPunct="1">
              <a:lnSpc>
                <a:spcPct val="100000"/>
              </a:lnSpc>
              <a:spcBef>
                <a:spcPts val="0"/>
              </a:spcBef>
              <a:spcAft>
                <a:spcPts val="600"/>
              </a:spcAft>
              <a:buClr>
                <a:schemeClr val="tx2"/>
              </a:buClr>
              <a:buFont typeface="Arial Narrow" pitchFamily="34" charset="0"/>
              <a:buNone/>
              <a:defRPr sz="1000" b="1" i="0" baseline="0">
                <a:solidFill>
                  <a:schemeClr val="bg1"/>
                </a:solidFill>
                <a:latin typeface="+mn-lt"/>
              </a:defRPr>
            </a:lvl6pPr>
            <a:lvl7pPr marL="0" indent="0" algn="l" defTabSz="995363" rtl="0" eaLnBrk="1" fontAlgn="base" hangingPunct="1">
              <a:lnSpc>
                <a:spcPct val="100000"/>
              </a:lnSpc>
              <a:spcBef>
                <a:spcPts val="0"/>
              </a:spcBef>
              <a:spcAft>
                <a:spcPts val="600"/>
              </a:spcAft>
              <a:buClr>
                <a:schemeClr val="tx2"/>
              </a:buClr>
              <a:buFont typeface="Arial Narrow" pitchFamily="34" charset="0"/>
              <a:buNone/>
              <a:defRPr sz="1000" i="1" baseline="0">
                <a:solidFill>
                  <a:schemeClr val="tx1"/>
                </a:solidFill>
                <a:latin typeface="+mn-lt"/>
              </a:defRPr>
            </a:lvl7pPr>
            <a:lvl8pPr marL="0" indent="0" algn="l" defTabSz="995363" rtl="0" eaLnBrk="1" fontAlgn="base" hangingPunct="1">
              <a:lnSpc>
                <a:spcPct val="100000"/>
              </a:lnSpc>
              <a:spcBef>
                <a:spcPts val="0"/>
              </a:spcBef>
              <a:spcAft>
                <a:spcPts val="600"/>
              </a:spcAft>
              <a:buClr>
                <a:schemeClr val="tx2"/>
              </a:buClr>
              <a:buFont typeface="Arial Narrow" pitchFamily="34" charset="0"/>
              <a:buNone/>
              <a:defRPr sz="1200" b="1">
                <a:solidFill>
                  <a:schemeClr val="bg1"/>
                </a:solidFill>
                <a:latin typeface="+mn-lt"/>
              </a:defRPr>
            </a:lvl8pPr>
            <a:lvl9pPr marL="0" indent="0" algn="l" defTabSz="995363" rtl="0" eaLnBrk="1" fontAlgn="base" hangingPunct="1">
              <a:lnSpc>
                <a:spcPct val="100000"/>
              </a:lnSpc>
              <a:spcBef>
                <a:spcPts val="0"/>
              </a:spcBef>
              <a:spcAft>
                <a:spcPts val="0"/>
              </a:spcAft>
              <a:buClr>
                <a:schemeClr val="tx2"/>
              </a:buClr>
              <a:buFont typeface="Arial Narrow" pitchFamily="34" charset="0"/>
              <a:buNone/>
              <a:defRPr sz="1000" baseline="0">
                <a:solidFill>
                  <a:schemeClr val="bg1"/>
                </a:solidFill>
                <a:latin typeface="+mn-lt"/>
              </a:defRPr>
            </a:lvl9pPr>
          </a:lstStyle>
          <a:p>
            <a:pPr algn="r">
              <a:spcBef>
                <a:spcPct val="0"/>
              </a:spcBef>
              <a:spcAft>
                <a:spcPct val="0"/>
              </a:spcAft>
            </a:pPr>
            <a:fld id="{3AAD6279-6C56-4956-BE65-E8800ABEEB10}" type="datetime'E''''''''''du''''''''c''''a''''t''i''''''''o''n'''''">
              <a:rPr lang="pt-PT" altLang="en-US" sz="650" smtClean="0">
                <a:solidFill>
                  <a:schemeClr val="tx1"/>
                </a:solidFill>
                <a:latin typeface="Calibri Light" panose="020F0302020204030204" pitchFamily="34" charset="0"/>
                <a:ea typeface="+mj-ea"/>
                <a:cs typeface="Calibri Light" panose="020F0302020204030204" pitchFamily="34" charset="0"/>
                <a:sym typeface="Calibri Light" panose="020F0302020204030204" pitchFamily="34" charset="0"/>
              </a:rPr>
              <a:pPr/>
              <a:t>Education</a:t>
            </a:fld>
            <a:endParaRPr lang="pt-PT" sz="650" noProof="0" dirty="0">
              <a:solidFill>
                <a:schemeClr val="tx1"/>
              </a:solidFill>
              <a:latin typeface="Calibri Light" panose="020F0302020204030204" pitchFamily="34" charset="0"/>
              <a:ea typeface="+mj-ea"/>
              <a:cs typeface="Calibri Light" panose="020F0302020204030204" pitchFamily="34" charset="0"/>
              <a:sym typeface="Calibri Light" panose="020F0302020204030204" pitchFamily="34" charset="0"/>
            </a:endParaRPr>
          </a:p>
        </p:txBody>
      </p:sp>
      <p:sp>
        <p:nvSpPr>
          <p:cNvPr id="1497" name="Text Placeholder 5">
            <a:extLst>
              <a:ext uri="{FF2B5EF4-FFF2-40B4-BE49-F238E27FC236}">
                <a16:creationId xmlns:a16="http://schemas.microsoft.com/office/drawing/2014/main" id="{2C69E9DB-A905-42DA-A131-C3DA9BFCF2C0}"/>
              </a:ext>
            </a:extLst>
          </p:cNvPr>
          <p:cNvSpPr>
            <a:spLocks noGrp="1"/>
          </p:cNvSpPr>
          <p:nvPr>
            <p:custDataLst>
              <p:tags r:id="rId53"/>
            </p:custDataLst>
          </p:nvPr>
        </p:nvSpPr>
        <p:spPr bwMode="auto">
          <a:xfrm>
            <a:off x="4124325" y="5895975"/>
            <a:ext cx="196850" cy="287338"/>
          </a:xfrm>
          <a:prstGeom prst="rect">
            <a:avLst/>
          </a:prstGeom>
          <a:noFill/>
          <a:ln>
            <a:noFill/>
          </a:ln>
          <a:extLst>
            <a:ext uri="{909E8E84-426E-40DD-AFC4-6F175D3DCCD1}">
              <a14:hiddenFill xmlns:a14="http://schemas.microsoft.com/office/drawing/2010/main">
                <a:solidFill>
                  <a:scrgbClr r="0" g="0" b="0"/>
                </a:solidFill>
              </a14:hiddenFill>
            </a:ext>
          </a:extLst>
        </p:spPr>
        <p:txBody>
          <a:bodyPr vert="vert270" wrap="none" lIns="0" tIns="0" rIns="0" bIns="0" numCol="1" spcCol="0" rtlCol="0" anchor="ctr" anchorCtr="0">
            <a:noAutofit/>
          </a:bodyPr>
          <a:lstStyle>
            <a:lvl1pPr algn="l" defTabSz="995363" rtl="0" eaLnBrk="1" fontAlgn="base" hangingPunct="1">
              <a:lnSpc>
                <a:spcPct val="100000"/>
              </a:lnSpc>
              <a:spcBef>
                <a:spcPts val="0"/>
              </a:spcBef>
              <a:spcAft>
                <a:spcPts val="600"/>
              </a:spcAft>
              <a:defRPr sz="1000" baseline="0">
                <a:solidFill>
                  <a:schemeClr val="bg1"/>
                </a:solidFill>
                <a:latin typeface="EYInterstate Light" panose="02000506000000020004" pitchFamily="2" charset="0"/>
                <a:ea typeface="+mn-ea"/>
                <a:cs typeface="Arial" pitchFamily="34" charset="0"/>
              </a:defRPr>
            </a:lvl1pPr>
            <a:lvl2pPr marL="1588" algn="l" defTabSz="995363" rtl="0" eaLnBrk="1" fontAlgn="base" hangingPunct="1">
              <a:lnSpc>
                <a:spcPct val="100000"/>
              </a:lnSpc>
              <a:spcBef>
                <a:spcPts val="0"/>
              </a:spcBef>
              <a:spcAft>
                <a:spcPts val="600"/>
              </a:spcAft>
              <a:buClr>
                <a:srgbClr val="000000"/>
              </a:buClr>
              <a:defRPr lang="pt-PT" sz="1050" b="1" i="0" noProof="0" dirty="0" smtClean="0">
                <a:solidFill>
                  <a:schemeClr val="tx1"/>
                </a:solidFill>
                <a:latin typeface="EYInterstate Light" panose="02000506000000020004" pitchFamily="2" charset="0"/>
                <a:cs typeface="Arial" pitchFamily="34" charset="0"/>
              </a:defRPr>
            </a:lvl2pPr>
            <a:lvl3pPr marL="182880" indent="-182880" algn="l" defTabSz="995363" rtl="0" eaLnBrk="1" fontAlgn="base" hangingPunct="1">
              <a:lnSpc>
                <a:spcPct val="100000"/>
              </a:lnSpc>
              <a:spcBef>
                <a:spcPts val="0"/>
              </a:spcBef>
              <a:spcAft>
                <a:spcPts val="600"/>
              </a:spcAft>
              <a:buClr>
                <a:schemeClr val="accent2"/>
              </a:buClr>
              <a:buSzPct val="100000"/>
              <a:buFont typeface="Arial" panose="020B0604020202020204" pitchFamily="34" charset="0"/>
              <a:buChar char="►"/>
              <a:defRPr sz="1000" b="0">
                <a:solidFill>
                  <a:schemeClr val="bg1"/>
                </a:solidFill>
                <a:latin typeface="EYInterstate Light" panose="02000506000000020004" pitchFamily="2" charset="0"/>
                <a:cs typeface="Arial" pitchFamily="34" charset="0"/>
              </a:defRPr>
            </a:lvl3pPr>
            <a:lvl4pPr marL="365760" indent="-182880" algn="l" defTabSz="995363" rtl="0" eaLnBrk="1" fontAlgn="base" hangingPunct="1">
              <a:lnSpc>
                <a:spcPct val="100000"/>
              </a:lnSpc>
              <a:spcBef>
                <a:spcPts val="0"/>
              </a:spcBef>
              <a:spcAft>
                <a:spcPts val="600"/>
              </a:spcAft>
              <a:buClr>
                <a:schemeClr val="accent2"/>
              </a:buClr>
              <a:buSzPct val="70000"/>
              <a:buFont typeface="Arial" panose="020B0604020202020204" pitchFamily="34" charset="0"/>
              <a:buChar char="►"/>
              <a:defRPr sz="1000">
                <a:solidFill>
                  <a:schemeClr val="bg1"/>
                </a:solidFill>
                <a:latin typeface="EYInterstate Light" panose="02000506000000020004" pitchFamily="2" charset="0"/>
                <a:cs typeface="Arial" pitchFamily="34" charset="0"/>
              </a:defRPr>
            </a:lvl4pPr>
            <a:lvl5pPr marL="182880" indent="-182880" algn="l" defTabSz="995363" rtl="0" eaLnBrk="1" fontAlgn="base" hangingPunct="1">
              <a:lnSpc>
                <a:spcPct val="100000"/>
              </a:lnSpc>
              <a:spcBef>
                <a:spcPts val="0"/>
              </a:spcBef>
              <a:spcAft>
                <a:spcPts val="600"/>
              </a:spcAft>
              <a:buClrTx/>
              <a:buSzPct val="100000"/>
              <a:buFont typeface="+mj-lt"/>
              <a:buAutoNum type="arabicPeriod"/>
              <a:defRPr sz="1000" baseline="0">
                <a:solidFill>
                  <a:schemeClr val="bg1"/>
                </a:solidFill>
                <a:latin typeface="EYInterstate Light" panose="02000506000000020004" pitchFamily="2" charset="0"/>
                <a:cs typeface="Arial" pitchFamily="34" charset="0"/>
              </a:defRPr>
            </a:lvl5pPr>
            <a:lvl6pPr marL="0" indent="0" algn="l" defTabSz="0" rtl="0" eaLnBrk="1" fontAlgn="base" hangingPunct="1">
              <a:lnSpc>
                <a:spcPct val="100000"/>
              </a:lnSpc>
              <a:spcBef>
                <a:spcPts val="0"/>
              </a:spcBef>
              <a:spcAft>
                <a:spcPts val="600"/>
              </a:spcAft>
              <a:buClr>
                <a:schemeClr val="tx2"/>
              </a:buClr>
              <a:buFont typeface="Arial Narrow" pitchFamily="34" charset="0"/>
              <a:buNone/>
              <a:defRPr sz="1000" b="1" i="0" baseline="0">
                <a:solidFill>
                  <a:schemeClr val="bg1"/>
                </a:solidFill>
                <a:latin typeface="+mn-lt"/>
              </a:defRPr>
            </a:lvl6pPr>
            <a:lvl7pPr marL="0" indent="0" algn="l" defTabSz="995363" rtl="0" eaLnBrk="1" fontAlgn="base" hangingPunct="1">
              <a:lnSpc>
                <a:spcPct val="100000"/>
              </a:lnSpc>
              <a:spcBef>
                <a:spcPts val="0"/>
              </a:spcBef>
              <a:spcAft>
                <a:spcPts val="600"/>
              </a:spcAft>
              <a:buClr>
                <a:schemeClr val="tx2"/>
              </a:buClr>
              <a:buFont typeface="Arial Narrow" pitchFamily="34" charset="0"/>
              <a:buNone/>
              <a:defRPr sz="1000" i="1" baseline="0">
                <a:solidFill>
                  <a:schemeClr val="tx1"/>
                </a:solidFill>
                <a:latin typeface="+mn-lt"/>
              </a:defRPr>
            </a:lvl7pPr>
            <a:lvl8pPr marL="0" indent="0" algn="l" defTabSz="995363" rtl="0" eaLnBrk="1" fontAlgn="base" hangingPunct="1">
              <a:lnSpc>
                <a:spcPct val="100000"/>
              </a:lnSpc>
              <a:spcBef>
                <a:spcPts val="0"/>
              </a:spcBef>
              <a:spcAft>
                <a:spcPts val="600"/>
              </a:spcAft>
              <a:buClr>
                <a:schemeClr val="tx2"/>
              </a:buClr>
              <a:buFont typeface="Arial Narrow" pitchFamily="34" charset="0"/>
              <a:buNone/>
              <a:defRPr sz="1200" b="1">
                <a:solidFill>
                  <a:schemeClr val="bg1"/>
                </a:solidFill>
                <a:latin typeface="+mn-lt"/>
              </a:defRPr>
            </a:lvl8pPr>
            <a:lvl9pPr marL="0" indent="0" algn="l" defTabSz="995363" rtl="0" eaLnBrk="1" fontAlgn="base" hangingPunct="1">
              <a:lnSpc>
                <a:spcPct val="100000"/>
              </a:lnSpc>
              <a:spcBef>
                <a:spcPts val="0"/>
              </a:spcBef>
              <a:spcAft>
                <a:spcPts val="0"/>
              </a:spcAft>
              <a:buClr>
                <a:schemeClr val="tx2"/>
              </a:buClr>
              <a:buFont typeface="Arial Narrow" pitchFamily="34" charset="0"/>
              <a:buNone/>
              <a:defRPr sz="1000" baseline="0">
                <a:solidFill>
                  <a:schemeClr val="bg1"/>
                </a:solidFill>
                <a:latin typeface="+mn-lt"/>
              </a:defRPr>
            </a:lvl9pPr>
          </a:lstStyle>
          <a:p>
            <a:pPr algn="r">
              <a:spcBef>
                <a:spcPct val="0"/>
              </a:spcBef>
              <a:spcAft>
                <a:spcPct val="0"/>
              </a:spcAft>
            </a:pPr>
            <a:fld id="{D3E06873-478D-4B15-BE6B-63BAC08FE8D1}" type="datetime'''''F''i''na''n''''cia''''''l''&#10;S''e''''r''''v''ic''''es'''''">
              <a:rPr lang="pt-PT" altLang="en-US" sz="650" smtClean="0">
                <a:solidFill>
                  <a:schemeClr val="tx1"/>
                </a:solidFill>
                <a:latin typeface="Calibri Light" panose="020F0302020204030204" pitchFamily="34" charset="0"/>
                <a:ea typeface="+mj-ea"/>
                <a:cs typeface="Calibri Light" panose="020F0302020204030204" pitchFamily="34" charset="0"/>
                <a:sym typeface="Calibri Light" panose="020F0302020204030204" pitchFamily="34" charset="0"/>
              </a:rPr>
              <a:pPr/>
              <a:t>Financial
Services</a:t>
            </a:fld>
            <a:endParaRPr lang="pt-PT" sz="650" noProof="0" dirty="0">
              <a:solidFill>
                <a:schemeClr val="tx1"/>
              </a:solidFill>
              <a:latin typeface="Calibri Light" panose="020F0302020204030204" pitchFamily="34" charset="0"/>
              <a:ea typeface="+mj-ea"/>
              <a:cs typeface="Calibri Light" panose="020F0302020204030204" pitchFamily="34" charset="0"/>
              <a:sym typeface="Calibri Light" panose="020F0302020204030204" pitchFamily="34" charset="0"/>
            </a:endParaRPr>
          </a:p>
        </p:txBody>
      </p:sp>
      <p:sp>
        <p:nvSpPr>
          <p:cNvPr id="244" name="Text Placeholder 2">
            <a:extLst>
              <a:ext uri="{FF2B5EF4-FFF2-40B4-BE49-F238E27FC236}">
                <a16:creationId xmlns:a16="http://schemas.microsoft.com/office/drawing/2014/main" id="{08E5F410-E238-4311-85DD-F0D4B7218EF0}"/>
              </a:ext>
            </a:extLst>
          </p:cNvPr>
          <p:cNvSpPr>
            <a:spLocks noGrp="1"/>
          </p:cNvSpPr>
          <p:nvPr>
            <p:custDataLst>
              <p:tags r:id="rId54"/>
            </p:custDataLst>
          </p:nvPr>
        </p:nvSpPr>
        <p:spPr bwMode="gray">
          <a:xfrm>
            <a:off x="2873375" y="5245101"/>
            <a:ext cx="12541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90E50056-F41C-4D8F-87D7-2F82173355DA}" type="datetime'1''''.''''''''''''''''''''''''''4'''''''''''''''''''''''''''''">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1.4</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499" name="Text Placeholder 5">
            <a:extLst>
              <a:ext uri="{FF2B5EF4-FFF2-40B4-BE49-F238E27FC236}">
                <a16:creationId xmlns:a16="http://schemas.microsoft.com/office/drawing/2014/main" id="{9A74D3C2-2569-47E4-BB87-BEA98FD0DA8D}"/>
              </a:ext>
            </a:extLst>
          </p:cNvPr>
          <p:cNvSpPr>
            <a:spLocks noGrp="1"/>
          </p:cNvSpPr>
          <p:nvPr>
            <p:custDataLst>
              <p:tags r:id="rId55"/>
            </p:custDataLst>
          </p:nvPr>
        </p:nvSpPr>
        <p:spPr bwMode="auto">
          <a:xfrm>
            <a:off x="4351338" y="5895975"/>
            <a:ext cx="196850" cy="366713"/>
          </a:xfrm>
          <a:prstGeom prst="rect">
            <a:avLst/>
          </a:prstGeom>
          <a:noFill/>
          <a:ln>
            <a:noFill/>
          </a:ln>
          <a:extLst>
            <a:ext uri="{909E8E84-426E-40DD-AFC4-6F175D3DCCD1}">
              <a14:hiddenFill xmlns:a14="http://schemas.microsoft.com/office/drawing/2010/main">
                <a:solidFill>
                  <a:scrgbClr r="0" g="0" b="0"/>
                </a:solidFill>
              </a14:hiddenFill>
            </a:ext>
          </a:extLst>
        </p:spPr>
        <p:txBody>
          <a:bodyPr vert="vert270" wrap="none" lIns="0" tIns="0" rIns="0" bIns="0" numCol="1" spcCol="0" rtlCol="0" anchor="ctr" anchorCtr="0">
            <a:noAutofit/>
          </a:bodyPr>
          <a:lstStyle>
            <a:lvl1pPr algn="l" defTabSz="995363" rtl="0" eaLnBrk="1" fontAlgn="base" hangingPunct="1">
              <a:lnSpc>
                <a:spcPct val="100000"/>
              </a:lnSpc>
              <a:spcBef>
                <a:spcPts val="0"/>
              </a:spcBef>
              <a:spcAft>
                <a:spcPts val="600"/>
              </a:spcAft>
              <a:defRPr sz="1000" baseline="0">
                <a:solidFill>
                  <a:schemeClr val="bg1"/>
                </a:solidFill>
                <a:latin typeface="EYInterstate Light" panose="02000506000000020004" pitchFamily="2" charset="0"/>
                <a:ea typeface="+mn-ea"/>
                <a:cs typeface="Arial" pitchFamily="34" charset="0"/>
              </a:defRPr>
            </a:lvl1pPr>
            <a:lvl2pPr marL="1588" algn="l" defTabSz="995363" rtl="0" eaLnBrk="1" fontAlgn="base" hangingPunct="1">
              <a:lnSpc>
                <a:spcPct val="100000"/>
              </a:lnSpc>
              <a:spcBef>
                <a:spcPts val="0"/>
              </a:spcBef>
              <a:spcAft>
                <a:spcPts val="600"/>
              </a:spcAft>
              <a:buClr>
                <a:srgbClr val="000000"/>
              </a:buClr>
              <a:defRPr lang="pt-PT" sz="1050" b="1" i="0" noProof="0" dirty="0" smtClean="0">
                <a:solidFill>
                  <a:schemeClr val="tx1"/>
                </a:solidFill>
                <a:latin typeface="EYInterstate Light" panose="02000506000000020004" pitchFamily="2" charset="0"/>
                <a:cs typeface="Arial" pitchFamily="34" charset="0"/>
              </a:defRPr>
            </a:lvl2pPr>
            <a:lvl3pPr marL="182880" indent="-182880" algn="l" defTabSz="995363" rtl="0" eaLnBrk="1" fontAlgn="base" hangingPunct="1">
              <a:lnSpc>
                <a:spcPct val="100000"/>
              </a:lnSpc>
              <a:spcBef>
                <a:spcPts val="0"/>
              </a:spcBef>
              <a:spcAft>
                <a:spcPts val="600"/>
              </a:spcAft>
              <a:buClr>
                <a:schemeClr val="accent2"/>
              </a:buClr>
              <a:buSzPct val="100000"/>
              <a:buFont typeface="Arial" panose="020B0604020202020204" pitchFamily="34" charset="0"/>
              <a:buChar char="►"/>
              <a:defRPr sz="1000" b="0">
                <a:solidFill>
                  <a:schemeClr val="bg1"/>
                </a:solidFill>
                <a:latin typeface="EYInterstate Light" panose="02000506000000020004" pitchFamily="2" charset="0"/>
                <a:cs typeface="Arial" pitchFamily="34" charset="0"/>
              </a:defRPr>
            </a:lvl3pPr>
            <a:lvl4pPr marL="365760" indent="-182880" algn="l" defTabSz="995363" rtl="0" eaLnBrk="1" fontAlgn="base" hangingPunct="1">
              <a:lnSpc>
                <a:spcPct val="100000"/>
              </a:lnSpc>
              <a:spcBef>
                <a:spcPts val="0"/>
              </a:spcBef>
              <a:spcAft>
                <a:spcPts val="600"/>
              </a:spcAft>
              <a:buClr>
                <a:schemeClr val="accent2"/>
              </a:buClr>
              <a:buSzPct val="70000"/>
              <a:buFont typeface="Arial" panose="020B0604020202020204" pitchFamily="34" charset="0"/>
              <a:buChar char="►"/>
              <a:defRPr sz="1000">
                <a:solidFill>
                  <a:schemeClr val="bg1"/>
                </a:solidFill>
                <a:latin typeface="EYInterstate Light" panose="02000506000000020004" pitchFamily="2" charset="0"/>
                <a:cs typeface="Arial" pitchFamily="34" charset="0"/>
              </a:defRPr>
            </a:lvl4pPr>
            <a:lvl5pPr marL="182880" indent="-182880" algn="l" defTabSz="995363" rtl="0" eaLnBrk="1" fontAlgn="base" hangingPunct="1">
              <a:lnSpc>
                <a:spcPct val="100000"/>
              </a:lnSpc>
              <a:spcBef>
                <a:spcPts val="0"/>
              </a:spcBef>
              <a:spcAft>
                <a:spcPts val="600"/>
              </a:spcAft>
              <a:buClrTx/>
              <a:buSzPct val="100000"/>
              <a:buFont typeface="+mj-lt"/>
              <a:buAutoNum type="arabicPeriod"/>
              <a:defRPr sz="1000" baseline="0">
                <a:solidFill>
                  <a:schemeClr val="bg1"/>
                </a:solidFill>
                <a:latin typeface="EYInterstate Light" panose="02000506000000020004" pitchFamily="2" charset="0"/>
                <a:cs typeface="Arial" pitchFamily="34" charset="0"/>
              </a:defRPr>
            </a:lvl5pPr>
            <a:lvl6pPr marL="0" indent="0" algn="l" defTabSz="0" rtl="0" eaLnBrk="1" fontAlgn="base" hangingPunct="1">
              <a:lnSpc>
                <a:spcPct val="100000"/>
              </a:lnSpc>
              <a:spcBef>
                <a:spcPts val="0"/>
              </a:spcBef>
              <a:spcAft>
                <a:spcPts val="600"/>
              </a:spcAft>
              <a:buClr>
                <a:schemeClr val="tx2"/>
              </a:buClr>
              <a:buFont typeface="Arial Narrow" pitchFamily="34" charset="0"/>
              <a:buNone/>
              <a:defRPr sz="1000" b="1" i="0" baseline="0">
                <a:solidFill>
                  <a:schemeClr val="bg1"/>
                </a:solidFill>
                <a:latin typeface="+mn-lt"/>
              </a:defRPr>
            </a:lvl6pPr>
            <a:lvl7pPr marL="0" indent="0" algn="l" defTabSz="995363" rtl="0" eaLnBrk="1" fontAlgn="base" hangingPunct="1">
              <a:lnSpc>
                <a:spcPct val="100000"/>
              </a:lnSpc>
              <a:spcBef>
                <a:spcPts val="0"/>
              </a:spcBef>
              <a:spcAft>
                <a:spcPts val="600"/>
              </a:spcAft>
              <a:buClr>
                <a:schemeClr val="tx2"/>
              </a:buClr>
              <a:buFont typeface="Arial Narrow" pitchFamily="34" charset="0"/>
              <a:buNone/>
              <a:defRPr sz="1000" i="1" baseline="0">
                <a:solidFill>
                  <a:schemeClr val="tx1"/>
                </a:solidFill>
                <a:latin typeface="+mn-lt"/>
              </a:defRPr>
            </a:lvl7pPr>
            <a:lvl8pPr marL="0" indent="0" algn="l" defTabSz="995363" rtl="0" eaLnBrk="1" fontAlgn="base" hangingPunct="1">
              <a:lnSpc>
                <a:spcPct val="100000"/>
              </a:lnSpc>
              <a:spcBef>
                <a:spcPts val="0"/>
              </a:spcBef>
              <a:spcAft>
                <a:spcPts val="600"/>
              </a:spcAft>
              <a:buClr>
                <a:schemeClr val="tx2"/>
              </a:buClr>
              <a:buFont typeface="Arial Narrow" pitchFamily="34" charset="0"/>
              <a:buNone/>
              <a:defRPr sz="1200" b="1">
                <a:solidFill>
                  <a:schemeClr val="bg1"/>
                </a:solidFill>
                <a:latin typeface="+mn-lt"/>
              </a:defRPr>
            </a:lvl8pPr>
            <a:lvl9pPr marL="0" indent="0" algn="l" defTabSz="995363" rtl="0" eaLnBrk="1" fontAlgn="base" hangingPunct="1">
              <a:lnSpc>
                <a:spcPct val="100000"/>
              </a:lnSpc>
              <a:spcBef>
                <a:spcPts val="0"/>
              </a:spcBef>
              <a:spcAft>
                <a:spcPts val="0"/>
              </a:spcAft>
              <a:buClr>
                <a:schemeClr val="tx2"/>
              </a:buClr>
              <a:buFont typeface="Arial Narrow" pitchFamily="34" charset="0"/>
              <a:buNone/>
              <a:defRPr sz="1000" baseline="0">
                <a:solidFill>
                  <a:schemeClr val="bg1"/>
                </a:solidFill>
                <a:latin typeface="+mn-lt"/>
              </a:defRPr>
            </a:lvl9pPr>
          </a:lstStyle>
          <a:p>
            <a:pPr algn="r">
              <a:spcBef>
                <a:spcPct val="0"/>
              </a:spcBef>
              <a:spcAft>
                <a:spcPct val="0"/>
              </a:spcAft>
            </a:pPr>
            <a:fld id="{8B1B02CC-86F2-4CED-B666-B8DD48C249D1}" type="datetime'''Rea''''l es''t''at''e&#10;ac''''''ti''v''i''t''i''''''es'''''">
              <a:rPr lang="pt-PT" altLang="en-US" sz="650" smtClean="0">
                <a:solidFill>
                  <a:schemeClr val="tx1"/>
                </a:solidFill>
                <a:latin typeface="Calibri Light" panose="020F0302020204030204" pitchFamily="34" charset="0"/>
                <a:ea typeface="+mj-ea"/>
                <a:cs typeface="Calibri Light" panose="020F0302020204030204" pitchFamily="34" charset="0"/>
                <a:sym typeface="Calibri Light" panose="020F0302020204030204" pitchFamily="34" charset="0"/>
              </a:rPr>
              <a:pPr/>
              <a:t>Real estate
activities</a:t>
            </a:fld>
            <a:endParaRPr lang="pt-PT" sz="650" noProof="0" dirty="0">
              <a:solidFill>
                <a:schemeClr val="tx1"/>
              </a:solidFill>
              <a:latin typeface="Calibri Light" panose="020F0302020204030204" pitchFamily="34" charset="0"/>
              <a:ea typeface="+mj-ea"/>
              <a:cs typeface="Calibri Light" panose="020F0302020204030204" pitchFamily="34" charset="0"/>
              <a:sym typeface="Calibri Light" panose="020F0302020204030204" pitchFamily="34" charset="0"/>
            </a:endParaRPr>
          </a:p>
        </p:txBody>
      </p:sp>
      <p:sp>
        <p:nvSpPr>
          <p:cNvPr id="246" name="Text Placeholder 2">
            <a:extLst>
              <a:ext uri="{FF2B5EF4-FFF2-40B4-BE49-F238E27FC236}">
                <a16:creationId xmlns:a16="http://schemas.microsoft.com/office/drawing/2014/main" id="{669E10ED-272B-48C8-AED1-3827ADB502DD}"/>
              </a:ext>
            </a:extLst>
          </p:cNvPr>
          <p:cNvSpPr>
            <a:spLocks noGrp="1"/>
          </p:cNvSpPr>
          <p:nvPr>
            <p:custDataLst>
              <p:tags r:id="rId56"/>
            </p:custDataLst>
          </p:nvPr>
        </p:nvSpPr>
        <p:spPr bwMode="gray">
          <a:xfrm>
            <a:off x="3055938" y="5503864"/>
            <a:ext cx="15081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t"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D96723D5-EADE-442A-BC33-B71D636C913E}" type="datetime'''''''''''-''''1''.''''''''''''''''''''''''3'''''''">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-1.3</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503" name="Text Placeholder 5">
            <a:extLst>
              <a:ext uri="{FF2B5EF4-FFF2-40B4-BE49-F238E27FC236}">
                <a16:creationId xmlns:a16="http://schemas.microsoft.com/office/drawing/2014/main" id="{DA013BC3-E1B3-4192-B4B1-2637529535BA}"/>
              </a:ext>
            </a:extLst>
          </p:cNvPr>
          <p:cNvSpPr>
            <a:spLocks noGrp="1"/>
          </p:cNvSpPr>
          <p:nvPr>
            <p:custDataLst>
              <p:tags r:id="rId57"/>
            </p:custDataLst>
          </p:nvPr>
        </p:nvSpPr>
        <p:spPr bwMode="auto">
          <a:xfrm>
            <a:off x="4805363" y="5895975"/>
            <a:ext cx="196850" cy="322263"/>
          </a:xfrm>
          <a:prstGeom prst="rect">
            <a:avLst/>
          </a:prstGeom>
          <a:noFill/>
          <a:ln>
            <a:noFill/>
          </a:ln>
          <a:extLst>
            <a:ext uri="{909E8E84-426E-40DD-AFC4-6F175D3DCCD1}">
              <a14:hiddenFill xmlns:a14="http://schemas.microsoft.com/office/drawing/2010/main">
                <a:solidFill>
                  <a:scrgbClr r="0" g="0" b="0"/>
                </a:solidFill>
              </a14:hiddenFill>
            </a:ext>
          </a:extLst>
        </p:spPr>
        <p:txBody>
          <a:bodyPr vert="vert270" wrap="none" lIns="0" tIns="0" rIns="0" bIns="0" numCol="1" spcCol="0" rtlCol="0" anchor="ctr" anchorCtr="0">
            <a:noAutofit/>
          </a:bodyPr>
          <a:lstStyle>
            <a:lvl1pPr algn="l" defTabSz="995363" rtl="0" eaLnBrk="1" fontAlgn="base" hangingPunct="1">
              <a:lnSpc>
                <a:spcPct val="100000"/>
              </a:lnSpc>
              <a:spcBef>
                <a:spcPts val="0"/>
              </a:spcBef>
              <a:spcAft>
                <a:spcPts val="600"/>
              </a:spcAft>
              <a:defRPr sz="1000" baseline="0">
                <a:solidFill>
                  <a:schemeClr val="bg1"/>
                </a:solidFill>
                <a:latin typeface="EYInterstate Light" panose="02000506000000020004" pitchFamily="2" charset="0"/>
                <a:ea typeface="+mn-ea"/>
                <a:cs typeface="Arial" pitchFamily="34" charset="0"/>
              </a:defRPr>
            </a:lvl1pPr>
            <a:lvl2pPr marL="1588" algn="l" defTabSz="995363" rtl="0" eaLnBrk="1" fontAlgn="base" hangingPunct="1">
              <a:lnSpc>
                <a:spcPct val="100000"/>
              </a:lnSpc>
              <a:spcBef>
                <a:spcPts val="0"/>
              </a:spcBef>
              <a:spcAft>
                <a:spcPts val="600"/>
              </a:spcAft>
              <a:buClr>
                <a:srgbClr val="000000"/>
              </a:buClr>
              <a:defRPr lang="pt-PT" sz="1050" b="1" i="0" noProof="0" dirty="0" smtClean="0">
                <a:solidFill>
                  <a:schemeClr val="tx1"/>
                </a:solidFill>
                <a:latin typeface="EYInterstate Light" panose="02000506000000020004" pitchFamily="2" charset="0"/>
                <a:cs typeface="Arial" pitchFamily="34" charset="0"/>
              </a:defRPr>
            </a:lvl2pPr>
            <a:lvl3pPr marL="182880" indent="-182880" algn="l" defTabSz="995363" rtl="0" eaLnBrk="1" fontAlgn="base" hangingPunct="1">
              <a:lnSpc>
                <a:spcPct val="100000"/>
              </a:lnSpc>
              <a:spcBef>
                <a:spcPts val="0"/>
              </a:spcBef>
              <a:spcAft>
                <a:spcPts val="600"/>
              </a:spcAft>
              <a:buClr>
                <a:schemeClr val="accent2"/>
              </a:buClr>
              <a:buSzPct val="100000"/>
              <a:buFont typeface="Arial" panose="020B0604020202020204" pitchFamily="34" charset="0"/>
              <a:buChar char="►"/>
              <a:defRPr sz="1000" b="0">
                <a:solidFill>
                  <a:schemeClr val="bg1"/>
                </a:solidFill>
                <a:latin typeface="EYInterstate Light" panose="02000506000000020004" pitchFamily="2" charset="0"/>
                <a:cs typeface="Arial" pitchFamily="34" charset="0"/>
              </a:defRPr>
            </a:lvl3pPr>
            <a:lvl4pPr marL="365760" indent="-182880" algn="l" defTabSz="995363" rtl="0" eaLnBrk="1" fontAlgn="base" hangingPunct="1">
              <a:lnSpc>
                <a:spcPct val="100000"/>
              </a:lnSpc>
              <a:spcBef>
                <a:spcPts val="0"/>
              </a:spcBef>
              <a:spcAft>
                <a:spcPts val="600"/>
              </a:spcAft>
              <a:buClr>
                <a:schemeClr val="accent2"/>
              </a:buClr>
              <a:buSzPct val="70000"/>
              <a:buFont typeface="Arial" panose="020B0604020202020204" pitchFamily="34" charset="0"/>
              <a:buChar char="►"/>
              <a:defRPr sz="1000">
                <a:solidFill>
                  <a:schemeClr val="bg1"/>
                </a:solidFill>
                <a:latin typeface="EYInterstate Light" panose="02000506000000020004" pitchFamily="2" charset="0"/>
                <a:cs typeface="Arial" pitchFamily="34" charset="0"/>
              </a:defRPr>
            </a:lvl4pPr>
            <a:lvl5pPr marL="182880" indent="-182880" algn="l" defTabSz="995363" rtl="0" eaLnBrk="1" fontAlgn="base" hangingPunct="1">
              <a:lnSpc>
                <a:spcPct val="100000"/>
              </a:lnSpc>
              <a:spcBef>
                <a:spcPts val="0"/>
              </a:spcBef>
              <a:spcAft>
                <a:spcPts val="600"/>
              </a:spcAft>
              <a:buClrTx/>
              <a:buSzPct val="100000"/>
              <a:buFont typeface="+mj-lt"/>
              <a:buAutoNum type="arabicPeriod"/>
              <a:defRPr sz="1000" baseline="0">
                <a:solidFill>
                  <a:schemeClr val="bg1"/>
                </a:solidFill>
                <a:latin typeface="EYInterstate Light" panose="02000506000000020004" pitchFamily="2" charset="0"/>
                <a:cs typeface="Arial" pitchFamily="34" charset="0"/>
              </a:defRPr>
            </a:lvl5pPr>
            <a:lvl6pPr marL="0" indent="0" algn="l" defTabSz="0" rtl="0" eaLnBrk="1" fontAlgn="base" hangingPunct="1">
              <a:lnSpc>
                <a:spcPct val="100000"/>
              </a:lnSpc>
              <a:spcBef>
                <a:spcPts val="0"/>
              </a:spcBef>
              <a:spcAft>
                <a:spcPts val="600"/>
              </a:spcAft>
              <a:buClr>
                <a:schemeClr val="tx2"/>
              </a:buClr>
              <a:buFont typeface="Arial Narrow" pitchFamily="34" charset="0"/>
              <a:buNone/>
              <a:defRPr sz="1000" b="1" i="0" baseline="0">
                <a:solidFill>
                  <a:schemeClr val="bg1"/>
                </a:solidFill>
                <a:latin typeface="+mn-lt"/>
              </a:defRPr>
            </a:lvl6pPr>
            <a:lvl7pPr marL="0" indent="0" algn="l" defTabSz="995363" rtl="0" eaLnBrk="1" fontAlgn="base" hangingPunct="1">
              <a:lnSpc>
                <a:spcPct val="100000"/>
              </a:lnSpc>
              <a:spcBef>
                <a:spcPts val="0"/>
              </a:spcBef>
              <a:spcAft>
                <a:spcPts val="600"/>
              </a:spcAft>
              <a:buClr>
                <a:schemeClr val="tx2"/>
              </a:buClr>
              <a:buFont typeface="Arial Narrow" pitchFamily="34" charset="0"/>
              <a:buNone/>
              <a:defRPr sz="1000" i="1" baseline="0">
                <a:solidFill>
                  <a:schemeClr val="tx1"/>
                </a:solidFill>
                <a:latin typeface="+mn-lt"/>
              </a:defRPr>
            </a:lvl7pPr>
            <a:lvl8pPr marL="0" indent="0" algn="l" defTabSz="995363" rtl="0" eaLnBrk="1" fontAlgn="base" hangingPunct="1">
              <a:lnSpc>
                <a:spcPct val="100000"/>
              </a:lnSpc>
              <a:spcBef>
                <a:spcPts val="0"/>
              </a:spcBef>
              <a:spcAft>
                <a:spcPts val="600"/>
              </a:spcAft>
              <a:buClr>
                <a:schemeClr val="tx2"/>
              </a:buClr>
              <a:buFont typeface="Arial Narrow" pitchFamily="34" charset="0"/>
              <a:buNone/>
              <a:defRPr sz="1200" b="1">
                <a:solidFill>
                  <a:schemeClr val="bg1"/>
                </a:solidFill>
                <a:latin typeface="+mn-lt"/>
              </a:defRPr>
            </a:lvl8pPr>
            <a:lvl9pPr marL="0" indent="0" algn="l" defTabSz="995363" rtl="0" eaLnBrk="1" fontAlgn="base" hangingPunct="1">
              <a:lnSpc>
                <a:spcPct val="100000"/>
              </a:lnSpc>
              <a:spcBef>
                <a:spcPts val="0"/>
              </a:spcBef>
              <a:spcAft>
                <a:spcPts val="0"/>
              </a:spcAft>
              <a:buClr>
                <a:schemeClr val="tx2"/>
              </a:buClr>
              <a:buFont typeface="Arial Narrow" pitchFamily="34" charset="0"/>
              <a:buNone/>
              <a:defRPr sz="1000" baseline="0">
                <a:solidFill>
                  <a:schemeClr val="bg1"/>
                </a:solidFill>
                <a:latin typeface="+mn-lt"/>
              </a:defRPr>
            </a:lvl9pPr>
          </a:lstStyle>
          <a:p>
            <a:pPr algn="r">
              <a:spcBef>
                <a:spcPct val="0"/>
              </a:spcBef>
              <a:spcAft>
                <a:spcPct val="0"/>
              </a:spcAft>
            </a:pPr>
            <a:fld id="{2E0A47B3-07A4-463F-B9FC-590D9116BA97}" type="datetime'''''Ele''''''c''''''''tri''''ci''''''''ty&#10;&amp;'' Wa''ter'''''''''">
              <a:rPr lang="pt-PT" altLang="en-US" sz="650" smtClean="0">
                <a:solidFill>
                  <a:schemeClr val="tx1"/>
                </a:solidFill>
                <a:latin typeface="Calibri Light" panose="020F0302020204030204" pitchFamily="34" charset="0"/>
                <a:ea typeface="+mj-ea"/>
                <a:cs typeface="Calibri Light" panose="020F0302020204030204" pitchFamily="34" charset="0"/>
                <a:sym typeface="Calibri Light" panose="020F0302020204030204" pitchFamily="34" charset="0"/>
              </a:rPr>
              <a:pPr/>
              <a:t>Electricity
&amp; Water</a:t>
            </a:fld>
            <a:endParaRPr lang="pt-PT" sz="650" noProof="0" dirty="0">
              <a:solidFill>
                <a:schemeClr val="tx1"/>
              </a:solidFill>
              <a:latin typeface="Calibri Light" panose="020F0302020204030204" pitchFamily="34" charset="0"/>
              <a:ea typeface="+mj-ea"/>
              <a:cs typeface="Calibri Light" panose="020F0302020204030204" pitchFamily="34" charset="0"/>
              <a:sym typeface="Calibri Light" panose="020F0302020204030204" pitchFamily="34" charset="0"/>
            </a:endParaRPr>
          </a:p>
        </p:txBody>
      </p:sp>
      <p:sp>
        <p:nvSpPr>
          <p:cNvPr id="243" name="Text Placeholder 2">
            <a:extLst>
              <a:ext uri="{FF2B5EF4-FFF2-40B4-BE49-F238E27FC236}">
                <a16:creationId xmlns:a16="http://schemas.microsoft.com/office/drawing/2014/main" id="{9E5C7619-A598-47CD-9348-72805FEDD661}"/>
              </a:ext>
            </a:extLst>
          </p:cNvPr>
          <p:cNvSpPr>
            <a:spLocks noGrp="1"/>
          </p:cNvSpPr>
          <p:nvPr>
            <p:custDataLst>
              <p:tags r:id="rId58"/>
            </p:custDataLst>
          </p:nvPr>
        </p:nvSpPr>
        <p:spPr bwMode="gray">
          <a:xfrm>
            <a:off x="2725738" y="5192714"/>
            <a:ext cx="12541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6F5EB3FC-84E4-4297-9BDE-5834ABB9DF74}" type="datetime'''''''''''''''''''''''''''''''''2''''.''''''''7'''''''''">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2.7</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45" name="Text Placeholder 2">
            <a:extLst>
              <a:ext uri="{FF2B5EF4-FFF2-40B4-BE49-F238E27FC236}">
                <a16:creationId xmlns:a16="http://schemas.microsoft.com/office/drawing/2014/main" id="{828B9604-817D-4D7D-8BE5-5181CACFF5DB}"/>
              </a:ext>
            </a:extLst>
          </p:cNvPr>
          <p:cNvSpPr>
            <a:spLocks noGrp="1"/>
          </p:cNvSpPr>
          <p:nvPr>
            <p:custDataLst>
              <p:tags r:id="rId59"/>
            </p:custDataLst>
          </p:nvPr>
        </p:nvSpPr>
        <p:spPr bwMode="gray">
          <a:xfrm>
            <a:off x="2967038" y="4686301"/>
            <a:ext cx="166688"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134B4A89-8EC5-4346-A960-20CAA3D854CC}" type="datetime'''''''''''''''''''''''1''''''5''''''.''''''2'''">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15.2</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57" name="Text Placeholder 2">
            <a:extLst>
              <a:ext uri="{FF2B5EF4-FFF2-40B4-BE49-F238E27FC236}">
                <a16:creationId xmlns:a16="http://schemas.microsoft.com/office/drawing/2014/main" id="{98D944F9-7214-42E3-9BD4-DEF96B1A481F}"/>
              </a:ext>
            </a:extLst>
          </p:cNvPr>
          <p:cNvSpPr>
            <a:spLocks noGrp="1"/>
          </p:cNvSpPr>
          <p:nvPr>
            <p:custDataLst>
              <p:tags r:id="rId60"/>
            </p:custDataLst>
          </p:nvPr>
        </p:nvSpPr>
        <p:spPr bwMode="gray">
          <a:xfrm>
            <a:off x="4319588" y="5103814"/>
            <a:ext cx="12541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1BF0938B-57CA-48E1-9AC0-538F9E83C1BF}" type="datetime'''4''.''''''9'">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4.9</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47" name="Text Placeholder 2">
            <a:extLst>
              <a:ext uri="{FF2B5EF4-FFF2-40B4-BE49-F238E27FC236}">
                <a16:creationId xmlns:a16="http://schemas.microsoft.com/office/drawing/2014/main" id="{A0E2AB69-18A9-4CF5-B3B2-B0D03459E65B}"/>
              </a:ext>
            </a:extLst>
          </p:cNvPr>
          <p:cNvSpPr>
            <a:spLocks noGrp="1"/>
          </p:cNvSpPr>
          <p:nvPr>
            <p:custDataLst>
              <p:tags r:id="rId61"/>
            </p:custDataLst>
          </p:nvPr>
        </p:nvSpPr>
        <p:spPr bwMode="gray">
          <a:xfrm>
            <a:off x="3214688" y="5245101"/>
            <a:ext cx="12541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428E227D-747F-4D5A-8AEE-A64184E83F5C}" type="datetime'''''''''1''.''''4'''''''''''''''''''''">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1.4</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48" name="Text Placeholder 2">
            <a:extLst>
              <a:ext uri="{FF2B5EF4-FFF2-40B4-BE49-F238E27FC236}">
                <a16:creationId xmlns:a16="http://schemas.microsoft.com/office/drawing/2014/main" id="{BBDB4854-B2E0-43A0-AA62-8BACF237A751}"/>
              </a:ext>
            </a:extLst>
          </p:cNvPr>
          <p:cNvSpPr>
            <a:spLocks noGrp="1"/>
          </p:cNvSpPr>
          <p:nvPr>
            <p:custDataLst>
              <p:tags r:id="rId62"/>
            </p:custDataLst>
          </p:nvPr>
        </p:nvSpPr>
        <p:spPr bwMode="gray">
          <a:xfrm>
            <a:off x="3282950" y="5608639"/>
            <a:ext cx="15081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t"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EE1092CC-AA57-49C3-A0BB-F3A70E42C097}" type="datetime'''''''''''''''''''''''-''''''3''''''''''''''''''''''''.9'''">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-3.9</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53" name="Text Placeholder 2">
            <a:extLst>
              <a:ext uri="{FF2B5EF4-FFF2-40B4-BE49-F238E27FC236}">
                <a16:creationId xmlns:a16="http://schemas.microsoft.com/office/drawing/2014/main" id="{32C097C6-62FE-408F-91A9-E9F96C6BB3D2}"/>
              </a:ext>
            </a:extLst>
          </p:cNvPr>
          <p:cNvSpPr>
            <a:spLocks noGrp="1"/>
          </p:cNvSpPr>
          <p:nvPr>
            <p:custDataLst>
              <p:tags r:id="rId63"/>
            </p:custDataLst>
          </p:nvPr>
        </p:nvSpPr>
        <p:spPr bwMode="gray">
          <a:xfrm>
            <a:off x="3894138" y="5010151"/>
            <a:ext cx="12541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2C4E5085-D972-4E17-A403-B029A756E78B}" type="datetime'''''''''7''''''.''''''''''''2'''''''''''''''''''''">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7.2</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49" name="Text Placeholder 2">
            <a:extLst>
              <a:ext uri="{FF2B5EF4-FFF2-40B4-BE49-F238E27FC236}">
                <a16:creationId xmlns:a16="http://schemas.microsoft.com/office/drawing/2014/main" id="{A6AB9A93-5AC2-4005-8CBB-ECC28C70325A}"/>
              </a:ext>
            </a:extLst>
          </p:cNvPr>
          <p:cNvSpPr>
            <a:spLocks noGrp="1"/>
          </p:cNvSpPr>
          <p:nvPr>
            <p:custDataLst>
              <p:tags r:id="rId64"/>
            </p:custDataLst>
          </p:nvPr>
        </p:nvSpPr>
        <p:spPr bwMode="gray">
          <a:xfrm>
            <a:off x="3441700" y="5265739"/>
            <a:ext cx="12541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07E7F7A3-9169-47F6-9381-1519C54D3725}" type="datetime'''''''''''0''''''''''''''''''''''''''''''''''.''''''9'''''">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0.9</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50" name="Text Placeholder 2">
            <a:extLst>
              <a:ext uri="{FF2B5EF4-FFF2-40B4-BE49-F238E27FC236}">
                <a16:creationId xmlns:a16="http://schemas.microsoft.com/office/drawing/2014/main" id="{CD54C8F3-14DD-4494-AD96-B96024775D39}"/>
              </a:ext>
            </a:extLst>
          </p:cNvPr>
          <p:cNvSpPr>
            <a:spLocks noGrp="1"/>
          </p:cNvSpPr>
          <p:nvPr>
            <p:custDataLst>
              <p:tags r:id="rId65"/>
            </p:custDataLst>
          </p:nvPr>
        </p:nvSpPr>
        <p:spPr bwMode="gray">
          <a:xfrm>
            <a:off x="3509963" y="5556251"/>
            <a:ext cx="15081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t"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2BCAF0F9-25A4-49C1-B20B-BF7DCAB3F6CB}" type="datetime'''''''''''''''''''''''''''''-''''''2''''''''.6'''''''''''''''">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-2.6</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51" name="Text Placeholder 2">
            <a:extLst>
              <a:ext uri="{FF2B5EF4-FFF2-40B4-BE49-F238E27FC236}">
                <a16:creationId xmlns:a16="http://schemas.microsoft.com/office/drawing/2014/main" id="{813DFAE2-2616-464E-8216-359FE97BFD12}"/>
              </a:ext>
            </a:extLst>
          </p:cNvPr>
          <p:cNvSpPr>
            <a:spLocks noGrp="1"/>
          </p:cNvSpPr>
          <p:nvPr>
            <p:custDataLst>
              <p:tags r:id="rId66"/>
            </p:custDataLst>
          </p:nvPr>
        </p:nvSpPr>
        <p:spPr bwMode="gray">
          <a:xfrm>
            <a:off x="3656013" y="5770564"/>
            <a:ext cx="15081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t"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3149AAA5-B735-4DFD-AD72-C83C7B84C80E}" type="datetime'''''''''-''''''''''7''''''''''''''''''''.''''9'''''''''">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-7.9</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55" name="Text Placeholder 2">
            <a:extLst>
              <a:ext uri="{FF2B5EF4-FFF2-40B4-BE49-F238E27FC236}">
                <a16:creationId xmlns:a16="http://schemas.microsoft.com/office/drawing/2014/main" id="{BAE129B0-1EA0-4701-9C1D-242B82C99C6F}"/>
              </a:ext>
            </a:extLst>
          </p:cNvPr>
          <p:cNvSpPr>
            <a:spLocks noGrp="1"/>
          </p:cNvSpPr>
          <p:nvPr>
            <p:custDataLst>
              <p:tags r:id="rId67"/>
            </p:custDataLst>
          </p:nvPr>
        </p:nvSpPr>
        <p:spPr bwMode="gray">
          <a:xfrm>
            <a:off x="4084638" y="5075239"/>
            <a:ext cx="12541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920EDECA-16E6-4686-A6FC-01F8185F3473}" type="datetime'''''''''''''''''5''.''''6'''''">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5.6</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56" name="Text Placeholder 2">
            <a:extLst>
              <a:ext uri="{FF2B5EF4-FFF2-40B4-BE49-F238E27FC236}">
                <a16:creationId xmlns:a16="http://schemas.microsoft.com/office/drawing/2014/main" id="{48FF70C2-0E9C-4B95-AF70-D0896B60B737}"/>
              </a:ext>
            </a:extLst>
          </p:cNvPr>
          <p:cNvSpPr>
            <a:spLocks noGrp="1"/>
          </p:cNvSpPr>
          <p:nvPr>
            <p:custDataLst>
              <p:tags r:id="rId68"/>
            </p:custDataLst>
          </p:nvPr>
        </p:nvSpPr>
        <p:spPr bwMode="gray">
          <a:xfrm>
            <a:off x="4232275" y="5005389"/>
            <a:ext cx="12541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C69120DC-3BAB-4747-BB54-3F384499A75C}" type="datetime'''''5''''''''''''''''''''''''''''''''''''''.''''''6'''">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5.6</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59" name="Text Placeholder 2">
            <a:extLst>
              <a:ext uri="{FF2B5EF4-FFF2-40B4-BE49-F238E27FC236}">
                <a16:creationId xmlns:a16="http://schemas.microsoft.com/office/drawing/2014/main" id="{286CB896-4346-4AA2-8668-C02E85382FE8}"/>
              </a:ext>
            </a:extLst>
          </p:cNvPr>
          <p:cNvSpPr>
            <a:spLocks noGrp="1"/>
          </p:cNvSpPr>
          <p:nvPr>
            <p:custDataLst>
              <p:tags r:id="rId69"/>
            </p:custDataLst>
          </p:nvPr>
        </p:nvSpPr>
        <p:spPr bwMode="gray">
          <a:xfrm>
            <a:off x="4543425" y="5260976"/>
            <a:ext cx="12541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F6CCF5D6-4F77-465A-9295-1943C48A822A}" type="datetime'''''''''''''''''''''''''''''''''''''1''''''''''''.''''''0'''''">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1.0</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60" name="Text Placeholder 2">
            <a:extLst>
              <a:ext uri="{FF2B5EF4-FFF2-40B4-BE49-F238E27FC236}">
                <a16:creationId xmlns:a16="http://schemas.microsoft.com/office/drawing/2014/main" id="{F57DD3EB-47C1-4C26-83F3-55C3DD10F671}"/>
              </a:ext>
            </a:extLst>
          </p:cNvPr>
          <p:cNvSpPr>
            <a:spLocks noGrp="1"/>
          </p:cNvSpPr>
          <p:nvPr>
            <p:custDataLst>
              <p:tags r:id="rId70"/>
            </p:custDataLst>
          </p:nvPr>
        </p:nvSpPr>
        <p:spPr bwMode="gray">
          <a:xfrm>
            <a:off x="4691063" y="5178426"/>
            <a:ext cx="12541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8592EB8C-8A00-43D7-AD71-2A80DBA22A31}" type="datetime'''1''''''''''''''''''''''''''''''.''''''''8'''''''''''''">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1.8</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61" name="Text Placeholder 2">
            <a:extLst>
              <a:ext uri="{FF2B5EF4-FFF2-40B4-BE49-F238E27FC236}">
                <a16:creationId xmlns:a16="http://schemas.microsoft.com/office/drawing/2014/main" id="{32C0BED5-13F5-46A7-AFB2-06AAF448BBD0}"/>
              </a:ext>
            </a:extLst>
          </p:cNvPr>
          <p:cNvSpPr>
            <a:spLocks noGrp="1"/>
          </p:cNvSpPr>
          <p:nvPr>
            <p:custDataLst>
              <p:tags r:id="rId71"/>
            </p:custDataLst>
          </p:nvPr>
        </p:nvSpPr>
        <p:spPr bwMode="gray">
          <a:xfrm>
            <a:off x="4770438" y="5276851"/>
            <a:ext cx="12541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F0C927A3-33ED-487F-B68D-B72F8E4ECE14}" type="datetime'''''''''''0''.''''''''''''6'''''''''''''''''''''''''">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0.6</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62" name="Text Placeholder 2">
            <a:extLst>
              <a:ext uri="{FF2B5EF4-FFF2-40B4-BE49-F238E27FC236}">
                <a16:creationId xmlns:a16="http://schemas.microsoft.com/office/drawing/2014/main" id="{9B496104-4042-4103-A36B-E104055AD385}"/>
              </a:ext>
            </a:extLst>
          </p:cNvPr>
          <p:cNvSpPr>
            <a:spLocks noGrp="1"/>
          </p:cNvSpPr>
          <p:nvPr>
            <p:custDataLst>
              <p:tags r:id="rId72"/>
            </p:custDataLst>
          </p:nvPr>
        </p:nvSpPr>
        <p:spPr bwMode="gray">
          <a:xfrm>
            <a:off x="4883150" y="5176839"/>
            <a:ext cx="12541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CB7411CD-7366-458C-8631-318167A5DBC4}" type="datetime'''''''''''3''''''.''''''''''1'''''''''''''''''''''''''">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3.1</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58" name="Text Placeholder 2">
            <a:extLst>
              <a:ext uri="{FF2B5EF4-FFF2-40B4-BE49-F238E27FC236}">
                <a16:creationId xmlns:a16="http://schemas.microsoft.com/office/drawing/2014/main" id="{54EEF097-19AC-40E1-9A5D-5DBE6329AEDD}"/>
              </a:ext>
            </a:extLst>
          </p:cNvPr>
          <p:cNvSpPr>
            <a:spLocks noGrp="1"/>
          </p:cNvSpPr>
          <p:nvPr>
            <p:custDataLst>
              <p:tags r:id="rId73"/>
            </p:custDataLst>
          </p:nvPr>
        </p:nvSpPr>
        <p:spPr bwMode="gray">
          <a:xfrm>
            <a:off x="4465638" y="5162551"/>
            <a:ext cx="12541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988D3172-444D-4FF5-AFDC-899CA61E1EB6}" type="datetime'''3''''''.''''''''''''2'''''''''''''''''''">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3.2</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160" name="Rectangle 1159">
            <a:extLst>
              <a:ext uri="{FF2B5EF4-FFF2-40B4-BE49-F238E27FC236}">
                <a16:creationId xmlns:a16="http://schemas.microsoft.com/office/drawing/2014/main" id="{AD956089-EDF6-4C37-A4E3-4F0F6F360C5A}"/>
              </a:ext>
            </a:extLst>
          </p:cNvPr>
          <p:cNvSpPr/>
          <p:nvPr>
            <p:custDataLst>
              <p:tags r:id="rId74"/>
            </p:custDataLst>
          </p:nvPr>
        </p:nvSpPr>
        <p:spPr bwMode="auto">
          <a:xfrm>
            <a:off x="2782888" y="6450013"/>
            <a:ext cx="115888" cy="87313"/>
          </a:xfrm>
          <a:prstGeom prst="rect">
            <a:avLst/>
          </a:prstGeom>
          <a:solidFill>
            <a:srgbClr val="377169"/>
          </a:solidFill>
          <a:ln w="9525" algn="ctr">
            <a:noFill/>
          </a:ln>
          <a:extLst>
            <a:ext uri="{91240B29-F687-4F45-9708-019B960494DF}">
              <a14:hiddenLine xmlns:a14="http://schemas.microsoft.com/office/drawing/2010/main" w="9525" algn="ctr">
                <a:solidFill>
                  <a:schemeClr val="tx1"/>
                </a:solidFill>
              </a14:hiddenLine>
            </a:ext>
          </a:extLst>
        </p:spPr>
        <p:txBody>
          <a:bodyPr rot="0" spcFirstLastPara="0" vertOverflow="overflow" horzOverflow="overflow" vert="horz" wrap="square" lIns="137160" tIns="137160" rIns="137160" bIns="137160" numCol="1" spcCol="0" rtlCol="0" fromWordArt="0" anchor="t" anchorCtr="0" forceAA="0" compatLnSpc="1">
            <a:prstTxWarp prst="textNoShape">
              <a:avLst/>
            </a:prstTxWarp>
            <a:noAutofit/>
          </a:bodyPr>
          <a:lstStyle/>
          <a:p>
            <a:pPr algn="l">
              <a:spcBef>
                <a:spcPts val="0"/>
              </a:spcBef>
              <a:spcAft>
                <a:spcPts val="600"/>
              </a:spcAft>
            </a:pPr>
            <a:endParaRPr lang="pt-PT" sz="1000" dirty="0">
              <a:solidFill>
                <a:schemeClr val="tx1"/>
              </a:solidFill>
              <a:latin typeface="+mn-lt"/>
              <a:ea typeface="+mn-ea"/>
              <a:cs typeface="Arial" pitchFamily="34" charset="0"/>
            </a:endParaRPr>
          </a:p>
        </p:txBody>
      </p:sp>
      <p:sp>
        <p:nvSpPr>
          <p:cNvPr id="1255" name="Rectangle 1254">
            <a:extLst>
              <a:ext uri="{FF2B5EF4-FFF2-40B4-BE49-F238E27FC236}">
                <a16:creationId xmlns:a16="http://schemas.microsoft.com/office/drawing/2014/main" id="{E9D40CD3-5CA3-4C6D-A9E9-66E8A6AFA14C}"/>
              </a:ext>
            </a:extLst>
          </p:cNvPr>
          <p:cNvSpPr/>
          <p:nvPr>
            <p:custDataLst>
              <p:tags r:id="rId75"/>
            </p:custDataLst>
          </p:nvPr>
        </p:nvSpPr>
        <p:spPr bwMode="auto">
          <a:xfrm>
            <a:off x="3654425" y="6450013"/>
            <a:ext cx="115888" cy="87313"/>
          </a:xfrm>
          <a:prstGeom prst="rect">
            <a:avLst/>
          </a:prstGeom>
          <a:solidFill>
            <a:srgbClr val="193430"/>
          </a:solidFill>
          <a:ln w="9525" algn="ctr">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1163" name="Text Placeholder 5">
            <a:extLst>
              <a:ext uri="{FF2B5EF4-FFF2-40B4-BE49-F238E27FC236}">
                <a16:creationId xmlns:a16="http://schemas.microsoft.com/office/drawing/2014/main" id="{768CF3A2-76FA-4174-A928-8033EFF08980}"/>
              </a:ext>
            </a:extLst>
          </p:cNvPr>
          <p:cNvSpPr>
            <a:spLocks noGrp="1"/>
          </p:cNvSpPr>
          <p:nvPr>
            <p:custDataLst>
              <p:tags r:id="rId76"/>
            </p:custDataLst>
          </p:nvPr>
        </p:nvSpPr>
        <p:spPr bwMode="auto">
          <a:xfrm>
            <a:off x="2949575" y="6446838"/>
            <a:ext cx="603250"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algn="l" defTabSz="995363" rtl="0" eaLnBrk="1" fontAlgn="base" hangingPunct="1">
              <a:lnSpc>
                <a:spcPct val="100000"/>
              </a:lnSpc>
              <a:spcBef>
                <a:spcPts val="0"/>
              </a:spcBef>
              <a:spcAft>
                <a:spcPts val="600"/>
              </a:spcAft>
              <a:defRPr sz="1000" baseline="0">
                <a:solidFill>
                  <a:schemeClr val="bg1"/>
                </a:solidFill>
                <a:latin typeface="EYInterstate Light" panose="02000506000000020004" pitchFamily="2" charset="0"/>
                <a:ea typeface="+mn-ea"/>
                <a:cs typeface="Arial" pitchFamily="34" charset="0"/>
              </a:defRPr>
            </a:lvl1pPr>
            <a:lvl2pPr marL="1588" algn="l" defTabSz="995363" rtl="0" eaLnBrk="1" fontAlgn="base" hangingPunct="1">
              <a:lnSpc>
                <a:spcPct val="100000"/>
              </a:lnSpc>
              <a:spcBef>
                <a:spcPts val="0"/>
              </a:spcBef>
              <a:spcAft>
                <a:spcPts val="600"/>
              </a:spcAft>
              <a:buClr>
                <a:srgbClr val="000000"/>
              </a:buClr>
              <a:defRPr lang="pt-PT" sz="1050" b="1" i="0" noProof="0" dirty="0" smtClean="0">
                <a:solidFill>
                  <a:schemeClr val="tx1"/>
                </a:solidFill>
                <a:latin typeface="EYInterstate Light" panose="02000506000000020004" pitchFamily="2" charset="0"/>
                <a:cs typeface="Arial" pitchFamily="34" charset="0"/>
              </a:defRPr>
            </a:lvl2pPr>
            <a:lvl3pPr marL="182880" indent="-182880" algn="l" defTabSz="995363" rtl="0" eaLnBrk="1" fontAlgn="base" hangingPunct="1">
              <a:lnSpc>
                <a:spcPct val="100000"/>
              </a:lnSpc>
              <a:spcBef>
                <a:spcPts val="0"/>
              </a:spcBef>
              <a:spcAft>
                <a:spcPts val="600"/>
              </a:spcAft>
              <a:buClr>
                <a:schemeClr val="accent2"/>
              </a:buClr>
              <a:buSzPct val="100000"/>
              <a:buFont typeface="Arial" panose="020B0604020202020204" pitchFamily="34" charset="0"/>
              <a:buChar char="►"/>
              <a:defRPr sz="1000" b="0">
                <a:solidFill>
                  <a:schemeClr val="bg1"/>
                </a:solidFill>
                <a:latin typeface="EYInterstate Light" panose="02000506000000020004" pitchFamily="2" charset="0"/>
                <a:cs typeface="Arial" pitchFamily="34" charset="0"/>
              </a:defRPr>
            </a:lvl3pPr>
            <a:lvl4pPr marL="365760" indent="-182880" algn="l" defTabSz="995363" rtl="0" eaLnBrk="1" fontAlgn="base" hangingPunct="1">
              <a:lnSpc>
                <a:spcPct val="100000"/>
              </a:lnSpc>
              <a:spcBef>
                <a:spcPts val="0"/>
              </a:spcBef>
              <a:spcAft>
                <a:spcPts val="600"/>
              </a:spcAft>
              <a:buClr>
                <a:schemeClr val="accent2"/>
              </a:buClr>
              <a:buSzPct val="70000"/>
              <a:buFont typeface="Arial" panose="020B0604020202020204" pitchFamily="34" charset="0"/>
              <a:buChar char="►"/>
              <a:defRPr sz="1000">
                <a:solidFill>
                  <a:schemeClr val="bg1"/>
                </a:solidFill>
                <a:latin typeface="EYInterstate Light" panose="02000506000000020004" pitchFamily="2" charset="0"/>
                <a:cs typeface="Arial" pitchFamily="34" charset="0"/>
              </a:defRPr>
            </a:lvl4pPr>
            <a:lvl5pPr marL="182880" indent="-182880" algn="l" defTabSz="995363" rtl="0" eaLnBrk="1" fontAlgn="base" hangingPunct="1">
              <a:lnSpc>
                <a:spcPct val="100000"/>
              </a:lnSpc>
              <a:spcBef>
                <a:spcPts val="0"/>
              </a:spcBef>
              <a:spcAft>
                <a:spcPts val="600"/>
              </a:spcAft>
              <a:buClrTx/>
              <a:buSzPct val="100000"/>
              <a:buFont typeface="+mj-lt"/>
              <a:buAutoNum type="arabicPeriod"/>
              <a:defRPr sz="1000" baseline="0">
                <a:solidFill>
                  <a:schemeClr val="bg1"/>
                </a:solidFill>
                <a:latin typeface="EYInterstate Light" panose="02000506000000020004" pitchFamily="2" charset="0"/>
                <a:cs typeface="Arial" pitchFamily="34" charset="0"/>
              </a:defRPr>
            </a:lvl5pPr>
            <a:lvl6pPr marL="0" indent="0" algn="l" defTabSz="0" rtl="0" eaLnBrk="1" fontAlgn="base" hangingPunct="1">
              <a:lnSpc>
                <a:spcPct val="100000"/>
              </a:lnSpc>
              <a:spcBef>
                <a:spcPts val="0"/>
              </a:spcBef>
              <a:spcAft>
                <a:spcPts val="600"/>
              </a:spcAft>
              <a:buClr>
                <a:schemeClr val="tx2"/>
              </a:buClr>
              <a:buFont typeface="Arial Narrow" pitchFamily="34" charset="0"/>
              <a:buNone/>
              <a:defRPr sz="1000" b="1" i="0" baseline="0">
                <a:solidFill>
                  <a:schemeClr val="bg1"/>
                </a:solidFill>
                <a:latin typeface="+mn-lt"/>
              </a:defRPr>
            </a:lvl6pPr>
            <a:lvl7pPr marL="0" indent="0" algn="l" defTabSz="995363" rtl="0" eaLnBrk="1" fontAlgn="base" hangingPunct="1">
              <a:lnSpc>
                <a:spcPct val="100000"/>
              </a:lnSpc>
              <a:spcBef>
                <a:spcPts val="0"/>
              </a:spcBef>
              <a:spcAft>
                <a:spcPts val="600"/>
              </a:spcAft>
              <a:buClr>
                <a:schemeClr val="tx2"/>
              </a:buClr>
              <a:buFont typeface="Arial Narrow" pitchFamily="34" charset="0"/>
              <a:buNone/>
              <a:defRPr sz="1000" i="1" baseline="0">
                <a:solidFill>
                  <a:schemeClr val="tx1"/>
                </a:solidFill>
                <a:latin typeface="+mn-lt"/>
              </a:defRPr>
            </a:lvl7pPr>
            <a:lvl8pPr marL="0" indent="0" algn="l" defTabSz="995363" rtl="0" eaLnBrk="1" fontAlgn="base" hangingPunct="1">
              <a:lnSpc>
                <a:spcPct val="100000"/>
              </a:lnSpc>
              <a:spcBef>
                <a:spcPts val="0"/>
              </a:spcBef>
              <a:spcAft>
                <a:spcPts val="600"/>
              </a:spcAft>
              <a:buClr>
                <a:schemeClr val="tx2"/>
              </a:buClr>
              <a:buFont typeface="Arial Narrow" pitchFamily="34" charset="0"/>
              <a:buNone/>
              <a:defRPr sz="1200" b="1">
                <a:solidFill>
                  <a:schemeClr val="bg1"/>
                </a:solidFill>
                <a:latin typeface="+mn-lt"/>
              </a:defRPr>
            </a:lvl8pPr>
            <a:lvl9pPr marL="0" indent="0" algn="l" defTabSz="995363" rtl="0" eaLnBrk="1" fontAlgn="base" hangingPunct="1">
              <a:lnSpc>
                <a:spcPct val="100000"/>
              </a:lnSpc>
              <a:spcBef>
                <a:spcPts val="0"/>
              </a:spcBef>
              <a:spcAft>
                <a:spcPts val="0"/>
              </a:spcAft>
              <a:buClr>
                <a:schemeClr val="tx2"/>
              </a:buClr>
              <a:buFont typeface="Arial Narrow" pitchFamily="34" charset="0"/>
              <a:buNone/>
              <a:defRPr sz="1000" baseline="0">
                <a:solidFill>
                  <a:schemeClr val="bg1"/>
                </a:solidFill>
                <a:latin typeface="+mn-lt"/>
              </a:defRPr>
            </a:lvl9pPr>
          </a:lstStyle>
          <a:p>
            <a:pPr>
              <a:spcBef>
                <a:spcPct val="0"/>
              </a:spcBef>
              <a:spcAft>
                <a:spcPct val="0"/>
              </a:spcAft>
            </a:pPr>
            <a:fld id="{AA679E1F-EDC7-41C3-A945-51A8B8F7F9AE}" type="datetime'''''G''D''''''P'''''' grow''''th,'''''' 4''''''''T''1''''8'">
              <a:rPr lang="en-US" altLang="en-US" sz="650" smtClean="0">
                <a:solidFill>
                  <a:schemeClr val="bg2"/>
                </a:solidFill>
                <a:latin typeface="Calibri Light" panose="020F0302020204030204" pitchFamily="34" charset="0"/>
                <a:ea typeface="+mj-ea"/>
                <a:cs typeface="Calibri Light" panose="020F0302020204030204" pitchFamily="34" charset="0"/>
                <a:sym typeface="Calibri Light" panose="020F0302020204030204" pitchFamily="34" charset="0"/>
              </a:rPr>
              <a:pPr/>
              <a:t>GDP growth, 4T18</a:t>
            </a:fld>
            <a:endParaRPr lang="pt-PT" sz="650" noProof="0" dirty="0">
              <a:solidFill>
                <a:schemeClr val="bg2"/>
              </a:solidFill>
              <a:latin typeface="Calibri Light" panose="020F0302020204030204" pitchFamily="34" charset="0"/>
              <a:ea typeface="+mj-ea"/>
              <a:cs typeface="Calibri Light" panose="020F0302020204030204" pitchFamily="34" charset="0"/>
              <a:sym typeface="Calibri Light" panose="020F0302020204030204" pitchFamily="34" charset="0"/>
            </a:endParaRPr>
          </a:p>
        </p:txBody>
      </p:sp>
      <p:sp>
        <p:nvSpPr>
          <p:cNvPr id="1164" name="Text Placeholder 5">
            <a:extLst>
              <a:ext uri="{FF2B5EF4-FFF2-40B4-BE49-F238E27FC236}">
                <a16:creationId xmlns:a16="http://schemas.microsoft.com/office/drawing/2014/main" id="{40844A72-A88C-4ADD-9AEE-AB8D46C8CF82}"/>
              </a:ext>
            </a:extLst>
          </p:cNvPr>
          <p:cNvSpPr>
            <a:spLocks noGrp="1"/>
          </p:cNvSpPr>
          <p:nvPr>
            <p:custDataLst>
              <p:tags r:id="rId77"/>
            </p:custDataLst>
          </p:nvPr>
        </p:nvSpPr>
        <p:spPr bwMode="auto">
          <a:xfrm>
            <a:off x="3821113" y="6446838"/>
            <a:ext cx="603250"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algn="l" defTabSz="995363" rtl="0" eaLnBrk="1" fontAlgn="base" hangingPunct="1">
              <a:lnSpc>
                <a:spcPct val="100000"/>
              </a:lnSpc>
              <a:spcBef>
                <a:spcPts val="0"/>
              </a:spcBef>
              <a:spcAft>
                <a:spcPts val="600"/>
              </a:spcAft>
              <a:defRPr sz="1000" baseline="0">
                <a:solidFill>
                  <a:schemeClr val="bg1"/>
                </a:solidFill>
                <a:latin typeface="EYInterstate Light" panose="02000506000000020004" pitchFamily="2" charset="0"/>
                <a:ea typeface="+mn-ea"/>
                <a:cs typeface="Arial" pitchFamily="34" charset="0"/>
              </a:defRPr>
            </a:lvl1pPr>
            <a:lvl2pPr marL="1588" algn="l" defTabSz="995363" rtl="0" eaLnBrk="1" fontAlgn="base" hangingPunct="1">
              <a:lnSpc>
                <a:spcPct val="100000"/>
              </a:lnSpc>
              <a:spcBef>
                <a:spcPts val="0"/>
              </a:spcBef>
              <a:spcAft>
                <a:spcPts val="600"/>
              </a:spcAft>
              <a:buClr>
                <a:srgbClr val="000000"/>
              </a:buClr>
              <a:defRPr lang="pt-PT" sz="1050" b="1" i="0" noProof="0" dirty="0" smtClean="0">
                <a:solidFill>
                  <a:schemeClr val="tx1"/>
                </a:solidFill>
                <a:latin typeface="EYInterstate Light" panose="02000506000000020004" pitchFamily="2" charset="0"/>
                <a:cs typeface="Arial" pitchFamily="34" charset="0"/>
              </a:defRPr>
            </a:lvl2pPr>
            <a:lvl3pPr marL="182880" indent="-182880" algn="l" defTabSz="995363" rtl="0" eaLnBrk="1" fontAlgn="base" hangingPunct="1">
              <a:lnSpc>
                <a:spcPct val="100000"/>
              </a:lnSpc>
              <a:spcBef>
                <a:spcPts val="0"/>
              </a:spcBef>
              <a:spcAft>
                <a:spcPts val="600"/>
              </a:spcAft>
              <a:buClr>
                <a:schemeClr val="accent2"/>
              </a:buClr>
              <a:buSzPct val="100000"/>
              <a:buFont typeface="Arial" panose="020B0604020202020204" pitchFamily="34" charset="0"/>
              <a:buChar char="►"/>
              <a:defRPr sz="1000" b="0">
                <a:solidFill>
                  <a:schemeClr val="bg1"/>
                </a:solidFill>
                <a:latin typeface="EYInterstate Light" panose="02000506000000020004" pitchFamily="2" charset="0"/>
                <a:cs typeface="Arial" pitchFamily="34" charset="0"/>
              </a:defRPr>
            </a:lvl3pPr>
            <a:lvl4pPr marL="365760" indent="-182880" algn="l" defTabSz="995363" rtl="0" eaLnBrk="1" fontAlgn="base" hangingPunct="1">
              <a:lnSpc>
                <a:spcPct val="100000"/>
              </a:lnSpc>
              <a:spcBef>
                <a:spcPts val="0"/>
              </a:spcBef>
              <a:spcAft>
                <a:spcPts val="600"/>
              </a:spcAft>
              <a:buClr>
                <a:schemeClr val="accent2"/>
              </a:buClr>
              <a:buSzPct val="70000"/>
              <a:buFont typeface="Arial" panose="020B0604020202020204" pitchFamily="34" charset="0"/>
              <a:buChar char="►"/>
              <a:defRPr sz="1000">
                <a:solidFill>
                  <a:schemeClr val="bg1"/>
                </a:solidFill>
                <a:latin typeface="EYInterstate Light" panose="02000506000000020004" pitchFamily="2" charset="0"/>
                <a:cs typeface="Arial" pitchFamily="34" charset="0"/>
              </a:defRPr>
            </a:lvl4pPr>
            <a:lvl5pPr marL="182880" indent="-182880" algn="l" defTabSz="995363" rtl="0" eaLnBrk="1" fontAlgn="base" hangingPunct="1">
              <a:lnSpc>
                <a:spcPct val="100000"/>
              </a:lnSpc>
              <a:spcBef>
                <a:spcPts val="0"/>
              </a:spcBef>
              <a:spcAft>
                <a:spcPts val="600"/>
              </a:spcAft>
              <a:buClrTx/>
              <a:buSzPct val="100000"/>
              <a:buFont typeface="+mj-lt"/>
              <a:buAutoNum type="arabicPeriod"/>
              <a:defRPr sz="1000" baseline="0">
                <a:solidFill>
                  <a:schemeClr val="bg1"/>
                </a:solidFill>
                <a:latin typeface="EYInterstate Light" panose="02000506000000020004" pitchFamily="2" charset="0"/>
                <a:cs typeface="Arial" pitchFamily="34" charset="0"/>
              </a:defRPr>
            </a:lvl5pPr>
            <a:lvl6pPr marL="0" indent="0" algn="l" defTabSz="0" rtl="0" eaLnBrk="1" fontAlgn="base" hangingPunct="1">
              <a:lnSpc>
                <a:spcPct val="100000"/>
              </a:lnSpc>
              <a:spcBef>
                <a:spcPts val="0"/>
              </a:spcBef>
              <a:spcAft>
                <a:spcPts val="600"/>
              </a:spcAft>
              <a:buClr>
                <a:schemeClr val="tx2"/>
              </a:buClr>
              <a:buFont typeface="Arial Narrow" pitchFamily="34" charset="0"/>
              <a:buNone/>
              <a:defRPr sz="1000" b="1" i="0" baseline="0">
                <a:solidFill>
                  <a:schemeClr val="bg1"/>
                </a:solidFill>
                <a:latin typeface="+mn-lt"/>
              </a:defRPr>
            </a:lvl6pPr>
            <a:lvl7pPr marL="0" indent="0" algn="l" defTabSz="995363" rtl="0" eaLnBrk="1" fontAlgn="base" hangingPunct="1">
              <a:lnSpc>
                <a:spcPct val="100000"/>
              </a:lnSpc>
              <a:spcBef>
                <a:spcPts val="0"/>
              </a:spcBef>
              <a:spcAft>
                <a:spcPts val="600"/>
              </a:spcAft>
              <a:buClr>
                <a:schemeClr val="tx2"/>
              </a:buClr>
              <a:buFont typeface="Arial Narrow" pitchFamily="34" charset="0"/>
              <a:buNone/>
              <a:defRPr sz="1000" i="1" baseline="0">
                <a:solidFill>
                  <a:schemeClr val="tx1"/>
                </a:solidFill>
                <a:latin typeface="+mn-lt"/>
              </a:defRPr>
            </a:lvl7pPr>
            <a:lvl8pPr marL="0" indent="0" algn="l" defTabSz="995363" rtl="0" eaLnBrk="1" fontAlgn="base" hangingPunct="1">
              <a:lnSpc>
                <a:spcPct val="100000"/>
              </a:lnSpc>
              <a:spcBef>
                <a:spcPts val="0"/>
              </a:spcBef>
              <a:spcAft>
                <a:spcPts val="600"/>
              </a:spcAft>
              <a:buClr>
                <a:schemeClr val="tx2"/>
              </a:buClr>
              <a:buFont typeface="Arial Narrow" pitchFamily="34" charset="0"/>
              <a:buNone/>
              <a:defRPr sz="1200" b="1">
                <a:solidFill>
                  <a:schemeClr val="bg1"/>
                </a:solidFill>
                <a:latin typeface="+mn-lt"/>
              </a:defRPr>
            </a:lvl8pPr>
            <a:lvl9pPr marL="0" indent="0" algn="l" defTabSz="995363" rtl="0" eaLnBrk="1" fontAlgn="base" hangingPunct="1">
              <a:lnSpc>
                <a:spcPct val="100000"/>
              </a:lnSpc>
              <a:spcBef>
                <a:spcPts val="0"/>
              </a:spcBef>
              <a:spcAft>
                <a:spcPts val="0"/>
              </a:spcAft>
              <a:buClr>
                <a:schemeClr val="tx2"/>
              </a:buClr>
              <a:buFont typeface="Arial Narrow" pitchFamily="34" charset="0"/>
              <a:buNone/>
              <a:defRPr sz="1000" baseline="0">
                <a:solidFill>
                  <a:schemeClr val="bg1"/>
                </a:solidFill>
                <a:latin typeface="+mn-lt"/>
              </a:defRPr>
            </a:lvl9pPr>
          </a:lstStyle>
          <a:p>
            <a:pPr>
              <a:spcBef>
                <a:spcPct val="0"/>
              </a:spcBef>
              <a:spcAft>
                <a:spcPct val="0"/>
              </a:spcAft>
            </a:pPr>
            <a:fld id="{204C36F1-A2C6-4C36-A139-05E1C104059B}" type="datetime'G''''''''''''D''P ''''g''''r''''''o''w''t''''h'','''' 4T''19'">
              <a:rPr lang="en-US" altLang="en-US" sz="650" smtClean="0">
                <a:solidFill>
                  <a:schemeClr val="bg2"/>
                </a:solidFill>
                <a:latin typeface="Calibri Light" panose="020F0302020204030204" pitchFamily="34" charset="0"/>
                <a:ea typeface="+mj-ea"/>
                <a:cs typeface="Calibri Light" panose="020F0302020204030204" pitchFamily="34" charset="0"/>
                <a:sym typeface="Calibri Light" panose="020F0302020204030204" pitchFamily="34" charset="0"/>
              </a:rPr>
              <a:pPr/>
              <a:t>GDP growth, 4T19</a:t>
            </a:fld>
            <a:endParaRPr lang="pt-PT" sz="650" noProof="0" dirty="0">
              <a:solidFill>
                <a:schemeClr val="bg2"/>
              </a:solidFill>
              <a:latin typeface="Calibri Light" panose="020F0302020204030204" pitchFamily="34" charset="0"/>
              <a:ea typeface="+mj-ea"/>
              <a:cs typeface="Calibri Light" panose="020F0302020204030204" pitchFamily="34" charset="0"/>
              <a:sym typeface="Calibri Light" panose="020F0302020204030204" pitchFamily="34" charset="0"/>
            </a:endParaRPr>
          </a:p>
        </p:txBody>
      </p:sp>
      <p:graphicFrame>
        <p:nvGraphicFramePr>
          <p:cNvPr id="323" name="Chart 322">
            <a:extLst>
              <a:ext uri="{FF2B5EF4-FFF2-40B4-BE49-F238E27FC236}">
                <a16:creationId xmlns:a16="http://schemas.microsoft.com/office/drawing/2014/main" id="{78BCDFE2-1EBA-4447-B0D1-47AAF2E585B1}"/>
              </a:ext>
            </a:extLst>
          </p:cNvPr>
          <p:cNvGraphicFramePr/>
          <p:nvPr>
            <p:custDataLst>
              <p:tags r:id="rId78"/>
            </p:custDataLst>
            <p:extLst>
              <p:ext uri="{D42A27DB-BD31-4B8C-83A1-F6EECF244321}">
                <p14:modId xmlns:p14="http://schemas.microsoft.com/office/powerpoint/2010/main" val="1217932093"/>
              </p:ext>
            </p:extLst>
          </p:nvPr>
        </p:nvGraphicFramePr>
        <p:xfrm>
          <a:off x="276225" y="7186613"/>
          <a:ext cx="2433638" cy="1474787"/>
        </p:xfrm>
        <a:graphic>
          <a:graphicData uri="http://schemas.openxmlformats.org/drawingml/2006/chart">
            <c:chart xmlns:c="http://schemas.openxmlformats.org/drawingml/2006/chart" xmlns:r="http://schemas.openxmlformats.org/officeDocument/2006/relationships" r:id="rId220"/>
          </a:graphicData>
        </a:graphic>
      </p:graphicFrame>
      <p:sp>
        <p:nvSpPr>
          <p:cNvPr id="1664" name="Text Placeholder 5">
            <a:extLst>
              <a:ext uri="{FF2B5EF4-FFF2-40B4-BE49-F238E27FC236}">
                <a16:creationId xmlns:a16="http://schemas.microsoft.com/office/drawing/2014/main" id="{022B9995-166A-4B99-A386-0C52631ECD3F}"/>
              </a:ext>
            </a:extLst>
          </p:cNvPr>
          <p:cNvSpPr>
            <a:spLocks noGrp="1"/>
          </p:cNvSpPr>
          <p:nvPr>
            <p:custDataLst>
              <p:tags r:id="rId79"/>
            </p:custDataLst>
          </p:nvPr>
        </p:nvSpPr>
        <p:spPr bwMode="auto">
          <a:xfrm>
            <a:off x="395288" y="8605838"/>
            <a:ext cx="177800"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algn="l" defTabSz="995363" rtl="0" eaLnBrk="1" fontAlgn="base" hangingPunct="1">
              <a:lnSpc>
                <a:spcPct val="100000"/>
              </a:lnSpc>
              <a:spcBef>
                <a:spcPts val="0"/>
              </a:spcBef>
              <a:spcAft>
                <a:spcPts val="600"/>
              </a:spcAft>
              <a:defRPr sz="1000" baseline="0">
                <a:solidFill>
                  <a:schemeClr val="bg1"/>
                </a:solidFill>
                <a:latin typeface="EYInterstate Light" panose="02000506000000020004" pitchFamily="2" charset="0"/>
                <a:ea typeface="+mn-ea"/>
                <a:cs typeface="Arial" pitchFamily="34" charset="0"/>
              </a:defRPr>
            </a:lvl1pPr>
            <a:lvl2pPr marL="1588" algn="l" defTabSz="995363" rtl="0" eaLnBrk="1" fontAlgn="base" hangingPunct="1">
              <a:lnSpc>
                <a:spcPct val="100000"/>
              </a:lnSpc>
              <a:spcBef>
                <a:spcPts val="0"/>
              </a:spcBef>
              <a:spcAft>
                <a:spcPts val="600"/>
              </a:spcAft>
              <a:buClr>
                <a:srgbClr val="000000"/>
              </a:buClr>
              <a:defRPr lang="pt-PT" sz="1050" b="1" i="0" noProof="0" dirty="0" smtClean="0">
                <a:solidFill>
                  <a:schemeClr val="tx1"/>
                </a:solidFill>
                <a:latin typeface="EYInterstate Light" panose="02000506000000020004" pitchFamily="2" charset="0"/>
                <a:cs typeface="Arial" pitchFamily="34" charset="0"/>
              </a:defRPr>
            </a:lvl2pPr>
            <a:lvl3pPr marL="182880" indent="-182880" algn="l" defTabSz="995363" rtl="0" eaLnBrk="1" fontAlgn="base" hangingPunct="1">
              <a:lnSpc>
                <a:spcPct val="100000"/>
              </a:lnSpc>
              <a:spcBef>
                <a:spcPts val="0"/>
              </a:spcBef>
              <a:spcAft>
                <a:spcPts val="600"/>
              </a:spcAft>
              <a:buClr>
                <a:schemeClr val="accent2"/>
              </a:buClr>
              <a:buSzPct val="100000"/>
              <a:buFont typeface="Arial" panose="020B0604020202020204" pitchFamily="34" charset="0"/>
              <a:buChar char="►"/>
              <a:defRPr sz="1000" b="0">
                <a:solidFill>
                  <a:schemeClr val="bg1"/>
                </a:solidFill>
                <a:latin typeface="EYInterstate Light" panose="02000506000000020004" pitchFamily="2" charset="0"/>
                <a:cs typeface="Arial" pitchFamily="34" charset="0"/>
              </a:defRPr>
            </a:lvl3pPr>
            <a:lvl4pPr marL="365760" indent="-182880" algn="l" defTabSz="995363" rtl="0" eaLnBrk="1" fontAlgn="base" hangingPunct="1">
              <a:lnSpc>
                <a:spcPct val="100000"/>
              </a:lnSpc>
              <a:spcBef>
                <a:spcPts val="0"/>
              </a:spcBef>
              <a:spcAft>
                <a:spcPts val="600"/>
              </a:spcAft>
              <a:buClr>
                <a:schemeClr val="accent2"/>
              </a:buClr>
              <a:buSzPct val="70000"/>
              <a:buFont typeface="Arial" panose="020B0604020202020204" pitchFamily="34" charset="0"/>
              <a:buChar char="►"/>
              <a:defRPr sz="1000">
                <a:solidFill>
                  <a:schemeClr val="bg1"/>
                </a:solidFill>
                <a:latin typeface="EYInterstate Light" panose="02000506000000020004" pitchFamily="2" charset="0"/>
                <a:cs typeface="Arial" pitchFamily="34" charset="0"/>
              </a:defRPr>
            </a:lvl4pPr>
            <a:lvl5pPr marL="182880" indent="-182880" algn="l" defTabSz="995363" rtl="0" eaLnBrk="1" fontAlgn="base" hangingPunct="1">
              <a:lnSpc>
                <a:spcPct val="100000"/>
              </a:lnSpc>
              <a:spcBef>
                <a:spcPts val="0"/>
              </a:spcBef>
              <a:spcAft>
                <a:spcPts val="600"/>
              </a:spcAft>
              <a:buClrTx/>
              <a:buSzPct val="100000"/>
              <a:buFont typeface="+mj-lt"/>
              <a:buAutoNum type="arabicPeriod"/>
              <a:defRPr sz="1000" baseline="0">
                <a:solidFill>
                  <a:schemeClr val="bg1"/>
                </a:solidFill>
                <a:latin typeface="EYInterstate Light" panose="02000506000000020004" pitchFamily="2" charset="0"/>
                <a:cs typeface="Arial" pitchFamily="34" charset="0"/>
              </a:defRPr>
            </a:lvl5pPr>
            <a:lvl6pPr marL="0" indent="0" algn="l" defTabSz="0" rtl="0" eaLnBrk="1" fontAlgn="base" hangingPunct="1">
              <a:lnSpc>
                <a:spcPct val="100000"/>
              </a:lnSpc>
              <a:spcBef>
                <a:spcPts val="0"/>
              </a:spcBef>
              <a:spcAft>
                <a:spcPts val="600"/>
              </a:spcAft>
              <a:buClr>
                <a:schemeClr val="tx2"/>
              </a:buClr>
              <a:buFont typeface="Arial Narrow" pitchFamily="34" charset="0"/>
              <a:buNone/>
              <a:defRPr sz="1000" b="1" i="0" baseline="0">
                <a:solidFill>
                  <a:schemeClr val="bg1"/>
                </a:solidFill>
                <a:latin typeface="+mn-lt"/>
              </a:defRPr>
            </a:lvl6pPr>
            <a:lvl7pPr marL="0" indent="0" algn="l" defTabSz="995363" rtl="0" eaLnBrk="1" fontAlgn="base" hangingPunct="1">
              <a:lnSpc>
                <a:spcPct val="100000"/>
              </a:lnSpc>
              <a:spcBef>
                <a:spcPts val="0"/>
              </a:spcBef>
              <a:spcAft>
                <a:spcPts val="600"/>
              </a:spcAft>
              <a:buClr>
                <a:schemeClr val="tx2"/>
              </a:buClr>
              <a:buFont typeface="Arial Narrow" pitchFamily="34" charset="0"/>
              <a:buNone/>
              <a:defRPr sz="1000" i="1" baseline="0">
                <a:solidFill>
                  <a:schemeClr val="tx1"/>
                </a:solidFill>
                <a:latin typeface="+mn-lt"/>
              </a:defRPr>
            </a:lvl7pPr>
            <a:lvl8pPr marL="0" indent="0" algn="l" defTabSz="995363" rtl="0" eaLnBrk="1" fontAlgn="base" hangingPunct="1">
              <a:lnSpc>
                <a:spcPct val="100000"/>
              </a:lnSpc>
              <a:spcBef>
                <a:spcPts val="0"/>
              </a:spcBef>
              <a:spcAft>
                <a:spcPts val="600"/>
              </a:spcAft>
              <a:buClr>
                <a:schemeClr val="tx2"/>
              </a:buClr>
              <a:buFont typeface="Arial Narrow" pitchFamily="34" charset="0"/>
              <a:buNone/>
              <a:defRPr sz="1200" b="1">
                <a:solidFill>
                  <a:schemeClr val="bg1"/>
                </a:solidFill>
                <a:latin typeface="+mn-lt"/>
              </a:defRPr>
            </a:lvl8pPr>
            <a:lvl9pPr marL="0" indent="0" algn="l" defTabSz="995363" rtl="0" eaLnBrk="1" fontAlgn="base" hangingPunct="1">
              <a:lnSpc>
                <a:spcPct val="100000"/>
              </a:lnSpc>
              <a:spcBef>
                <a:spcPts val="0"/>
              </a:spcBef>
              <a:spcAft>
                <a:spcPts val="0"/>
              </a:spcAft>
              <a:buClr>
                <a:schemeClr val="tx2"/>
              </a:buClr>
              <a:buFont typeface="Arial Narrow" pitchFamily="34" charset="0"/>
              <a:buNone/>
              <a:defRPr sz="1000" baseline="0">
                <a:solidFill>
                  <a:schemeClr val="bg1"/>
                </a:solidFill>
                <a:latin typeface="+mn-lt"/>
              </a:defRPr>
            </a:lvl9pPr>
          </a:lstStyle>
          <a:p>
            <a:pPr lvl="0" algn="ctr">
              <a:spcBef>
                <a:spcPct val="0"/>
              </a:spcBef>
              <a:spcAft>
                <a:spcPct val="0"/>
              </a:spcAft>
              <a:defRPr/>
            </a:pPr>
            <a:fld id="{AFACDB85-29B0-40F5-8F6F-ED089DE445EF}" type="datetime'''''2''''0''''''''''14'''''''''''''''''''''''''''">
              <a:rPr lang="en-GB" altLang="en-US" sz="650" smtClean="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pPr/>
              <a:t>2014</a:t>
            </a:fld>
            <a:endParaRPr kumimoji="0" lang="pt-PT" sz="650" b="0" i="0" strike="noStrike" kern="1200" spc="0" normalizeH="0" noProof="0" dirty="0">
              <a:ln>
                <a:noFill/>
              </a:ln>
              <a:solidFill>
                <a:schemeClr val="tx1"/>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76" name="Text Placeholder 2">
            <a:extLst>
              <a:ext uri="{FF2B5EF4-FFF2-40B4-BE49-F238E27FC236}">
                <a16:creationId xmlns:a16="http://schemas.microsoft.com/office/drawing/2014/main" id="{4E0A016F-EDFB-4F9D-87C4-809335B4C38E}"/>
              </a:ext>
            </a:extLst>
          </p:cNvPr>
          <p:cNvSpPr>
            <a:spLocks noGrp="1"/>
          </p:cNvSpPr>
          <p:nvPr>
            <p:custDataLst>
              <p:tags r:id="rId80"/>
            </p:custDataLst>
          </p:nvPr>
        </p:nvSpPr>
        <p:spPr bwMode="gray">
          <a:xfrm>
            <a:off x="2438400" y="7966076"/>
            <a:ext cx="12541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CFFE6423-AF5B-4397-891A-9367BDA39C97}" type="datetime'''''''''''6''''''''''''''''''''''''''''''''''''.7'''''''''''">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6.7</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66" name="Text Placeholder 2">
            <a:extLst>
              <a:ext uri="{FF2B5EF4-FFF2-40B4-BE49-F238E27FC236}">
                <a16:creationId xmlns:a16="http://schemas.microsoft.com/office/drawing/2014/main" id="{53241DE8-ADD6-450C-B6CE-95B28F7665CD}"/>
              </a:ext>
            </a:extLst>
          </p:cNvPr>
          <p:cNvSpPr>
            <a:spLocks noGrp="1"/>
          </p:cNvSpPr>
          <p:nvPr>
            <p:custDataLst>
              <p:tags r:id="rId81"/>
            </p:custDataLst>
          </p:nvPr>
        </p:nvSpPr>
        <p:spPr bwMode="gray">
          <a:xfrm>
            <a:off x="674688" y="7894639"/>
            <a:ext cx="12541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1415B4CF-D6D2-4807-A838-37096433A342}" type="datetime'7''''''''''''''''''''''''''''''.8'''''''''''''''">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7.8</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673" name="Text Placeholder 5">
            <a:extLst>
              <a:ext uri="{FF2B5EF4-FFF2-40B4-BE49-F238E27FC236}">
                <a16:creationId xmlns:a16="http://schemas.microsoft.com/office/drawing/2014/main" id="{BDF6227D-3FBD-4C23-98D7-8A7A11BAC188}"/>
              </a:ext>
            </a:extLst>
          </p:cNvPr>
          <p:cNvSpPr>
            <a:spLocks noGrp="1"/>
          </p:cNvSpPr>
          <p:nvPr>
            <p:custDataLst>
              <p:tags r:id="rId82"/>
            </p:custDataLst>
          </p:nvPr>
        </p:nvSpPr>
        <p:spPr bwMode="auto">
          <a:xfrm>
            <a:off x="2146300" y="8605838"/>
            <a:ext cx="203200"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algn="l" defTabSz="995363" rtl="0" eaLnBrk="1" fontAlgn="base" hangingPunct="1">
              <a:lnSpc>
                <a:spcPct val="100000"/>
              </a:lnSpc>
              <a:spcBef>
                <a:spcPts val="0"/>
              </a:spcBef>
              <a:spcAft>
                <a:spcPts val="600"/>
              </a:spcAft>
              <a:defRPr sz="1000" baseline="0">
                <a:solidFill>
                  <a:schemeClr val="bg1"/>
                </a:solidFill>
                <a:latin typeface="EYInterstate Light" panose="02000506000000020004" pitchFamily="2" charset="0"/>
                <a:ea typeface="+mn-ea"/>
                <a:cs typeface="Arial" pitchFamily="34" charset="0"/>
              </a:defRPr>
            </a:lvl1pPr>
            <a:lvl2pPr marL="1588" algn="l" defTabSz="995363" rtl="0" eaLnBrk="1" fontAlgn="base" hangingPunct="1">
              <a:lnSpc>
                <a:spcPct val="100000"/>
              </a:lnSpc>
              <a:spcBef>
                <a:spcPts val="0"/>
              </a:spcBef>
              <a:spcAft>
                <a:spcPts val="600"/>
              </a:spcAft>
              <a:buClr>
                <a:srgbClr val="000000"/>
              </a:buClr>
              <a:defRPr lang="pt-PT" sz="1050" b="1" i="0" noProof="0" dirty="0" smtClean="0">
                <a:solidFill>
                  <a:schemeClr val="tx1"/>
                </a:solidFill>
                <a:latin typeface="EYInterstate Light" panose="02000506000000020004" pitchFamily="2" charset="0"/>
                <a:cs typeface="Arial" pitchFamily="34" charset="0"/>
              </a:defRPr>
            </a:lvl2pPr>
            <a:lvl3pPr marL="182880" indent="-182880" algn="l" defTabSz="995363" rtl="0" eaLnBrk="1" fontAlgn="base" hangingPunct="1">
              <a:lnSpc>
                <a:spcPct val="100000"/>
              </a:lnSpc>
              <a:spcBef>
                <a:spcPts val="0"/>
              </a:spcBef>
              <a:spcAft>
                <a:spcPts val="600"/>
              </a:spcAft>
              <a:buClr>
                <a:schemeClr val="accent2"/>
              </a:buClr>
              <a:buSzPct val="100000"/>
              <a:buFont typeface="Arial" panose="020B0604020202020204" pitchFamily="34" charset="0"/>
              <a:buChar char="►"/>
              <a:defRPr sz="1000" b="0">
                <a:solidFill>
                  <a:schemeClr val="bg1"/>
                </a:solidFill>
                <a:latin typeface="EYInterstate Light" panose="02000506000000020004" pitchFamily="2" charset="0"/>
                <a:cs typeface="Arial" pitchFamily="34" charset="0"/>
              </a:defRPr>
            </a:lvl3pPr>
            <a:lvl4pPr marL="365760" indent="-182880" algn="l" defTabSz="995363" rtl="0" eaLnBrk="1" fontAlgn="base" hangingPunct="1">
              <a:lnSpc>
                <a:spcPct val="100000"/>
              </a:lnSpc>
              <a:spcBef>
                <a:spcPts val="0"/>
              </a:spcBef>
              <a:spcAft>
                <a:spcPts val="600"/>
              </a:spcAft>
              <a:buClr>
                <a:schemeClr val="accent2"/>
              </a:buClr>
              <a:buSzPct val="70000"/>
              <a:buFont typeface="Arial" panose="020B0604020202020204" pitchFamily="34" charset="0"/>
              <a:buChar char="►"/>
              <a:defRPr sz="1000">
                <a:solidFill>
                  <a:schemeClr val="bg1"/>
                </a:solidFill>
                <a:latin typeface="EYInterstate Light" panose="02000506000000020004" pitchFamily="2" charset="0"/>
                <a:cs typeface="Arial" pitchFamily="34" charset="0"/>
              </a:defRPr>
            </a:lvl4pPr>
            <a:lvl5pPr marL="182880" indent="-182880" algn="l" defTabSz="995363" rtl="0" eaLnBrk="1" fontAlgn="base" hangingPunct="1">
              <a:lnSpc>
                <a:spcPct val="100000"/>
              </a:lnSpc>
              <a:spcBef>
                <a:spcPts val="0"/>
              </a:spcBef>
              <a:spcAft>
                <a:spcPts val="600"/>
              </a:spcAft>
              <a:buClrTx/>
              <a:buSzPct val="100000"/>
              <a:buFont typeface="+mj-lt"/>
              <a:buAutoNum type="arabicPeriod"/>
              <a:defRPr sz="1000" baseline="0">
                <a:solidFill>
                  <a:schemeClr val="bg1"/>
                </a:solidFill>
                <a:latin typeface="EYInterstate Light" panose="02000506000000020004" pitchFamily="2" charset="0"/>
                <a:cs typeface="Arial" pitchFamily="34" charset="0"/>
              </a:defRPr>
            </a:lvl5pPr>
            <a:lvl6pPr marL="0" indent="0" algn="l" defTabSz="0" rtl="0" eaLnBrk="1" fontAlgn="base" hangingPunct="1">
              <a:lnSpc>
                <a:spcPct val="100000"/>
              </a:lnSpc>
              <a:spcBef>
                <a:spcPts val="0"/>
              </a:spcBef>
              <a:spcAft>
                <a:spcPts val="600"/>
              </a:spcAft>
              <a:buClr>
                <a:schemeClr val="tx2"/>
              </a:buClr>
              <a:buFont typeface="Arial Narrow" pitchFamily="34" charset="0"/>
              <a:buNone/>
              <a:defRPr sz="1000" b="1" i="0" baseline="0">
                <a:solidFill>
                  <a:schemeClr val="bg1"/>
                </a:solidFill>
                <a:latin typeface="+mn-lt"/>
              </a:defRPr>
            </a:lvl6pPr>
            <a:lvl7pPr marL="0" indent="0" algn="l" defTabSz="995363" rtl="0" eaLnBrk="1" fontAlgn="base" hangingPunct="1">
              <a:lnSpc>
                <a:spcPct val="100000"/>
              </a:lnSpc>
              <a:spcBef>
                <a:spcPts val="0"/>
              </a:spcBef>
              <a:spcAft>
                <a:spcPts val="600"/>
              </a:spcAft>
              <a:buClr>
                <a:schemeClr val="tx2"/>
              </a:buClr>
              <a:buFont typeface="Arial Narrow" pitchFamily="34" charset="0"/>
              <a:buNone/>
              <a:defRPr sz="1000" i="1" baseline="0">
                <a:solidFill>
                  <a:schemeClr val="tx1"/>
                </a:solidFill>
                <a:latin typeface="+mn-lt"/>
              </a:defRPr>
            </a:lvl7pPr>
            <a:lvl8pPr marL="0" indent="0" algn="l" defTabSz="995363" rtl="0" eaLnBrk="1" fontAlgn="base" hangingPunct="1">
              <a:lnSpc>
                <a:spcPct val="100000"/>
              </a:lnSpc>
              <a:spcBef>
                <a:spcPts val="0"/>
              </a:spcBef>
              <a:spcAft>
                <a:spcPts val="600"/>
              </a:spcAft>
              <a:buClr>
                <a:schemeClr val="tx2"/>
              </a:buClr>
              <a:buFont typeface="Arial Narrow" pitchFamily="34" charset="0"/>
              <a:buNone/>
              <a:defRPr sz="1200" b="1">
                <a:solidFill>
                  <a:schemeClr val="bg1"/>
                </a:solidFill>
                <a:latin typeface="+mn-lt"/>
              </a:defRPr>
            </a:lvl8pPr>
            <a:lvl9pPr marL="0" indent="0" algn="l" defTabSz="995363" rtl="0" eaLnBrk="1" fontAlgn="base" hangingPunct="1">
              <a:lnSpc>
                <a:spcPct val="100000"/>
              </a:lnSpc>
              <a:spcBef>
                <a:spcPts val="0"/>
              </a:spcBef>
              <a:spcAft>
                <a:spcPts val="0"/>
              </a:spcAft>
              <a:buClr>
                <a:schemeClr val="tx2"/>
              </a:buClr>
              <a:buFont typeface="Arial Narrow" pitchFamily="34" charset="0"/>
              <a:buNone/>
              <a:defRPr sz="1000" baseline="0">
                <a:solidFill>
                  <a:schemeClr val="bg1"/>
                </a:solidFill>
                <a:latin typeface="+mn-lt"/>
              </a:defRPr>
            </a:lvl9pPr>
          </a:lstStyle>
          <a:p>
            <a:pPr lvl="0" algn="ctr">
              <a:spcBef>
                <a:spcPct val="0"/>
              </a:spcBef>
              <a:spcAft>
                <a:spcPct val="0"/>
              </a:spcAft>
              <a:defRPr/>
            </a:pPr>
            <a:fld id="{FC7F2859-98F8-4B8C-82F9-B59F53EF41D6}" type="datetime'2''0''''''2''''''''''1''''''''''''''''''''''''''f'''''''">
              <a:rPr lang="pt-PT" altLang="en-US" sz="650" smtClean="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pPr/>
              <a:t>2021f</a:t>
            </a:fld>
            <a:endParaRPr kumimoji="0" lang="pt-PT" sz="650" b="0" i="0" strike="noStrike" kern="1200" spc="0" normalizeH="0" noProof="0" dirty="0">
              <a:ln>
                <a:noFill/>
              </a:ln>
              <a:solidFill>
                <a:schemeClr val="tx1"/>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64" name="Text Placeholder 2">
            <a:extLst>
              <a:ext uri="{FF2B5EF4-FFF2-40B4-BE49-F238E27FC236}">
                <a16:creationId xmlns:a16="http://schemas.microsoft.com/office/drawing/2014/main" id="{033E0C25-6B24-4775-8101-0E0E40130C8D}"/>
              </a:ext>
            </a:extLst>
          </p:cNvPr>
          <p:cNvSpPr>
            <a:spLocks noGrp="1"/>
          </p:cNvSpPr>
          <p:nvPr>
            <p:custDataLst>
              <p:tags r:id="rId83"/>
            </p:custDataLst>
          </p:nvPr>
        </p:nvSpPr>
        <p:spPr bwMode="gray">
          <a:xfrm>
            <a:off x="422275" y="8239126"/>
            <a:ext cx="12541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29E7332F-C046-4EBA-80CF-31D75B75491B}" type="datetime'''2''''''''''''''''''''''''''''''''''''.6'''''">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2.6</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65" name="Text Placeholder 2">
            <a:extLst>
              <a:ext uri="{FF2B5EF4-FFF2-40B4-BE49-F238E27FC236}">
                <a16:creationId xmlns:a16="http://schemas.microsoft.com/office/drawing/2014/main" id="{820CF218-B892-437D-A619-DB593322F836}"/>
              </a:ext>
            </a:extLst>
          </p:cNvPr>
          <p:cNvSpPr>
            <a:spLocks noGrp="1"/>
          </p:cNvSpPr>
          <p:nvPr>
            <p:custDataLst>
              <p:tags r:id="rId84"/>
            </p:custDataLst>
          </p:nvPr>
        </p:nvSpPr>
        <p:spPr bwMode="gray">
          <a:xfrm>
            <a:off x="422275" y="7953376"/>
            <a:ext cx="12541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EB507949-CA24-4188-A22D-281EEC574DD2}" type="datetime'''''6''''''''''''''''''.''''''9'''">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6.9</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77" name="Text Placeholder 2">
            <a:extLst>
              <a:ext uri="{FF2B5EF4-FFF2-40B4-BE49-F238E27FC236}">
                <a16:creationId xmlns:a16="http://schemas.microsoft.com/office/drawing/2014/main" id="{93700097-5E43-4482-933A-C53AE8377806}"/>
              </a:ext>
            </a:extLst>
          </p:cNvPr>
          <p:cNvSpPr>
            <a:spLocks noGrp="1"/>
          </p:cNvSpPr>
          <p:nvPr>
            <p:custDataLst>
              <p:tags r:id="rId85"/>
            </p:custDataLst>
          </p:nvPr>
        </p:nvSpPr>
        <p:spPr bwMode="gray">
          <a:xfrm>
            <a:off x="2417763" y="7748589"/>
            <a:ext cx="166688"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DB895E15-0A69-4164-B2F4-3DDADF17DE8D}" type="datetime'''''''1''''''''''''''''0''''''''''''''.''1'''''">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10.1</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sp useBgFill="1">
        <p:nvSpPr>
          <p:cNvPr id="1696" name="Text Placeholder 2">
            <a:extLst>
              <a:ext uri="{FF2B5EF4-FFF2-40B4-BE49-F238E27FC236}">
                <a16:creationId xmlns:a16="http://schemas.microsoft.com/office/drawing/2014/main" id="{C486942C-9CC8-4E89-9339-066959AE3ACF}"/>
              </a:ext>
            </a:extLst>
          </p:cNvPr>
          <p:cNvSpPr>
            <a:spLocks noGrp="1"/>
          </p:cNvSpPr>
          <p:nvPr>
            <p:custDataLst>
              <p:tags r:id="rId86"/>
            </p:custDataLst>
          </p:nvPr>
        </p:nvSpPr>
        <p:spPr bwMode="gray">
          <a:xfrm>
            <a:off x="674688" y="8175625"/>
            <a:ext cx="125413" cy="98425"/>
          </a:xfrm>
          <a:prstGeom prst="rect">
            <a:avLst/>
          </a:prstGeom>
          <a:ln>
            <a:noFill/>
          </a:ln>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4D126DC2-F63E-42E7-B01C-468691E30629}" type="datetime'''''''''''''''''''''3''''''''''''''''.6'''''">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t>3.6</a:t>
            </a:fld>
            <a:endParaRPr lang="pt-PT"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67" name="Text Placeholder 2">
            <a:extLst>
              <a:ext uri="{FF2B5EF4-FFF2-40B4-BE49-F238E27FC236}">
                <a16:creationId xmlns:a16="http://schemas.microsoft.com/office/drawing/2014/main" id="{A784FEBC-C0BD-44AF-B6C4-A2420737EF8F}"/>
              </a:ext>
            </a:extLst>
          </p:cNvPr>
          <p:cNvSpPr>
            <a:spLocks noGrp="1"/>
          </p:cNvSpPr>
          <p:nvPr>
            <p:custDataLst>
              <p:tags r:id="rId87"/>
            </p:custDataLst>
          </p:nvPr>
        </p:nvSpPr>
        <p:spPr bwMode="gray">
          <a:xfrm>
            <a:off x="906463" y="7267576"/>
            <a:ext cx="166688"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096D9901-D863-4304-9739-98009C231D91}" type="datetime'''''''''''1''7''''''''''.''''''4'''''''''''''">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17.4</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668" name="Text Placeholder 5">
            <a:extLst>
              <a:ext uri="{FF2B5EF4-FFF2-40B4-BE49-F238E27FC236}">
                <a16:creationId xmlns:a16="http://schemas.microsoft.com/office/drawing/2014/main" id="{D56BD610-67A8-4554-8243-5CA12A05F6BA}"/>
              </a:ext>
            </a:extLst>
          </p:cNvPr>
          <p:cNvSpPr>
            <a:spLocks noGrp="1"/>
          </p:cNvSpPr>
          <p:nvPr>
            <p:custDataLst>
              <p:tags r:id="rId88"/>
            </p:custDataLst>
          </p:nvPr>
        </p:nvSpPr>
        <p:spPr bwMode="auto">
          <a:xfrm>
            <a:off x="647700" y="8605838"/>
            <a:ext cx="177800"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algn="l" defTabSz="995363" rtl="0" eaLnBrk="1" fontAlgn="base" hangingPunct="1">
              <a:lnSpc>
                <a:spcPct val="100000"/>
              </a:lnSpc>
              <a:spcBef>
                <a:spcPts val="0"/>
              </a:spcBef>
              <a:spcAft>
                <a:spcPts val="600"/>
              </a:spcAft>
              <a:defRPr sz="1000" baseline="0">
                <a:solidFill>
                  <a:schemeClr val="bg1"/>
                </a:solidFill>
                <a:latin typeface="EYInterstate Light" panose="02000506000000020004" pitchFamily="2" charset="0"/>
                <a:ea typeface="+mn-ea"/>
                <a:cs typeface="Arial" pitchFamily="34" charset="0"/>
              </a:defRPr>
            </a:lvl1pPr>
            <a:lvl2pPr marL="1588" algn="l" defTabSz="995363" rtl="0" eaLnBrk="1" fontAlgn="base" hangingPunct="1">
              <a:lnSpc>
                <a:spcPct val="100000"/>
              </a:lnSpc>
              <a:spcBef>
                <a:spcPts val="0"/>
              </a:spcBef>
              <a:spcAft>
                <a:spcPts val="600"/>
              </a:spcAft>
              <a:buClr>
                <a:srgbClr val="000000"/>
              </a:buClr>
              <a:defRPr lang="pt-PT" sz="1050" b="1" i="0" noProof="0" dirty="0" smtClean="0">
                <a:solidFill>
                  <a:schemeClr val="tx1"/>
                </a:solidFill>
                <a:latin typeface="EYInterstate Light" panose="02000506000000020004" pitchFamily="2" charset="0"/>
                <a:cs typeface="Arial" pitchFamily="34" charset="0"/>
              </a:defRPr>
            </a:lvl2pPr>
            <a:lvl3pPr marL="182880" indent="-182880" algn="l" defTabSz="995363" rtl="0" eaLnBrk="1" fontAlgn="base" hangingPunct="1">
              <a:lnSpc>
                <a:spcPct val="100000"/>
              </a:lnSpc>
              <a:spcBef>
                <a:spcPts val="0"/>
              </a:spcBef>
              <a:spcAft>
                <a:spcPts val="600"/>
              </a:spcAft>
              <a:buClr>
                <a:schemeClr val="accent2"/>
              </a:buClr>
              <a:buSzPct val="100000"/>
              <a:buFont typeface="Arial" panose="020B0604020202020204" pitchFamily="34" charset="0"/>
              <a:buChar char="►"/>
              <a:defRPr sz="1000" b="0">
                <a:solidFill>
                  <a:schemeClr val="bg1"/>
                </a:solidFill>
                <a:latin typeface="EYInterstate Light" panose="02000506000000020004" pitchFamily="2" charset="0"/>
                <a:cs typeface="Arial" pitchFamily="34" charset="0"/>
              </a:defRPr>
            </a:lvl3pPr>
            <a:lvl4pPr marL="365760" indent="-182880" algn="l" defTabSz="995363" rtl="0" eaLnBrk="1" fontAlgn="base" hangingPunct="1">
              <a:lnSpc>
                <a:spcPct val="100000"/>
              </a:lnSpc>
              <a:spcBef>
                <a:spcPts val="0"/>
              </a:spcBef>
              <a:spcAft>
                <a:spcPts val="600"/>
              </a:spcAft>
              <a:buClr>
                <a:schemeClr val="accent2"/>
              </a:buClr>
              <a:buSzPct val="70000"/>
              <a:buFont typeface="Arial" panose="020B0604020202020204" pitchFamily="34" charset="0"/>
              <a:buChar char="►"/>
              <a:defRPr sz="1000">
                <a:solidFill>
                  <a:schemeClr val="bg1"/>
                </a:solidFill>
                <a:latin typeface="EYInterstate Light" panose="02000506000000020004" pitchFamily="2" charset="0"/>
                <a:cs typeface="Arial" pitchFamily="34" charset="0"/>
              </a:defRPr>
            </a:lvl4pPr>
            <a:lvl5pPr marL="182880" indent="-182880" algn="l" defTabSz="995363" rtl="0" eaLnBrk="1" fontAlgn="base" hangingPunct="1">
              <a:lnSpc>
                <a:spcPct val="100000"/>
              </a:lnSpc>
              <a:spcBef>
                <a:spcPts val="0"/>
              </a:spcBef>
              <a:spcAft>
                <a:spcPts val="600"/>
              </a:spcAft>
              <a:buClrTx/>
              <a:buSzPct val="100000"/>
              <a:buFont typeface="+mj-lt"/>
              <a:buAutoNum type="arabicPeriod"/>
              <a:defRPr sz="1000" baseline="0">
                <a:solidFill>
                  <a:schemeClr val="bg1"/>
                </a:solidFill>
                <a:latin typeface="EYInterstate Light" panose="02000506000000020004" pitchFamily="2" charset="0"/>
                <a:cs typeface="Arial" pitchFamily="34" charset="0"/>
              </a:defRPr>
            </a:lvl5pPr>
            <a:lvl6pPr marL="0" indent="0" algn="l" defTabSz="0" rtl="0" eaLnBrk="1" fontAlgn="base" hangingPunct="1">
              <a:lnSpc>
                <a:spcPct val="100000"/>
              </a:lnSpc>
              <a:spcBef>
                <a:spcPts val="0"/>
              </a:spcBef>
              <a:spcAft>
                <a:spcPts val="600"/>
              </a:spcAft>
              <a:buClr>
                <a:schemeClr val="tx2"/>
              </a:buClr>
              <a:buFont typeface="Arial Narrow" pitchFamily="34" charset="0"/>
              <a:buNone/>
              <a:defRPr sz="1000" b="1" i="0" baseline="0">
                <a:solidFill>
                  <a:schemeClr val="bg1"/>
                </a:solidFill>
                <a:latin typeface="+mn-lt"/>
              </a:defRPr>
            </a:lvl6pPr>
            <a:lvl7pPr marL="0" indent="0" algn="l" defTabSz="995363" rtl="0" eaLnBrk="1" fontAlgn="base" hangingPunct="1">
              <a:lnSpc>
                <a:spcPct val="100000"/>
              </a:lnSpc>
              <a:spcBef>
                <a:spcPts val="0"/>
              </a:spcBef>
              <a:spcAft>
                <a:spcPts val="600"/>
              </a:spcAft>
              <a:buClr>
                <a:schemeClr val="tx2"/>
              </a:buClr>
              <a:buFont typeface="Arial Narrow" pitchFamily="34" charset="0"/>
              <a:buNone/>
              <a:defRPr sz="1000" i="1" baseline="0">
                <a:solidFill>
                  <a:schemeClr val="tx1"/>
                </a:solidFill>
                <a:latin typeface="+mn-lt"/>
              </a:defRPr>
            </a:lvl7pPr>
            <a:lvl8pPr marL="0" indent="0" algn="l" defTabSz="995363" rtl="0" eaLnBrk="1" fontAlgn="base" hangingPunct="1">
              <a:lnSpc>
                <a:spcPct val="100000"/>
              </a:lnSpc>
              <a:spcBef>
                <a:spcPts val="0"/>
              </a:spcBef>
              <a:spcAft>
                <a:spcPts val="600"/>
              </a:spcAft>
              <a:buClr>
                <a:schemeClr val="tx2"/>
              </a:buClr>
              <a:buFont typeface="Arial Narrow" pitchFamily="34" charset="0"/>
              <a:buNone/>
              <a:defRPr sz="1200" b="1">
                <a:solidFill>
                  <a:schemeClr val="bg1"/>
                </a:solidFill>
                <a:latin typeface="+mn-lt"/>
              </a:defRPr>
            </a:lvl8pPr>
            <a:lvl9pPr marL="0" indent="0" algn="l" defTabSz="995363" rtl="0" eaLnBrk="1" fontAlgn="base" hangingPunct="1">
              <a:lnSpc>
                <a:spcPct val="100000"/>
              </a:lnSpc>
              <a:spcBef>
                <a:spcPts val="0"/>
              </a:spcBef>
              <a:spcAft>
                <a:spcPts val="0"/>
              </a:spcAft>
              <a:buClr>
                <a:schemeClr val="tx2"/>
              </a:buClr>
              <a:buFont typeface="Arial Narrow" pitchFamily="34" charset="0"/>
              <a:buNone/>
              <a:defRPr sz="1000" baseline="0">
                <a:solidFill>
                  <a:schemeClr val="bg1"/>
                </a:solidFill>
                <a:latin typeface="+mn-lt"/>
              </a:defRPr>
            </a:lvl9pPr>
          </a:lstStyle>
          <a:p>
            <a:pPr lvl="0" algn="ctr">
              <a:spcBef>
                <a:spcPct val="0"/>
              </a:spcBef>
              <a:spcAft>
                <a:spcPct val="0"/>
              </a:spcAft>
              <a:defRPr/>
            </a:pPr>
            <a:fld id="{4AF46626-CF0B-4AAA-A392-0E182B6DDE9D}" type="datetime'2''0''''''''1''''5'''''''''''''''">
              <a:rPr lang="en-GB" altLang="en-US" sz="650" smtClean="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pPr/>
              <a:t>2015</a:t>
            </a:fld>
            <a:endParaRPr kumimoji="0" lang="pt-PT" sz="650" b="0" i="0" strike="noStrike" kern="1200" spc="0" normalizeH="0" noProof="0" dirty="0">
              <a:ln>
                <a:noFill/>
              </a:ln>
              <a:solidFill>
                <a:schemeClr val="tx1"/>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useBgFill="1">
        <p:nvSpPr>
          <p:cNvPr id="1663" name="Text Placeholder 2">
            <a:extLst>
              <a:ext uri="{FF2B5EF4-FFF2-40B4-BE49-F238E27FC236}">
                <a16:creationId xmlns:a16="http://schemas.microsoft.com/office/drawing/2014/main" id="{02E91417-6EFA-467F-9987-0B1E86DD879C}"/>
              </a:ext>
            </a:extLst>
          </p:cNvPr>
          <p:cNvSpPr>
            <a:spLocks noGrp="1"/>
          </p:cNvSpPr>
          <p:nvPr>
            <p:custDataLst>
              <p:tags r:id="rId89"/>
            </p:custDataLst>
          </p:nvPr>
        </p:nvSpPr>
        <p:spPr bwMode="gray">
          <a:xfrm>
            <a:off x="906463" y="7640638"/>
            <a:ext cx="166688" cy="98425"/>
          </a:xfrm>
          <a:prstGeom prst="rect">
            <a:avLst/>
          </a:prstGeom>
          <a:ln>
            <a:noFill/>
          </a:ln>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C26F768E-0E43-44BA-8743-82C35BEA7EF1}" type="datetime'''''''''''''1''''''''''1''''.''''''''7'''''''">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t>11.7</a:t>
            </a:fld>
            <a:endParaRPr lang="pt-PT"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669" name="Text Placeholder 5">
            <a:extLst>
              <a:ext uri="{FF2B5EF4-FFF2-40B4-BE49-F238E27FC236}">
                <a16:creationId xmlns:a16="http://schemas.microsoft.com/office/drawing/2014/main" id="{43913437-9081-47EA-9B97-9556204AE5E7}"/>
              </a:ext>
            </a:extLst>
          </p:cNvPr>
          <p:cNvSpPr>
            <a:spLocks noGrp="1"/>
          </p:cNvSpPr>
          <p:nvPr>
            <p:custDataLst>
              <p:tags r:id="rId90"/>
            </p:custDataLst>
          </p:nvPr>
        </p:nvSpPr>
        <p:spPr bwMode="auto">
          <a:xfrm>
            <a:off x="900113" y="8605838"/>
            <a:ext cx="177800"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algn="l" defTabSz="995363" rtl="0" eaLnBrk="1" fontAlgn="base" hangingPunct="1">
              <a:lnSpc>
                <a:spcPct val="100000"/>
              </a:lnSpc>
              <a:spcBef>
                <a:spcPts val="0"/>
              </a:spcBef>
              <a:spcAft>
                <a:spcPts val="600"/>
              </a:spcAft>
              <a:defRPr sz="1000" baseline="0">
                <a:solidFill>
                  <a:schemeClr val="bg1"/>
                </a:solidFill>
                <a:latin typeface="EYInterstate Light" panose="02000506000000020004" pitchFamily="2" charset="0"/>
                <a:ea typeface="+mn-ea"/>
                <a:cs typeface="Arial" pitchFamily="34" charset="0"/>
              </a:defRPr>
            </a:lvl1pPr>
            <a:lvl2pPr marL="1588" algn="l" defTabSz="995363" rtl="0" eaLnBrk="1" fontAlgn="base" hangingPunct="1">
              <a:lnSpc>
                <a:spcPct val="100000"/>
              </a:lnSpc>
              <a:spcBef>
                <a:spcPts val="0"/>
              </a:spcBef>
              <a:spcAft>
                <a:spcPts val="600"/>
              </a:spcAft>
              <a:buClr>
                <a:srgbClr val="000000"/>
              </a:buClr>
              <a:defRPr lang="pt-PT" sz="1050" b="1" i="0" noProof="0" dirty="0" smtClean="0">
                <a:solidFill>
                  <a:schemeClr val="tx1"/>
                </a:solidFill>
                <a:latin typeface="EYInterstate Light" panose="02000506000000020004" pitchFamily="2" charset="0"/>
                <a:cs typeface="Arial" pitchFamily="34" charset="0"/>
              </a:defRPr>
            </a:lvl2pPr>
            <a:lvl3pPr marL="182880" indent="-182880" algn="l" defTabSz="995363" rtl="0" eaLnBrk="1" fontAlgn="base" hangingPunct="1">
              <a:lnSpc>
                <a:spcPct val="100000"/>
              </a:lnSpc>
              <a:spcBef>
                <a:spcPts val="0"/>
              </a:spcBef>
              <a:spcAft>
                <a:spcPts val="600"/>
              </a:spcAft>
              <a:buClr>
                <a:schemeClr val="accent2"/>
              </a:buClr>
              <a:buSzPct val="100000"/>
              <a:buFont typeface="Arial" panose="020B0604020202020204" pitchFamily="34" charset="0"/>
              <a:buChar char="►"/>
              <a:defRPr sz="1000" b="0">
                <a:solidFill>
                  <a:schemeClr val="bg1"/>
                </a:solidFill>
                <a:latin typeface="EYInterstate Light" panose="02000506000000020004" pitchFamily="2" charset="0"/>
                <a:cs typeface="Arial" pitchFamily="34" charset="0"/>
              </a:defRPr>
            </a:lvl3pPr>
            <a:lvl4pPr marL="365760" indent="-182880" algn="l" defTabSz="995363" rtl="0" eaLnBrk="1" fontAlgn="base" hangingPunct="1">
              <a:lnSpc>
                <a:spcPct val="100000"/>
              </a:lnSpc>
              <a:spcBef>
                <a:spcPts val="0"/>
              </a:spcBef>
              <a:spcAft>
                <a:spcPts val="600"/>
              </a:spcAft>
              <a:buClr>
                <a:schemeClr val="accent2"/>
              </a:buClr>
              <a:buSzPct val="70000"/>
              <a:buFont typeface="Arial" panose="020B0604020202020204" pitchFamily="34" charset="0"/>
              <a:buChar char="►"/>
              <a:defRPr sz="1000">
                <a:solidFill>
                  <a:schemeClr val="bg1"/>
                </a:solidFill>
                <a:latin typeface="EYInterstate Light" panose="02000506000000020004" pitchFamily="2" charset="0"/>
                <a:cs typeface="Arial" pitchFamily="34" charset="0"/>
              </a:defRPr>
            </a:lvl4pPr>
            <a:lvl5pPr marL="182880" indent="-182880" algn="l" defTabSz="995363" rtl="0" eaLnBrk="1" fontAlgn="base" hangingPunct="1">
              <a:lnSpc>
                <a:spcPct val="100000"/>
              </a:lnSpc>
              <a:spcBef>
                <a:spcPts val="0"/>
              </a:spcBef>
              <a:spcAft>
                <a:spcPts val="600"/>
              </a:spcAft>
              <a:buClrTx/>
              <a:buSzPct val="100000"/>
              <a:buFont typeface="+mj-lt"/>
              <a:buAutoNum type="arabicPeriod"/>
              <a:defRPr sz="1000" baseline="0">
                <a:solidFill>
                  <a:schemeClr val="bg1"/>
                </a:solidFill>
                <a:latin typeface="EYInterstate Light" panose="02000506000000020004" pitchFamily="2" charset="0"/>
                <a:cs typeface="Arial" pitchFamily="34" charset="0"/>
              </a:defRPr>
            </a:lvl5pPr>
            <a:lvl6pPr marL="0" indent="0" algn="l" defTabSz="0" rtl="0" eaLnBrk="1" fontAlgn="base" hangingPunct="1">
              <a:lnSpc>
                <a:spcPct val="100000"/>
              </a:lnSpc>
              <a:spcBef>
                <a:spcPts val="0"/>
              </a:spcBef>
              <a:spcAft>
                <a:spcPts val="600"/>
              </a:spcAft>
              <a:buClr>
                <a:schemeClr val="tx2"/>
              </a:buClr>
              <a:buFont typeface="Arial Narrow" pitchFamily="34" charset="0"/>
              <a:buNone/>
              <a:defRPr sz="1000" b="1" i="0" baseline="0">
                <a:solidFill>
                  <a:schemeClr val="bg1"/>
                </a:solidFill>
                <a:latin typeface="+mn-lt"/>
              </a:defRPr>
            </a:lvl6pPr>
            <a:lvl7pPr marL="0" indent="0" algn="l" defTabSz="995363" rtl="0" eaLnBrk="1" fontAlgn="base" hangingPunct="1">
              <a:lnSpc>
                <a:spcPct val="100000"/>
              </a:lnSpc>
              <a:spcBef>
                <a:spcPts val="0"/>
              </a:spcBef>
              <a:spcAft>
                <a:spcPts val="600"/>
              </a:spcAft>
              <a:buClr>
                <a:schemeClr val="tx2"/>
              </a:buClr>
              <a:buFont typeface="Arial Narrow" pitchFamily="34" charset="0"/>
              <a:buNone/>
              <a:defRPr sz="1000" i="1" baseline="0">
                <a:solidFill>
                  <a:schemeClr val="tx1"/>
                </a:solidFill>
                <a:latin typeface="+mn-lt"/>
              </a:defRPr>
            </a:lvl7pPr>
            <a:lvl8pPr marL="0" indent="0" algn="l" defTabSz="995363" rtl="0" eaLnBrk="1" fontAlgn="base" hangingPunct="1">
              <a:lnSpc>
                <a:spcPct val="100000"/>
              </a:lnSpc>
              <a:spcBef>
                <a:spcPts val="0"/>
              </a:spcBef>
              <a:spcAft>
                <a:spcPts val="600"/>
              </a:spcAft>
              <a:buClr>
                <a:schemeClr val="tx2"/>
              </a:buClr>
              <a:buFont typeface="Arial Narrow" pitchFamily="34" charset="0"/>
              <a:buNone/>
              <a:defRPr sz="1200" b="1">
                <a:solidFill>
                  <a:schemeClr val="bg1"/>
                </a:solidFill>
                <a:latin typeface="+mn-lt"/>
              </a:defRPr>
            </a:lvl8pPr>
            <a:lvl9pPr marL="0" indent="0" algn="l" defTabSz="995363" rtl="0" eaLnBrk="1" fontAlgn="base" hangingPunct="1">
              <a:lnSpc>
                <a:spcPct val="100000"/>
              </a:lnSpc>
              <a:spcBef>
                <a:spcPts val="0"/>
              </a:spcBef>
              <a:spcAft>
                <a:spcPts val="0"/>
              </a:spcAft>
              <a:buClr>
                <a:schemeClr val="tx2"/>
              </a:buClr>
              <a:buFont typeface="Arial Narrow" pitchFamily="34" charset="0"/>
              <a:buNone/>
              <a:defRPr sz="1000" baseline="0">
                <a:solidFill>
                  <a:schemeClr val="bg1"/>
                </a:solidFill>
                <a:latin typeface="+mn-lt"/>
              </a:defRPr>
            </a:lvl9pPr>
          </a:lstStyle>
          <a:p>
            <a:pPr lvl="0" algn="ctr">
              <a:spcBef>
                <a:spcPct val="0"/>
              </a:spcBef>
              <a:spcAft>
                <a:spcPct val="0"/>
              </a:spcAft>
              <a:defRPr/>
            </a:pPr>
            <a:fld id="{DD0A3FCF-D3D2-4FEB-B0C7-B7C0CFF3C70B}" type="datetime'2''''''''''''''''''''''''''''''''''''''''''''016'''''">
              <a:rPr lang="en-GB" altLang="en-US" sz="650" smtClean="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pPr/>
              <a:t>2016</a:t>
            </a:fld>
            <a:endParaRPr kumimoji="0" lang="pt-PT" sz="650" b="0" i="0" strike="noStrike" kern="1200" spc="0" normalizeH="0" noProof="0" dirty="0">
              <a:ln>
                <a:noFill/>
              </a:ln>
              <a:solidFill>
                <a:schemeClr val="tx1"/>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71" name="Text Placeholder 2">
            <a:extLst>
              <a:ext uri="{FF2B5EF4-FFF2-40B4-BE49-F238E27FC236}">
                <a16:creationId xmlns:a16="http://schemas.microsoft.com/office/drawing/2014/main" id="{BB340314-B6AE-4FEF-959A-120B52179B51}"/>
              </a:ext>
            </a:extLst>
          </p:cNvPr>
          <p:cNvSpPr>
            <a:spLocks noGrp="1"/>
          </p:cNvSpPr>
          <p:nvPr>
            <p:custDataLst>
              <p:tags r:id="rId91"/>
            </p:custDataLst>
          </p:nvPr>
        </p:nvSpPr>
        <p:spPr bwMode="gray">
          <a:xfrm>
            <a:off x="1682750" y="7808914"/>
            <a:ext cx="12541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B8E0C6FD-DFA0-4D65-829A-150C215F36F7}" type="datetime'9''''.''''''''''''''''''''''1'''''''''''''''''''''''''''''''''">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9.1</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68" name="Text Placeholder 2">
            <a:extLst>
              <a:ext uri="{FF2B5EF4-FFF2-40B4-BE49-F238E27FC236}">
                <a16:creationId xmlns:a16="http://schemas.microsoft.com/office/drawing/2014/main" id="{CEE3A192-A1C7-4F22-8ED1-74508D2DDC1D}"/>
              </a:ext>
            </a:extLst>
          </p:cNvPr>
          <p:cNvSpPr>
            <a:spLocks noGrp="1"/>
          </p:cNvSpPr>
          <p:nvPr>
            <p:custDataLst>
              <p:tags r:id="rId92"/>
            </p:custDataLst>
          </p:nvPr>
        </p:nvSpPr>
        <p:spPr bwMode="gray">
          <a:xfrm>
            <a:off x="1157288" y="7418389"/>
            <a:ext cx="166688"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3BFD11D1-A26F-49E8-95E1-C1C68D58B0D3}" type="datetime'''1''''''''''''''''''''''''''5''.''''''''''''''''''''1'''''">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15.1</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sp useBgFill="1">
        <p:nvSpPr>
          <p:cNvPr id="1685" name="Text Placeholder 2">
            <a:extLst>
              <a:ext uri="{FF2B5EF4-FFF2-40B4-BE49-F238E27FC236}">
                <a16:creationId xmlns:a16="http://schemas.microsoft.com/office/drawing/2014/main" id="{9252D092-A283-485F-974D-36A53B4FB61A}"/>
              </a:ext>
            </a:extLst>
          </p:cNvPr>
          <p:cNvSpPr>
            <a:spLocks noGrp="1"/>
          </p:cNvSpPr>
          <p:nvPr>
            <p:custDataLst>
              <p:tags r:id="rId93"/>
            </p:custDataLst>
          </p:nvPr>
        </p:nvSpPr>
        <p:spPr bwMode="gray">
          <a:xfrm>
            <a:off x="1157288" y="7602538"/>
            <a:ext cx="166688" cy="98425"/>
          </a:xfrm>
          <a:prstGeom prst="rect">
            <a:avLst/>
          </a:prstGeom>
          <a:ln>
            <a:noFill/>
          </a:ln>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B25539B1-8F06-4DAF-8825-71B08C80CD14}" type="datetime'''''''''''''''''''1''2''.''''''''''''''''''''3'''''''''''">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t>12.3</a:t>
            </a:fld>
            <a:endParaRPr lang="pt-PT"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72" name="Text Placeholder 2">
            <a:extLst>
              <a:ext uri="{FF2B5EF4-FFF2-40B4-BE49-F238E27FC236}">
                <a16:creationId xmlns:a16="http://schemas.microsoft.com/office/drawing/2014/main" id="{C3BF4E8E-4098-4D3D-8BBD-7E191E56BED9}"/>
              </a:ext>
            </a:extLst>
          </p:cNvPr>
          <p:cNvSpPr>
            <a:spLocks noGrp="1"/>
          </p:cNvSpPr>
          <p:nvPr>
            <p:custDataLst>
              <p:tags r:id="rId94"/>
            </p:custDataLst>
          </p:nvPr>
        </p:nvSpPr>
        <p:spPr bwMode="gray">
          <a:xfrm>
            <a:off x="1935163" y="8085139"/>
            <a:ext cx="12541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FD474379-1866-4134-91A4-A97E7099A33D}" type="datetime'''''''''''''''''''4.''''''9'''''''''''''''">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4.9</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667" name="Text Placeholder 5">
            <a:extLst>
              <a:ext uri="{FF2B5EF4-FFF2-40B4-BE49-F238E27FC236}">
                <a16:creationId xmlns:a16="http://schemas.microsoft.com/office/drawing/2014/main" id="{ACE1F99B-2A65-4518-BFA1-27739CE9816C}"/>
              </a:ext>
            </a:extLst>
          </p:cNvPr>
          <p:cNvSpPr>
            <a:spLocks noGrp="1"/>
          </p:cNvSpPr>
          <p:nvPr>
            <p:custDataLst>
              <p:tags r:id="rId95"/>
            </p:custDataLst>
          </p:nvPr>
        </p:nvSpPr>
        <p:spPr bwMode="auto">
          <a:xfrm>
            <a:off x="1150938" y="8605838"/>
            <a:ext cx="177800"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algn="l" defTabSz="995363" rtl="0" eaLnBrk="1" fontAlgn="base" hangingPunct="1">
              <a:lnSpc>
                <a:spcPct val="100000"/>
              </a:lnSpc>
              <a:spcBef>
                <a:spcPts val="0"/>
              </a:spcBef>
              <a:spcAft>
                <a:spcPts val="600"/>
              </a:spcAft>
              <a:defRPr sz="1000" baseline="0">
                <a:solidFill>
                  <a:schemeClr val="bg1"/>
                </a:solidFill>
                <a:latin typeface="EYInterstate Light" panose="02000506000000020004" pitchFamily="2" charset="0"/>
                <a:ea typeface="+mn-ea"/>
                <a:cs typeface="Arial" pitchFamily="34" charset="0"/>
              </a:defRPr>
            </a:lvl1pPr>
            <a:lvl2pPr marL="1588" algn="l" defTabSz="995363" rtl="0" eaLnBrk="1" fontAlgn="base" hangingPunct="1">
              <a:lnSpc>
                <a:spcPct val="100000"/>
              </a:lnSpc>
              <a:spcBef>
                <a:spcPts val="0"/>
              </a:spcBef>
              <a:spcAft>
                <a:spcPts val="600"/>
              </a:spcAft>
              <a:buClr>
                <a:srgbClr val="000000"/>
              </a:buClr>
              <a:defRPr lang="pt-PT" sz="1050" b="1" i="0" noProof="0" dirty="0" smtClean="0">
                <a:solidFill>
                  <a:schemeClr val="tx1"/>
                </a:solidFill>
                <a:latin typeface="EYInterstate Light" panose="02000506000000020004" pitchFamily="2" charset="0"/>
                <a:cs typeface="Arial" pitchFamily="34" charset="0"/>
              </a:defRPr>
            </a:lvl2pPr>
            <a:lvl3pPr marL="182880" indent="-182880" algn="l" defTabSz="995363" rtl="0" eaLnBrk="1" fontAlgn="base" hangingPunct="1">
              <a:lnSpc>
                <a:spcPct val="100000"/>
              </a:lnSpc>
              <a:spcBef>
                <a:spcPts val="0"/>
              </a:spcBef>
              <a:spcAft>
                <a:spcPts val="600"/>
              </a:spcAft>
              <a:buClr>
                <a:schemeClr val="accent2"/>
              </a:buClr>
              <a:buSzPct val="100000"/>
              <a:buFont typeface="Arial" panose="020B0604020202020204" pitchFamily="34" charset="0"/>
              <a:buChar char="►"/>
              <a:defRPr sz="1000" b="0">
                <a:solidFill>
                  <a:schemeClr val="bg1"/>
                </a:solidFill>
                <a:latin typeface="EYInterstate Light" panose="02000506000000020004" pitchFamily="2" charset="0"/>
                <a:cs typeface="Arial" pitchFamily="34" charset="0"/>
              </a:defRPr>
            </a:lvl3pPr>
            <a:lvl4pPr marL="365760" indent="-182880" algn="l" defTabSz="995363" rtl="0" eaLnBrk="1" fontAlgn="base" hangingPunct="1">
              <a:lnSpc>
                <a:spcPct val="100000"/>
              </a:lnSpc>
              <a:spcBef>
                <a:spcPts val="0"/>
              </a:spcBef>
              <a:spcAft>
                <a:spcPts val="600"/>
              </a:spcAft>
              <a:buClr>
                <a:schemeClr val="accent2"/>
              </a:buClr>
              <a:buSzPct val="70000"/>
              <a:buFont typeface="Arial" panose="020B0604020202020204" pitchFamily="34" charset="0"/>
              <a:buChar char="►"/>
              <a:defRPr sz="1000">
                <a:solidFill>
                  <a:schemeClr val="bg1"/>
                </a:solidFill>
                <a:latin typeface="EYInterstate Light" panose="02000506000000020004" pitchFamily="2" charset="0"/>
                <a:cs typeface="Arial" pitchFamily="34" charset="0"/>
              </a:defRPr>
            </a:lvl4pPr>
            <a:lvl5pPr marL="182880" indent="-182880" algn="l" defTabSz="995363" rtl="0" eaLnBrk="1" fontAlgn="base" hangingPunct="1">
              <a:lnSpc>
                <a:spcPct val="100000"/>
              </a:lnSpc>
              <a:spcBef>
                <a:spcPts val="0"/>
              </a:spcBef>
              <a:spcAft>
                <a:spcPts val="600"/>
              </a:spcAft>
              <a:buClrTx/>
              <a:buSzPct val="100000"/>
              <a:buFont typeface="+mj-lt"/>
              <a:buAutoNum type="arabicPeriod"/>
              <a:defRPr sz="1000" baseline="0">
                <a:solidFill>
                  <a:schemeClr val="bg1"/>
                </a:solidFill>
                <a:latin typeface="EYInterstate Light" panose="02000506000000020004" pitchFamily="2" charset="0"/>
                <a:cs typeface="Arial" pitchFamily="34" charset="0"/>
              </a:defRPr>
            </a:lvl5pPr>
            <a:lvl6pPr marL="0" indent="0" algn="l" defTabSz="0" rtl="0" eaLnBrk="1" fontAlgn="base" hangingPunct="1">
              <a:lnSpc>
                <a:spcPct val="100000"/>
              </a:lnSpc>
              <a:spcBef>
                <a:spcPts val="0"/>
              </a:spcBef>
              <a:spcAft>
                <a:spcPts val="600"/>
              </a:spcAft>
              <a:buClr>
                <a:schemeClr val="tx2"/>
              </a:buClr>
              <a:buFont typeface="Arial Narrow" pitchFamily="34" charset="0"/>
              <a:buNone/>
              <a:defRPr sz="1000" b="1" i="0" baseline="0">
                <a:solidFill>
                  <a:schemeClr val="bg1"/>
                </a:solidFill>
                <a:latin typeface="+mn-lt"/>
              </a:defRPr>
            </a:lvl6pPr>
            <a:lvl7pPr marL="0" indent="0" algn="l" defTabSz="995363" rtl="0" eaLnBrk="1" fontAlgn="base" hangingPunct="1">
              <a:lnSpc>
                <a:spcPct val="100000"/>
              </a:lnSpc>
              <a:spcBef>
                <a:spcPts val="0"/>
              </a:spcBef>
              <a:spcAft>
                <a:spcPts val="600"/>
              </a:spcAft>
              <a:buClr>
                <a:schemeClr val="tx2"/>
              </a:buClr>
              <a:buFont typeface="Arial Narrow" pitchFamily="34" charset="0"/>
              <a:buNone/>
              <a:defRPr sz="1000" i="1" baseline="0">
                <a:solidFill>
                  <a:schemeClr val="tx1"/>
                </a:solidFill>
                <a:latin typeface="+mn-lt"/>
              </a:defRPr>
            </a:lvl7pPr>
            <a:lvl8pPr marL="0" indent="0" algn="l" defTabSz="995363" rtl="0" eaLnBrk="1" fontAlgn="base" hangingPunct="1">
              <a:lnSpc>
                <a:spcPct val="100000"/>
              </a:lnSpc>
              <a:spcBef>
                <a:spcPts val="0"/>
              </a:spcBef>
              <a:spcAft>
                <a:spcPts val="600"/>
              </a:spcAft>
              <a:buClr>
                <a:schemeClr val="tx2"/>
              </a:buClr>
              <a:buFont typeface="Arial Narrow" pitchFamily="34" charset="0"/>
              <a:buNone/>
              <a:defRPr sz="1200" b="1">
                <a:solidFill>
                  <a:schemeClr val="bg1"/>
                </a:solidFill>
                <a:latin typeface="+mn-lt"/>
              </a:defRPr>
            </a:lvl8pPr>
            <a:lvl9pPr marL="0" indent="0" algn="l" defTabSz="995363" rtl="0" eaLnBrk="1" fontAlgn="base" hangingPunct="1">
              <a:lnSpc>
                <a:spcPct val="100000"/>
              </a:lnSpc>
              <a:spcBef>
                <a:spcPts val="0"/>
              </a:spcBef>
              <a:spcAft>
                <a:spcPts val="0"/>
              </a:spcAft>
              <a:buClr>
                <a:schemeClr val="tx2"/>
              </a:buClr>
              <a:buFont typeface="Arial Narrow" pitchFamily="34" charset="0"/>
              <a:buNone/>
              <a:defRPr sz="1000" baseline="0">
                <a:solidFill>
                  <a:schemeClr val="bg1"/>
                </a:solidFill>
                <a:latin typeface="+mn-lt"/>
              </a:defRPr>
            </a:lvl9pPr>
          </a:lstStyle>
          <a:p>
            <a:pPr lvl="0" algn="ctr">
              <a:spcBef>
                <a:spcPct val="0"/>
              </a:spcBef>
              <a:spcAft>
                <a:spcPct val="0"/>
              </a:spcAft>
              <a:defRPr/>
            </a:pPr>
            <a:fld id="{8DC8FABA-F75A-452D-9C07-CBE8FB986899}" type="datetime'''''''''''''''''''''''''''20''''''''''''''''''''''1''''7'">
              <a:rPr lang="en-GB" altLang="en-US" sz="650" smtClean="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pPr/>
              <a:t>2017</a:t>
            </a:fld>
            <a:endParaRPr kumimoji="0" lang="pt-PT" sz="650" b="0" i="0" strike="noStrike" kern="1200" spc="0" normalizeH="0" noProof="0" dirty="0">
              <a:ln>
                <a:noFill/>
              </a:ln>
              <a:solidFill>
                <a:schemeClr val="tx1"/>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useBgFill="1">
        <p:nvSpPr>
          <p:cNvPr id="1697" name="Text Placeholder 2">
            <a:extLst>
              <a:ext uri="{FF2B5EF4-FFF2-40B4-BE49-F238E27FC236}">
                <a16:creationId xmlns:a16="http://schemas.microsoft.com/office/drawing/2014/main" id="{7A2CB028-CA6F-4479-A542-F019682E7CB3}"/>
              </a:ext>
            </a:extLst>
          </p:cNvPr>
          <p:cNvSpPr>
            <a:spLocks noGrp="1"/>
          </p:cNvSpPr>
          <p:nvPr>
            <p:custDataLst>
              <p:tags r:id="rId96"/>
            </p:custDataLst>
          </p:nvPr>
        </p:nvSpPr>
        <p:spPr bwMode="gray">
          <a:xfrm>
            <a:off x="1430338" y="8150225"/>
            <a:ext cx="125413" cy="98425"/>
          </a:xfrm>
          <a:prstGeom prst="rect">
            <a:avLst/>
          </a:prstGeom>
          <a:ln>
            <a:noFill/>
          </a:ln>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D500629A-4901-4878-A027-A7042FF69601}" type="datetime'''3''''''.''''''''''''''''''''''''9'''''''''">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t>3.9</a:t>
            </a:fld>
            <a:endParaRPr lang="pt-PT"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69" name="Text Placeholder 2">
            <a:extLst>
              <a:ext uri="{FF2B5EF4-FFF2-40B4-BE49-F238E27FC236}">
                <a16:creationId xmlns:a16="http://schemas.microsoft.com/office/drawing/2014/main" id="{A6D84AC5-DF36-4BE8-8F65-44C192A64439}"/>
              </a:ext>
            </a:extLst>
          </p:cNvPr>
          <p:cNvSpPr>
            <a:spLocks noGrp="1"/>
          </p:cNvSpPr>
          <p:nvPr>
            <p:custDataLst>
              <p:tags r:id="rId97"/>
            </p:custDataLst>
          </p:nvPr>
        </p:nvSpPr>
        <p:spPr bwMode="gray">
          <a:xfrm>
            <a:off x="1430338" y="7785101"/>
            <a:ext cx="12541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27A95785-2A0D-421A-9606-8B509CA930AF}" type="datetime'9''.''''''''''''''''5'''''''''''''''''''''''">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9.5</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670" name="Text Placeholder 5">
            <a:extLst>
              <a:ext uri="{FF2B5EF4-FFF2-40B4-BE49-F238E27FC236}">
                <a16:creationId xmlns:a16="http://schemas.microsoft.com/office/drawing/2014/main" id="{7BB5658B-3B3B-436E-BC89-A902DB8A933E}"/>
              </a:ext>
            </a:extLst>
          </p:cNvPr>
          <p:cNvSpPr>
            <a:spLocks noGrp="1"/>
          </p:cNvSpPr>
          <p:nvPr>
            <p:custDataLst>
              <p:tags r:id="rId98"/>
            </p:custDataLst>
          </p:nvPr>
        </p:nvSpPr>
        <p:spPr bwMode="auto">
          <a:xfrm>
            <a:off x="1403350" y="8605838"/>
            <a:ext cx="177800"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algn="l" defTabSz="995363" rtl="0" eaLnBrk="1" fontAlgn="base" hangingPunct="1">
              <a:lnSpc>
                <a:spcPct val="100000"/>
              </a:lnSpc>
              <a:spcBef>
                <a:spcPts val="0"/>
              </a:spcBef>
              <a:spcAft>
                <a:spcPts val="600"/>
              </a:spcAft>
              <a:defRPr sz="1000" baseline="0">
                <a:solidFill>
                  <a:schemeClr val="bg1"/>
                </a:solidFill>
                <a:latin typeface="EYInterstate Light" panose="02000506000000020004" pitchFamily="2" charset="0"/>
                <a:ea typeface="+mn-ea"/>
                <a:cs typeface="Arial" pitchFamily="34" charset="0"/>
              </a:defRPr>
            </a:lvl1pPr>
            <a:lvl2pPr marL="1588" algn="l" defTabSz="995363" rtl="0" eaLnBrk="1" fontAlgn="base" hangingPunct="1">
              <a:lnSpc>
                <a:spcPct val="100000"/>
              </a:lnSpc>
              <a:spcBef>
                <a:spcPts val="0"/>
              </a:spcBef>
              <a:spcAft>
                <a:spcPts val="600"/>
              </a:spcAft>
              <a:buClr>
                <a:srgbClr val="000000"/>
              </a:buClr>
              <a:defRPr lang="pt-PT" sz="1050" b="1" i="0" noProof="0" dirty="0" smtClean="0">
                <a:solidFill>
                  <a:schemeClr val="tx1"/>
                </a:solidFill>
                <a:latin typeface="EYInterstate Light" panose="02000506000000020004" pitchFamily="2" charset="0"/>
                <a:cs typeface="Arial" pitchFamily="34" charset="0"/>
              </a:defRPr>
            </a:lvl2pPr>
            <a:lvl3pPr marL="182880" indent="-182880" algn="l" defTabSz="995363" rtl="0" eaLnBrk="1" fontAlgn="base" hangingPunct="1">
              <a:lnSpc>
                <a:spcPct val="100000"/>
              </a:lnSpc>
              <a:spcBef>
                <a:spcPts val="0"/>
              </a:spcBef>
              <a:spcAft>
                <a:spcPts val="600"/>
              </a:spcAft>
              <a:buClr>
                <a:schemeClr val="accent2"/>
              </a:buClr>
              <a:buSzPct val="100000"/>
              <a:buFont typeface="Arial" panose="020B0604020202020204" pitchFamily="34" charset="0"/>
              <a:buChar char="►"/>
              <a:defRPr sz="1000" b="0">
                <a:solidFill>
                  <a:schemeClr val="bg1"/>
                </a:solidFill>
                <a:latin typeface="EYInterstate Light" panose="02000506000000020004" pitchFamily="2" charset="0"/>
                <a:cs typeface="Arial" pitchFamily="34" charset="0"/>
              </a:defRPr>
            </a:lvl3pPr>
            <a:lvl4pPr marL="365760" indent="-182880" algn="l" defTabSz="995363" rtl="0" eaLnBrk="1" fontAlgn="base" hangingPunct="1">
              <a:lnSpc>
                <a:spcPct val="100000"/>
              </a:lnSpc>
              <a:spcBef>
                <a:spcPts val="0"/>
              </a:spcBef>
              <a:spcAft>
                <a:spcPts val="600"/>
              </a:spcAft>
              <a:buClr>
                <a:schemeClr val="accent2"/>
              </a:buClr>
              <a:buSzPct val="70000"/>
              <a:buFont typeface="Arial" panose="020B0604020202020204" pitchFamily="34" charset="0"/>
              <a:buChar char="►"/>
              <a:defRPr sz="1000">
                <a:solidFill>
                  <a:schemeClr val="bg1"/>
                </a:solidFill>
                <a:latin typeface="EYInterstate Light" panose="02000506000000020004" pitchFamily="2" charset="0"/>
                <a:cs typeface="Arial" pitchFamily="34" charset="0"/>
              </a:defRPr>
            </a:lvl4pPr>
            <a:lvl5pPr marL="182880" indent="-182880" algn="l" defTabSz="995363" rtl="0" eaLnBrk="1" fontAlgn="base" hangingPunct="1">
              <a:lnSpc>
                <a:spcPct val="100000"/>
              </a:lnSpc>
              <a:spcBef>
                <a:spcPts val="0"/>
              </a:spcBef>
              <a:spcAft>
                <a:spcPts val="600"/>
              </a:spcAft>
              <a:buClrTx/>
              <a:buSzPct val="100000"/>
              <a:buFont typeface="+mj-lt"/>
              <a:buAutoNum type="arabicPeriod"/>
              <a:defRPr sz="1000" baseline="0">
                <a:solidFill>
                  <a:schemeClr val="bg1"/>
                </a:solidFill>
                <a:latin typeface="EYInterstate Light" panose="02000506000000020004" pitchFamily="2" charset="0"/>
                <a:cs typeface="Arial" pitchFamily="34" charset="0"/>
              </a:defRPr>
            </a:lvl5pPr>
            <a:lvl6pPr marL="0" indent="0" algn="l" defTabSz="0" rtl="0" eaLnBrk="1" fontAlgn="base" hangingPunct="1">
              <a:lnSpc>
                <a:spcPct val="100000"/>
              </a:lnSpc>
              <a:spcBef>
                <a:spcPts val="0"/>
              </a:spcBef>
              <a:spcAft>
                <a:spcPts val="600"/>
              </a:spcAft>
              <a:buClr>
                <a:schemeClr val="tx2"/>
              </a:buClr>
              <a:buFont typeface="Arial Narrow" pitchFamily="34" charset="0"/>
              <a:buNone/>
              <a:defRPr sz="1000" b="1" i="0" baseline="0">
                <a:solidFill>
                  <a:schemeClr val="bg1"/>
                </a:solidFill>
                <a:latin typeface="+mn-lt"/>
              </a:defRPr>
            </a:lvl6pPr>
            <a:lvl7pPr marL="0" indent="0" algn="l" defTabSz="995363" rtl="0" eaLnBrk="1" fontAlgn="base" hangingPunct="1">
              <a:lnSpc>
                <a:spcPct val="100000"/>
              </a:lnSpc>
              <a:spcBef>
                <a:spcPts val="0"/>
              </a:spcBef>
              <a:spcAft>
                <a:spcPts val="600"/>
              </a:spcAft>
              <a:buClr>
                <a:schemeClr val="tx2"/>
              </a:buClr>
              <a:buFont typeface="Arial Narrow" pitchFamily="34" charset="0"/>
              <a:buNone/>
              <a:defRPr sz="1000" i="1" baseline="0">
                <a:solidFill>
                  <a:schemeClr val="tx1"/>
                </a:solidFill>
                <a:latin typeface="+mn-lt"/>
              </a:defRPr>
            </a:lvl7pPr>
            <a:lvl8pPr marL="0" indent="0" algn="l" defTabSz="995363" rtl="0" eaLnBrk="1" fontAlgn="base" hangingPunct="1">
              <a:lnSpc>
                <a:spcPct val="100000"/>
              </a:lnSpc>
              <a:spcBef>
                <a:spcPts val="0"/>
              </a:spcBef>
              <a:spcAft>
                <a:spcPts val="600"/>
              </a:spcAft>
              <a:buClr>
                <a:schemeClr val="tx2"/>
              </a:buClr>
              <a:buFont typeface="Arial Narrow" pitchFamily="34" charset="0"/>
              <a:buNone/>
              <a:defRPr sz="1200" b="1">
                <a:solidFill>
                  <a:schemeClr val="bg1"/>
                </a:solidFill>
                <a:latin typeface="+mn-lt"/>
              </a:defRPr>
            </a:lvl8pPr>
            <a:lvl9pPr marL="0" indent="0" algn="l" defTabSz="995363" rtl="0" eaLnBrk="1" fontAlgn="base" hangingPunct="1">
              <a:lnSpc>
                <a:spcPct val="100000"/>
              </a:lnSpc>
              <a:spcBef>
                <a:spcPts val="0"/>
              </a:spcBef>
              <a:spcAft>
                <a:spcPts val="0"/>
              </a:spcAft>
              <a:buClr>
                <a:schemeClr val="tx2"/>
              </a:buClr>
              <a:buFont typeface="Arial Narrow" pitchFamily="34" charset="0"/>
              <a:buNone/>
              <a:defRPr sz="1000" baseline="0">
                <a:solidFill>
                  <a:schemeClr val="bg1"/>
                </a:solidFill>
                <a:latin typeface="+mn-lt"/>
              </a:defRPr>
            </a:lvl9pPr>
          </a:lstStyle>
          <a:p>
            <a:pPr lvl="0" algn="ctr">
              <a:spcBef>
                <a:spcPct val="0"/>
              </a:spcBef>
              <a:spcAft>
                <a:spcPct val="0"/>
              </a:spcAft>
              <a:defRPr/>
            </a:pPr>
            <a:fld id="{49686B6A-047A-484C-9540-D5B100519497}" type="datetime'''''''''''''''''''''''''2''''''''''''''0''''''''''1''''8'">
              <a:rPr lang="en-GB" altLang="en-US" sz="650" smtClean="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pPr/>
              <a:t>2018</a:t>
            </a:fld>
            <a:endParaRPr kumimoji="0" lang="pt-PT" sz="650" b="0" i="0" strike="noStrike" kern="1200" spc="0" normalizeH="0" noProof="0" dirty="0">
              <a:ln>
                <a:noFill/>
              </a:ln>
              <a:solidFill>
                <a:schemeClr val="tx1"/>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70" name="Text Placeholder 2">
            <a:extLst>
              <a:ext uri="{FF2B5EF4-FFF2-40B4-BE49-F238E27FC236}">
                <a16:creationId xmlns:a16="http://schemas.microsoft.com/office/drawing/2014/main" id="{62B93D51-5610-41E4-83F7-07B74E4BEDA9}"/>
              </a:ext>
            </a:extLst>
          </p:cNvPr>
          <p:cNvSpPr>
            <a:spLocks noGrp="1"/>
          </p:cNvSpPr>
          <p:nvPr>
            <p:custDataLst>
              <p:tags r:id="rId99"/>
            </p:custDataLst>
          </p:nvPr>
        </p:nvSpPr>
        <p:spPr bwMode="gray">
          <a:xfrm>
            <a:off x="1682750" y="8223251"/>
            <a:ext cx="12541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4CCF80D4-C758-494D-B1EE-35A33AE94801}" type="datetime'''''''''''''2''''''''''''''''''''''''''''.''''''''8'''''''''">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2.8</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671" name="Text Placeholder 5">
            <a:extLst>
              <a:ext uri="{FF2B5EF4-FFF2-40B4-BE49-F238E27FC236}">
                <a16:creationId xmlns:a16="http://schemas.microsoft.com/office/drawing/2014/main" id="{26362E56-D354-450A-BBD7-AEA83CE20B2A}"/>
              </a:ext>
            </a:extLst>
          </p:cNvPr>
          <p:cNvSpPr>
            <a:spLocks noGrp="1"/>
          </p:cNvSpPr>
          <p:nvPr>
            <p:custDataLst>
              <p:tags r:id="rId100"/>
            </p:custDataLst>
          </p:nvPr>
        </p:nvSpPr>
        <p:spPr bwMode="auto">
          <a:xfrm>
            <a:off x="1635126" y="8605838"/>
            <a:ext cx="219075"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algn="l" defTabSz="995363" rtl="0" eaLnBrk="1" fontAlgn="base" hangingPunct="1">
              <a:lnSpc>
                <a:spcPct val="100000"/>
              </a:lnSpc>
              <a:spcBef>
                <a:spcPts val="0"/>
              </a:spcBef>
              <a:spcAft>
                <a:spcPts val="600"/>
              </a:spcAft>
              <a:defRPr sz="1000" baseline="0">
                <a:solidFill>
                  <a:schemeClr val="bg1"/>
                </a:solidFill>
                <a:latin typeface="EYInterstate Light" panose="02000506000000020004" pitchFamily="2" charset="0"/>
                <a:ea typeface="+mn-ea"/>
                <a:cs typeface="Arial" pitchFamily="34" charset="0"/>
              </a:defRPr>
            </a:lvl1pPr>
            <a:lvl2pPr marL="1588" algn="l" defTabSz="995363" rtl="0" eaLnBrk="1" fontAlgn="base" hangingPunct="1">
              <a:lnSpc>
                <a:spcPct val="100000"/>
              </a:lnSpc>
              <a:spcBef>
                <a:spcPts val="0"/>
              </a:spcBef>
              <a:spcAft>
                <a:spcPts val="600"/>
              </a:spcAft>
              <a:buClr>
                <a:srgbClr val="000000"/>
              </a:buClr>
              <a:defRPr lang="pt-PT" sz="1050" b="1" i="0" noProof="0" dirty="0" smtClean="0">
                <a:solidFill>
                  <a:schemeClr val="tx1"/>
                </a:solidFill>
                <a:latin typeface="EYInterstate Light" panose="02000506000000020004" pitchFamily="2" charset="0"/>
                <a:cs typeface="Arial" pitchFamily="34" charset="0"/>
              </a:defRPr>
            </a:lvl2pPr>
            <a:lvl3pPr marL="182880" indent="-182880" algn="l" defTabSz="995363" rtl="0" eaLnBrk="1" fontAlgn="base" hangingPunct="1">
              <a:lnSpc>
                <a:spcPct val="100000"/>
              </a:lnSpc>
              <a:spcBef>
                <a:spcPts val="0"/>
              </a:spcBef>
              <a:spcAft>
                <a:spcPts val="600"/>
              </a:spcAft>
              <a:buClr>
                <a:schemeClr val="accent2"/>
              </a:buClr>
              <a:buSzPct val="100000"/>
              <a:buFont typeface="Arial" panose="020B0604020202020204" pitchFamily="34" charset="0"/>
              <a:buChar char="►"/>
              <a:defRPr sz="1000" b="0">
                <a:solidFill>
                  <a:schemeClr val="bg1"/>
                </a:solidFill>
                <a:latin typeface="EYInterstate Light" panose="02000506000000020004" pitchFamily="2" charset="0"/>
                <a:cs typeface="Arial" pitchFamily="34" charset="0"/>
              </a:defRPr>
            </a:lvl3pPr>
            <a:lvl4pPr marL="365760" indent="-182880" algn="l" defTabSz="995363" rtl="0" eaLnBrk="1" fontAlgn="base" hangingPunct="1">
              <a:lnSpc>
                <a:spcPct val="100000"/>
              </a:lnSpc>
              <a:spcBef>
                <a:spcPts val="0"/>
              </a:spcBef>
              <a:spcAft>
                <a:spcPts val="600"/>
              </a:spcAft>
              <a:buClr>
                <a:schemeClr val="accent2"/>
              </a:buClr>
              <a:buSzPct val="70000"/>
              <a:buFont typeface="Arial" panose="020B0604020202020204" pitchFamily="34" charset="0"/>
              <a:buChar char="►"/>
              <a:defRPr sz="1000">
                <a:solidFill>
                  <a:schemeClr val="bg1"/>
                </a:solidFill>
                <a:latin typeface="EYInterstate Light" panose="02000506000000020004" pitchFamily="2" charset="0"/>
                <a:cs typeface="Arial" pitchFamily="34" charset="0"/>
              </a:defRPr>
            </a:lvl4pPr>
            <a:lvl5pPr marL="182880" indent="-182880" algn="l" defTabSz="995363" rtl="0" eaLnBrk="1" fontAlgn="base" hangingPunct="1">
              <a:lnSpc>
                <a:spcPct val="100000"/>
              </a:lnSpc>
              <a:spcBef>
                <a:spcPts val="0"/>
              </a:spcBef>
              <a:spcAft>
                <a:spcPts val="600"/>
              </a:spcAft>
              <a:buClrTx/>
              <a:buSzPct val="100000"/>
              <a:buFont typeface="+mj-lt"/>
              <a:buAutoNum type="arabicPeriod"/>
              <a:defRPr sz="1000" baseline="0">
                <a:solidFill>
                  <a:schemeClr val="bg1"/>
                </a:solidFill>
                <a:latin typeface="EYInterstate Light" panose="02000506000000020004" pitchFamily="2" charset="0"/>
                <a:cs typeface="Arial" pitchFamily="34" charset="0"/>
              </a:defRPr>
            </a:lvl5pPr>
            <a:lvl6pPr marL="0" indent="0" algn="l" defTabSz="0" rtl="0" eaLnBrk="1" fontAlgn="base" hangingPunct="1">
              <a:lnSpc>
                <a:spcPct val="100000"/>
              </a:lnSpc>
              <a:spcBef>
                <a:spcPts val="0"/>
              </a:spcBef>
              <a:spcAft>
                <a:spcPts val="600"/>
              </a:spcAft>
              <a:buClr>
                <a:schemeClr val="tx2"/>
              </a:buClr>
              <a:buFont typeface="Arial Narrow" pitchFamily="34" charset="0"/>
              <a:buNone/>
              <a:defRPr sz="1000" b="1" i="0" baseline="0">
                <a:solidFill>
                  <a:schemeClr val="bg1"/>
                </a:solidFill>
                <a:latin typeface="+mn-lt"/>
              </a:defRPr>
            </a:lvl6pPr>
            <a:lvl7pPr marL="0" indent="0" algn="l" defTabSz="995363" rtl="0" eaLnBrk="1" fontAlgn="base" hangingPunct="1">
              <a:lnSpc>
                <a:spcPct val="100000"/>
              </a:lnSpc>
              <a:spcBef>
                <a:spcPts val="0"/>
              </a:spcBef>
              <a:spcAft>
                <a:spcPts val="600"/>
              </a:spcAft>
              <a:buClr>
                <a:schemeClr val="tx2"/>
              </a:buClr>
              <a:buFont typeface="Arial Narrow" pitchFamily="34" charset="0"/>
              <a:buNone/>
              <a:defRPr sz="1000" i="1" baseline="0">
                <a:solidFill>
                  <a:schemeClr val="tx1"/>
                </a:solidFill>
                <a:latin typeface="+mn-lt"/>
              </a:defRPr>
            </a:lvl7pPr>
            <a:lvl8pPr marL="0" indent="0" algn="l" defTabSz="995363" rtl="0" eaLnBrk="1" fontAlgn="base" hangingPunct="1">
              <a:lnSpc>
                <a:spcPct val="100000"/>
              </a:lnSpc>
              <a:spcBef>
                <a:spcPts val="0"/>
              </a:spcBef>
              <a:spcAft>
                <a:spcPts val="600"/>
              </a:spcAft>
              <a:buClr>
                <a:schemeClr val="tx2"/>
              </a:buClr>
              <a:buFont typeface="Arial Narrow" pitchFamily="34" charset="0"/>
              <a:buNone/>
              <a:defRPr sz="1200" b="1">
                <a:solidFill>
                  <a:schemeClr val="bg1"/>
                </a:solidFill>
                <a:latin typeface="+mn-lt"/>
              </a:defRPr>
            </a:lvl8pPr>
            <a:lvl9pPr marL="0" indent="0" algn="l" defTabSz="995363" rtl="0" eaLnBrk="1" fontAlgn="base" hangingPunct="1">
              <a:lnSpc>
                <a:spcPct val="100000"/>
              </a:lnSpc>
              <a:spcBef>
                <a:spcPts val="0"/>
              </a:spcBef>
              <a:spcAft>
                <a:spcPts val="0"/>
              </a:spcAft>
              <a:buClr>
                <a:schemeClr val="tx2"/>
              </a:buClr>
              <a:buFont typeface="Arial Narrow" pitchFamily="34" charset="0"/>
              <a:buNone/>
              <a:defRPr sz="1000" baseline="0">
                <a:solidFill>
                  <a:schemeClr val="bg1"/>
                </a:solidFill>
                <a:latin typeface="+mn-lt"/>
              </a:defRPr>
            </a:lvl9pPr>
          </a:lstStyle>
          <a:p>
            <a:pPr lvl="0" algn="ctr">
              <a:spcBef>
                <a:spcPct val="0"/>
              </a:spcBef>
              <a:spcAft>
                <a:spcPct val="0"/>
              </a:spcAft>
              <a:defRPr/>
            </a:pPr>
            <a:fld id="{83DEB8C9-F9D2-4FEF-AFFB-E70431F212CB}" type="datetime'''''''2''''''''''0''1''''''''9''''''''''''e'''''">
              <a:rPr lang="pt-PT" altLang="en-US" sz="650" smtClean="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pPr/>
              <a:t>2019e</a:t>
            </a:fld>
            <a:endParaRPr kumimoji="0" lang="pt-PT" sz="650" b="0" i="0" strike="noStrike" kern="1200" spc="0" normalizeH="0" noProof="0" dirty="0">
              <a:ln>
                <a:noFill/>
              </a:ln>
              <a:solidFill>
                <a:schemeClr val="tx1"/>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73" name="Text Placeholder 2">
            <a:extLst>
              <a:ext uri="{FF2B5EF4-FFF2-40B4-BE49-F238E27FC236}">
                <a16:creationId xmlns:a16="http://schemas.microsoft.com/office/drawing/2014/main" id="{47D3BD57-79CF-41F4-9CB3-A1C040721BF3}"/>
              </a:ext>
            </a:extLst>
          </p:cNvPr>
          <p:cNvSpPr>
            <a:spLocks noGrp="1"/>
          </p:cNvSpPr>
          <p:nvPr>
            <p:custDataLst>
              <p:tags r:id="rId101"/>
            </p:custDataLst>
          </p:nvPr>
        </p:nvSpPr>
        <p:spPr bwMode="gray">
          <a:xfrm>
            <a:off x="1914525" y="7715251"/>
            <a:ext cx="166688"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F2689ACA-D09B-43AE-BA30-C3502ECFF0EE}" type="datetime'''1''''''''''''''''''0''''''.''''''''''6'''''''''''''''''''''">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10.6</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672" name="Text Placeholder 5">
            <a:extLst>
              <a:ext uri="{FF2B5EF4-FFF2-40B4-BE49-F238E27FC236}">
                <a16:creationId xmlns:a16="http://schemas.microsoft.com/office/drawing/2014/main" id="{0E145F9F-6FF0-4F33-A08F-33D21924E1B5}"/>
              </a:ext>
            </a:extLst>
          </p:cNvPr>
          <p:cNvSpPr>
            <a:spLocks noGrp="1"/>
          </p:cNvSpPr>
          <p:nvPr>
            <p:custDataLst>
              <p:tags r:id="rId102"/>
            </p:custDataLst>
          </p:nvPr>
        </p:nvSpPr>
        <p:spPr bwMode="auto">
          <a:xfrm>
            <a:off x="1895475" y="8605838"/>
            <a:ext cx="203200"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algn="l" defTabSz="995363" rtl="0" eaLnBrk="1" fontAlgn="base" hangingPunct="1">
              <a:lnSpc>
                <a:spcPct val="100000"/>
              </a:lnSpc>
              <a:spcBef>
                <a:spcPts val="0"/>
              </a:spcBef>
              <a:spcAft>
                <a:spcPts val="600"/>
              </a:spcAft>
              <a:defRPr sz="1000" baseline="0">
                <a:solidFill>
                  <a:schemeClr val="bg1"/>
                </a:solidFill>
                <a:latin typeface="EYInterstate Light" panose="02000506000000020004" pitchFamily="2" charset="0"/>
                <a:ea typeface="+mn-ea"/>
                <a:cs typeface="Arial" pitchFamily="34" charset="0"/>
              </a:defRPr>
            </a:lvl1pPr>
            <a:lvl2pPr marL="1588" algn="l" defTabSz="995363" rtl="0" eaLnBrk="1" fontAlgn="base" hangingPunct="1">
              <a:lnSpc>
                <a:spcPct val="100000"/>
              </a:lnSpc>
              <a:spcBef>
                <a:spcPts val="0"/>
              </a:spcBef>
              <a:spcAft>
                <a:spcPts val="600"/>
              </a:spcAft>
              <a:buClr>
                <a:srgbClr val="000000"/>
              </a:buClr>
              <a:defRPr lang="pt-PT" sz="1050" b="1" i="0" noProof="0" dirty="0" smtClean="0">
                <a:solidFill>
                  <a:schemeClr val="tx1"/>
                </a:solidFill>
                <a:latin typeface="EYInterstate Light" panose="02000506000000020004" pitchFamily="2" charset="0"/>
                <a:cs typeface="Arial" pitchFamily="34" charset="0"/>
              </a:defRPr>
            </a:lvl2pPr>
            <a:lvl3pPr marL="182880" indent="-182880" algn="l" defTabSz="995363" rtl="0" eaLnBrk="1" fontAlgn="base" hangingPunct="1">
              <a:lnSpc>
                <a:spcPct val="100000"/>
              </a:lnSpc>
              <a:spcBef>
                <a:spcPts val="0"/>
              </a:spcBef>
              <a:spcAft>
                <a:spcPts val="600"/>
              </a:spcAft>
              <a:buClr>
                <a:schemeClr val="accent2"/>
              </a:buClr>
              <a:buSzPct val="100000"/>
              <a:buFont typeface="Arial" panose="020B0604020202020204" pitchFamily="34" charset="0"/>
              <a:buChar char="►"/>
              <a:defRPr sz="1000" b="0">
                <a:solidFill>
                  <a:schemeClr val="bg1"/>
                </a:solidFill>
                <a:latin typeface="EYInterstate Light" panose="02000506000000020004" pitchFamily="2" charset="0"/>
                <a:cs typeface="Arial" pitchFamily="34" charset="0"/>
              </a:defRPr>
            </a:lvl3pPr>
            <a:lvl4pPr marL="365760" indent="-182880" algn="l" defTabSz="995363" rtl="0" eaLnBrk="1" fontAlgn="base" hangingPunct="1">
              <a:lnSpc>
                <a:spcPct val="100000"/>
              </a:lnSpc>
              <a:spcBef>
                <a:spcPts val="0"/>
              </a:spcBef>
              <a:spcAft>
                <a:spcPts val="600"/>
              </a:spcAft>
              <a:buClr>
                <a:schemeClr val="accent2"/>
              </a:buClr>
              <a:buSzPct val="70000"/>
              <a:buFont typeface="Arial" panose="020B0604020202020204" pitchFamily="34" charset="0"/>
              <a:buChar char="►"/>
              <a:defRPr sz="1000">
                <a:solidFill>
                  <a:schemeClr val="bg1"/>
                </a:solidFill>
                <a:latin typeface="EYInterstate Light" panose="02000506000000020004" pitchFamily="2" charset="0"/>
                <a:cs typeface="Arial" pitchFamily="34" charset="0"/>
              </a:defRPr>
            </a:lvl4pPr>
            <a:lvl5pPr marL="182880" indent="-182880" algn="l" defTabSz="995363" rtl="0" eaLnBrk="1" fontAlgn="base" hangingPunct="1">
              <a:lnSpc>
                <a:spcPct val="100000"/>
              </a:lnSpc>
              <a:spcBef>
                <a:spcPts val="0"/>
              </a:spcBef>
              <a:spcAft>
                <a:spcPts val="600"/>
              </a:spcAft>
              <a:buClrTx/>
              <a:buSzPct val="100000"/>
              <a:buFont typeface="+mj-lt"/>
              <a:buAutoNum type="arabicPeriod"/>
              <a:defRPr sz="1000" baseline="0">
                <a:solidFill>
                  <a:schemeClr val="bg1"/>
                </a:solidFill>
                <a:latin typeface="EYInterstate Light" panose="02000506000000020004" pitchFamily="2" charset="0"/>
                <a:cs typeface="Arial" pitchFamily="34" charset="0"/>
              </a:defRPr>
            </a:lvl5pPr>
            <a:lvl6pPr marL="0" indent="0" algn="l" defTabSz="0" rtl="0" eaLnBrk="1" fontAlgn="base" hangingPunct="1">
              <a:lnSpc>
                <a:spcPct val="100000"/>
              </a:lnSpc>
              <a:spcBef>
                <a:spcPts val="0"/>
              </a:spcBef>
              <a:spcAft>
                <a:spcPts val="600"/>
              </a:spcAft>
              <a:buClr>
                <a:schemeClr val="tx2"/>
              </a:buClr>
              <a:buFont typeface="Arial Narrow" pitchFamily="34" charset="0"/>
              <a:buNone/>
              <a:defRPr sz="1000" b="1" i="0" baseline="0">
                <a:solidFill>
                  <a:schemeClr val="bg1"/>
                </a:solidFill>
                <a:latin typeface="+mn-lt"/>
              </a:defRPr>
            </a:lvl6pPr>
            <a:lvl7pPr marL="0" indent="0" algn="l" defTabSz="995363" rtl="0" eaLnBrk="1" fontAlgn="base" hangingPunct="1">
              <a:lnSpc>
                <a:spcPct val="100000"/>
              </a:lnSpc>
              <a:spcBef>
                <a:spcPts val="0"/>
              </a:spcBef>
              <a:spcAft>
                <a:spcPts val="600"/>
              </a:spcAft>
              <a:buClr>
                <a:schemeClr val="tx2"/>
              </a:buClr>
              <a:buFont typeface="Arial Narrow" pitchFamily="34" charset="0"/>
              <a:buNone/>
              <a:defRPr sz="1000" i="1" baseline="0">
                <a:solidFill>
                  <a:schemeClr val="tx1"/>
                </a:solidFill>
                <a:latin typeface="+mn-lt"/>
              </a:defRPr>
            </a:lvl7pPr>
            <a:lvl8pPr marL="0" indent="0" algn="l" defTabSz="995363" rtl="0" eaLnBrk="1" fontAlgn="base" hangingPunct="1">
              <a:lnSpc>
                <a:spcPct val="100000"/>
              </a:lnSpc>
              <a:spcBef>
                <a:spcPts val="0"/>
              </a:spcBef>
              <a:spcAft>
                <a:spcPts val="600"/>
              </a:spcAft>
              <a:buClr>
                <a:schemeClr val="tx2"/>
              </a:buClr>
              <a:buFont typeface="Arial Narrow" pitchFamily="34" charset="0"/>
              <a:buNone/>
              <a:defRPr sz="1200" b="1">
                <a:solidFill>
                  <a:schemeClr val="bg1"/>
                </a:solidFill>
                <a:latin typeface="+mn-lt"/>
              </a:defRPr>
            </a:lvl8pPr>
            <a:lvl9pPr marL="0" indent="0" algn="l" defTabSz="995363" rtl="0" eaLnBrk="1" fontAlgn="base" hangingPunct="1">
              <a:lnSpc>
                <a:spcPct val="100000"/>
              </a:lnSpc>
              <a:spcBef>
                <a:spcPts val="0"/>
              </a:spcBef>
              <a:spcAft>
                <a:spcPts val="0"/>
              </a:spcAft>
              <a:buClr>
                <a:schemeClr val="tx2"/>
              </a:buClr>
              <a:buFont typeface="Arial Narrow" pitchFamily="34" charset="0"/>
              <a:buNone/>
              <a:defRPr sz="1000" baseline="0">
                <a:solidFill>
                  <a:schemeClr val="bg1"/>
                </a:solidFill>
                <a:latin typeface="+mn-lt"/>
              </a:defRPr>
            </a:lvl9pPr>
          </a:lstStyle>
          <a:p>
            <a:pPr lvl="0" algn="ctr">
              <a:spcBef>
                <a:spcPct val="0"/>
              </a:spcBef>
              <a:spcAft>
                <a:spcPct val="0"/>
              </a:spcAft>
              <a:defRPr/>
            </a:pPr>
            <a:fld id="{E3ED1BB0-B9DA-491F-8CCC-2B42BF5BE160}" type="datetime'''2''''''0''''''2''''''''0''''''''''''''''''''f'''">
              <a:rPr lang="pt-PT" altLang="en-US" sz="650" smtClean="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pPr/>
              <a:t>2020f</a:t>
            </a:fld>
            <a:endParaRPr kumimoji="0" lang="pt-PT" sz="650" b="0" i="0" strike="noStrike" kern="1200" spc="0" normalizeH="0" noProof="0" dirty="0">
              <a:ln>
                <a:noFill/>
              </a:ln>
              <a:solidFill>
                <a:schemeClr val="tx1"/>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74" name="Text Placeholder 2">
            <a:extLst>
              <a:ext uri="{FF2B5EF4-FFF2-40B4-BE49-F238E27FC236}">
                <a16:creationId xmlns:a16="http://schemas.microsoft.com/office/drawing/2014/main" id="{3F52FC91-0248-4348-86F9-FF384162B2C5}"/>
              </a:ext>
            </a:extLst>
          </p:cNvPr>
          <p:cNvSpPr>
            <a:spLocks noGrp="1"/>
          </p:cNvSpPr>
          <p:nvPr>
            <p:custDataLst>
              <p:tags r:id="rId103"/>
            </p:custDataLst>
          </p:nvPr>
        </p:nvSpPr>
        <p:spPr bwMode="gray">
          <a:xfrm>
            <a:off x="2185988" y="7996239"/>
            <a:ext cx="12541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AA20FDF4-4C25-4D38-B8FD-1DDEA6B3546F}" type="datetime'''''''''''''''''6''''''''''''''''''''''''''''''.3'">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6.3</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75" name="Text Placeholder 2">
            <a:extLst>
              <a:ext uri="{FF2B5EF4-FFF2-40B4-BE49-F238E27FC236}">
                <a16:creationId xmlns:a16="http://schemas.microsoft.com/office/drawing/2014/main" id="{6E44DFA3-AB71-49FB-8A76-4464607A563F}"/>
              </a:ext>
            </a:extLst>
          </p:cNvPr>
          <p:cNvSpPr>
            <a:spLocks noGrp="1"/>
          </p:cNvSpPr>
          <p:nvPr>
            <p:custDataLst>
              <p:tags r:id="rId104"/>
            </p:custDataLst>
          </p:nvPr>
        </p:nvSpPr>
        <p:spPr bwMode="gray">
          <a:xfrm>
            <a:off x="2165350" y="7632701"/>
            <a:ext cx="166688"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C15C0CE5-9F27-4527-A7E0-BEE3BFA61A4A}" type="datetime'''''''1''''''''''''''''''''''1''''''''''''''''.''8'''">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11.8</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675" name="Text Placeholder 5">
            <a:extLst>
              <a:ext uri="{FF2B5EF4-FFF2-40B4-BE49-F238E27FC236}">
                <a16:creationId xmlns:a16="http://schemas.microsoft.com/office/drawing/2014/main" id="{894FEA1D-4A76-4716-833D-E2F7BDB2B644}"/>
              </a:ext>
            </a:extLst>
          </p:cNvPr>
          <p:cNvSpPr>
            <a:spLocks noGrp="1"/>
          </p:cNvSpPr>
          <p:nvPr>
            <p:custDataLst>
              <p:tags r:id="rId105"/>
            </p:custDataLst>
          </p:nvPr>
        </p:nvSpPr>
        <p:spPr bwMode="auto">
          <a:xfrm>
            <a:off x="2398713" y="8605838"/>
            <a:ext cx="203200"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algn="l" defTabSz="995363" rtl="0" eaLnBrk="1" fontAlgn="base" hangingPunct="1">
              <a:lnSpc>
                <a:spcPct val="100000"/>
              </a:lnSpc>
              <a:spcBef>
                <a:spcPts val="0"/>
              </a:spcBef>
              <a:spcAft>
                <a:spcPts val="600"/>
              </a:spcAft>
              <a:defRPr sz="1000" baseline="0">
                <a:solidFill>
                  <a:schemeClr val="bg1"/>
                </a:solidFill>
                <a:latin typeface="EYInterstate Light" panose="02000506000000020004" pitchFamily="2" charset="0"/>
                <a:ea typeface="+mn-ea"/>
                <a:cs typeface="Arial" pitchFamily="34" charset="0"/>
              </a:defRPr>
            </a:lvl1pPr>
            <a:lvl2pPr marL="1588" algn="l" defTabSz="995363" rtl="0" eaLnBrk="1" fontAlgn="base" hangingPunct="1">
              <a:lnSpc>
                <a:spcPct val="100000"/>
              </a:lnSpc>
              <a:spcBef>
                <a:spcPts val="0"/>
              </a:spcBef>
              <a:spcAft>
                <a:spcPts val="600"/>
              </a:spcAft>
              <a:buClr>
                <a:srgbClr val="000000"/>
              </a:buClr>
              <a:defRPr lang="pt-PT" sz="1050" b="1" i="0" noProof="0" dirty="0" smtClean="0">
                <a:solidFill>
                  <a:schemeClr val="tx1"/>
                </a:solidFill>
                <a:latin typeface="EYInterstate Light" panose="02000506000000020004" pitchFamily="2" charset="0"/>
                <a:cs typeface="Arial" pitchFamily="34" charset="0"/>
              </a:defRPr>
            </a:lvl2pPr>
            <a:lvl3pPr marL="182880" indent="-182880" algn="l" defTabSz="995363" rtl="0" eaLnBrk="1" fontAlgn="base" hangingPunct="1">
              <a:lnSpc>
                <a:spcPct val="100000"/>
              </a:lnSpc>
              <a:spcBef>
                <a:spcPts val="0"/>
              </a:spcBef>
              <a:spcAft>
                <a:spcPts val="600"/>
              </a:spcAft>
              <a:buClr>
                <a:schemeClr val="accent2"/>
              </a:buClr>
              <a:buSzPct val="100000"/>
              <a:buFont typeface="Arial" panose="020B0604020202020204" pitchFamily="34" charset="0"/>
              <a:buChar char="►"/>
              <a:defRPr sz="1000" b="0">
                <a:solidFill>
                  <a:schemeClr val="bg1"/>
                </a:solidFill>
                <a:latin typeface="EYInterstate Light" panose="02000506000000020004" pitchFamily="2" charset="0"/>
                <a:cs typeface="Arial" pitchFamily="34" charset="0"/>
              </a:defRPr>
            </a:lvl3pPr>
            <a:lvl4pPr marL="365760" indent="-182880" algn="l" defTabSz="995363" rtl="0" eaLnBrk="1" fontAlgn="base" hangingPunct="1">
              <a:lnSpc>
                <a:spcPct val="100000"/>
              </a:lnSpc>
              <a:spcBef>
                <a:spcPts val="0"/>
              </a:spcBef>
              <a:spcAft>
                <a:spcPts val="600"/>
              </a:spcAft>
              <a:buClr>
                <a:schemeClr val="accent2"/>
              </a:buClr>
              <a:buSzPct val="70000"/>
              <a:buFont typeface="Arial" panose="020B0604020202020204" pitchFamily="34" charset="0"/>
              <a:buChar char="►"/>
              <a:defRPr sz="1000">
                <a:solidFill>
                  <a:schemeClr val="bg1"/>
                </a:solidFill>
                <a:latin typeface="EYInterstate Light" panose="02000506000000020004" pitchFamily="2" charset="0"/>
                <a:cs typeface="Arial" pitchFamily="34" charset="0"/>
              </a:defRPr>
            </a:lvl4pPr>
            <a:lvl5pPr marL="182880" indent="-182880" algn="l" defTabSz="995363" rtl="0" eaLnBrk="1" fontAlgn="base" hangingPunct="1">
              <a:lnSpc>
                <a:spcPct val="100000"/>
              </a:lnSpc>
              <a:spcBef>
                <a:spcPts val="0"/>
              </a:spcBef>
              <a:spcAft>
                <a:spcPts val="600"/>
              </a:spcAft>
              <a:buClrTx/>
              <a:buSzPct val="100000"/>
              <a:buFont typeface="+mj-lt"/>
              <a:buAutoNum type="arabicPeriod"/>
              <a:defRPr sz="1000" baseline="0">
                <a:solidFill>
                  <a:schemeClr val="bg1"/>
                </a:solidFill>
                <a:latin typeface="EYInterstate Light" panose="02000506000000020004" pitchFamily="2" charset="0"/>
                <a:cs typeface="Arial" pitchFamily="34" charset="0"/>
              </a:defRPr>
            </a:lvl5pPr>
            <a:lvl6pPr marL="0" indent="0" algn="l" defTabSz="0" rtl="0" eaLnBrk="1" fontAlgn="base" hangingPunct="1">
              <a:lnSpc>
                <a:spcPct val="100000"/>
              </a:lnSpc>
              <a:spcBef>
                <a:spcPts val="0"/>
              </a:spcBef>
              <a:spcAft>
                <a:spcPts val="600"/>
              </a:spcAft>
              <a:buClr>
                <a:schemeClr val="tx2"/>
              </a:buClr>
              <a:buFont typeface="Arial Narrow" pitchFamily="34" charset="0"/>
              <a:buNone/>
              <a:defRPr sz="1000" b="1" i="0" baseline="0">
                <a:solidFill>
                  <a:schemeClr val="bg1"/>
                </a:solidFill>
                <a:latin typeface="+mn-lt"/>
              </a:defRPr>
            </a:lvl6pPr>
            <a:lvl7pPr marL="0" indent="0" algn="l" defTabSz="995363" rtl="0" eaLnBrk="1" fontAlgn="base" hangingPunct="1">
              <a:lnSpc>
                <a:spcPct val="100000"/>
              </a:lnSpc>
              <a:spcBef>
                <a:spcPts val="0"/>
              </a:spcBef>
              <a:spcAft>
                <a:spcPts val="600"/>
              </a:spcAft>
              <a:buClr>
                <a:schemeClr val="tx2"/>
              </a:buClr>
              <a:buFont typeface="Arial Narrow" pitchFamily="34" charset="0"/>
              <a:buNone/>
              <a:defRPr sz="1000" i="1" baseline="0">
                <a:solidFill>
                  <a:schemeClr val="tx1"/>
                </a:solidFill>
                <a:latin typeface="+mn-lt"/>
              </a:defRPr>
            </a:lvl7pPr>
            <a:lvl8pPr marL="0" indent="0" algn="l" defTabSz="995363" rtl="0" eaLnBrk="1" fontAlgn="base" hangingPunct="1">
              <a:lnSpc>
                <a:spcPct val="100000"/>
              </a:lnSpc>
              <a:spcBef>
                <a:spcPts val="0"/>
              </a:spcBef>
              <a:spcAft>
                <a:spcPts val="600"/>
              </a:spcAft>
              <a:buClr>
                <a:schemeClr val="tx2"/>
              </a:buClr>
              <a:buFont typeface="Arial Narrow" pitchFamily="34" charset="0"/>
              <a:buNone/>
              <a:defRPr sz="1200" b="1">
                <a:solidFill>
                  <a:schemeClr val="bg1"/>
                </a:solidFill>
                <a:latin typeface="+mn-lt"/>
              </a:defRPr>
            </a:lvl8pPr>
            <a:lvl9pPr marL="0" indent="0" algn="l" defTabSz="995363" rtl="0" eaLnBrk="1" fontAlgn="base" hangingPunct="1">
              <a:lnSpc>
                <a:spcPct val="100000"/>
              </a:lnSpc>
              <a:spcBef>
                <a:spcPts val="0"/>
              </a:spcBef>
              <a:spcAft>
                <a:spcPts val="0"/>
              </a:spcAft>
              <a:buClr>
                <a:schemeClr val="tx2"/>
              </a:buClr>
              <a:buFont typeface="Arial Narrow" pitchFamily="34" charset="0"/>
              <a:buNone/>
              <a:defRPr sz="1000" baseline="0">
                <a:solidFill>
                  <a:schemeClr val="bg1"/>
                </a:solidFill>
                <a:latin typeface="+mn-lt"/>
              </a:defRPr>
            </a:lvl9pPr>
          </a:lstStyle>
          <a:p>
            <a:pPr lvl="0" algn="ctr">
              <a:spcBef>
                <a:spcPct val="0"/>
              </a:spcBef>
              <a:spcAft>
                <a:spcPct val="0"/>
              </a:spcAft>
              <a:defRPr/>
            </a:pPr>
            <a:fld id="{DB841337-2956-44C5-A210-B8966B8A08CA}" type="datetime'''''''2''''''''0''''''''''''2''''''''''2f'''''">
              <a:rPr lang="pt-PT" altLang="en-US" sz="650" smtClean="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pPr/>
              <a:t>2022f</a:t>
            </a:fld>
            <a:endParaRPr kumimoji="0" lang="pt-PT" sz="650" b="0" i="0" strike="noStrike" kern="1200" spc="0" normalizeH="0" noProof="0" dirty="0">
              <a:ln>
                <a:noFill/>
              </a:ln>
              <a:solidFill>
                <a:schemeClr val="tx1"/>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cxnSp>
        <p:nvCxnSpPr>
          <p:cNvPr id="1699" name="Straight Connector 1698">
            <a:extLst>
              <a:ext uri="{FF2B5EF4-FFF2-40B4-BE49-F238E27FC236}">
                <a16:creationId xmlns:a16="http://schemas.microsoft.com/office/drawing/2014/main" id="{0AF6E807-02EB-4AAD-A513-CA6FF77938B5}"/>
              </a:ext>
            </a:extLst>
          </p:cNvPr>
          <p:cNvCxnSpPr/>
          <p:nvPr>
            <p:custDataLst>
              <p:tags r:id="rId106"/>
            </p:custDataLst>
          </p:nvPr>
        </p:nvCxnSpPr>
        <p:spPr bwMode="gray">
          <a:xfrm>
            <a:off x="403225" y="8843963"/>
            <a:ext cx="139700" cy="0"/>
          </a:xfrm>
          <a:prstGeom prst="line">
            <a:avLst/>
          </a:prstGeom>
          <a:ln w="12700" cap="rnd" cmpd="sng" algn="ctr">
            <a:solidFill>
              <a:srgbClr val="8DC63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77" name="Straight Connector 1676">
            <a:extLst>
              <a:ext uri="{FF2B5EF4-FFF2-40B4-BE49-F238E27FC236}">
                <a16:creationId xmlns:a16="http://schemas.microsoft.com/office/drawing/2014/main" id="{8E50905A-3F4E-42A5-A1B1-DFAE3B25B8C1}"/>
              </a:ext>
            </a:extLst>
          </p:cNvPr>
          <p:cNvCxnSpPr/>
          <p:nvPr>
            <p:custDataLst>
              <p:tags r:id="rId107"/>
            </p:custDataLst>
          </p:nvPr>
        </p:nvCxnSpPr>
        <p:spPr bwMode="gray">
          <a:xfrm>
            <a:off x="403225" y="8993188"/>
            <a:ext cx="139700" cy="0"/>
          </a:xfrm>
          <a:prstGeom prst="line">
            <a:avLst/>
          </a:prstGeom>
          <a:ln w="12700" cap="rnd" cmpd="sng" algn="ctr">
            <a:solidFill>
              <a:srgbClr val="BFBFB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78" name="Oval 1677">
            <a:extLst>
              <a:ext uri="{FF2B5EF4-FFF2-40B4-BE49-F238E27FC236}">
                <a16:creationId xmlns:a16="http://schemas.microsoft.com/office/drawing/2014/main" id="{74F01F4F-D6C8-4F60-A4E1-A64F5CF71818}"/>
              </a:ext>
            </a:extLst>
          </p:cNvPr>
          <p:cNvSpPr/>
          <p:nvPr>
            <p:custDataLst>
              <p:tags r:id="rId108"/>
            </p:custDataLst>
          </p:nvPr>
        </p:nvSpPr>
        <p:spPr bwMode="auto">
          <a:xfrm>
            <a:off x="454025" y="8974138"/>
            <a:ext cx="38100" cy="38100"/>
          </a:xfrm>
          <a:prstGeom prst="ellipse">
            <a:avLst/>
          </a:prstGeom>
          <a:solidFill>
            <a:srgbClr val="BFBFBF"/>
          </a:solidFill>
          <a:ln w="9525" algn="ctr">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1700" name="Oval 1699">
            <a:extLst>
              <a:ext uri="{FF2B5EF4-FFF2-40B4-BE49-F238E27FC236}">
                <a16:creationId xmlns:a16="http://schemas.microsoft.com/office/drawing/2014/main" id="{33957C97-8B83-4EFC-928F-AF6F6DE57813}"/>
              </a:ext>
            </a:extLst>
          </p:cNvPr>
          <p:cNvSpPr/>
          <p:nvPr>
            <p:custDataLst>
              <p:tags r:id="rId109"/>
            </p:custDataLst>
          </p:nvPr>
        </p:nvSpPr>
        <p:spPr bwMode="auto">
          <a:xfrm>
            <a:off x="454025" y="8824913"/>
            <a:ext cx="38100" cy="38100"/>
          </a:xfrm>
          <a:prstGeom prst="ellipse">
            <a:avLst/>
          </a:prstGeom>
          <a:solidFill>
            <a:srgbClr val="8DC63F"/>
          </a:solidFill>
          <a:ln w="9525" algn="ctr">
            <a:solidFill>
              <a:srgbClr val="8DC6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1679" name="Text Placeholder 2">
            <a:extLst>
              <a:ext uri="{FF2B5EF4-FFF2-40B4-BE49-F238E27FC236}">
                <a16:creationId xmlns:a16="http://schemas.microsoft.com/office/drawing/2014/main" id="{4943A27F-FDCE-429A-BA37-2A54723E18AB}"/>
              </a:ext>
            </a:extLst>
          </p:cNvPr>
          <p:cNvSpPr>
            <a:spLocks noGrp="1"/>
          </p:cNvSpPr>
          <p:nvPr>
            <p:custDataLst>
              <p:tags r:id="rId110"/>
            </p:custDataLst>
          </p:nvPr>
        </p:nvSpPr>
        <p:spPr bwMode="auto">
          <a:xfrm>
            <a:off x="606425" y="8797925"/>
            <a:ext cx="434975"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spcBef>
                <a:spcPct val="0"/>
              </a:spcBef>
              <a:spcAft>
                <a:spcPct val="0"/>
              </a:spcAft>
            </a:pPr>
            <a:fld id="{DD7982DC-7DCC-482D-A70B-4E92A9739C33}" type="datetime'''''''M''o''''''''z''a''''''m''''''bi''''que'''''''''''">
              <a:rPr lang="pt-PT" altLang="en-US" sz="650" smtClean="0">
                <a:latin typeface="Calibri Light" panose="020F0302020204030204" pitchFamily="34" charset="0"/>
                <a:cs typeface="Calibri Light" panose="020F0302020204030204" pitchFamily="34" charset="0"/>
                <a:sym typeface="Calibri Light" panose="020F0302020204030204" pitchFamily="34" charset="0"/>
              </a:rPr>
              <a:pPr/>
              <a:t>Mozambique</a:t>
            </a:fld>
            <a:endParaRPr lang="pt-PT"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680" name="Text Placeholder 2">
            <a:extLst>
              <a:ext uri="{FF2B5EF4-FFF2-40B4-BE49-F238E27FC236}">
                <a16:creationId xmlns:a16="http://schemas.microsoft.com/office/drawing/2014/main" id="{3E343063-B2D8-44A0-99B1-D0A2D6B369BD}"/>
              </a:ext>
            </a:extLst>
          </p:cNvPr>
          <p:cNvSpPr>
            <a:spLocks noGrp="1"/>
          </p:cNvSpPr>
          <p:nvPr>
            <p:custDataLst>
              <p:tags r:id="rId111"/>
            </p:custDataLst>
          </p:nvPr>
        </p:nvSpPr>
        <p:spPr bwMode="auto">
          <a:xfrm>
            <a:off x="606426" y="8947150"/>
            <a:ext cx="625475"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spcBef>
                <a:spcPct val="0"/>
              </a:spcBef>
              <a:spcAft>
                <a:spcPct val="0"/>
              </a:spcAft>
            </a:pPr>
            <a:fld id="{0DC08BAB-CCA8-4CA8-B006-01DA5C7127FD}" type="datetime'S''u''b''''-S''ahar''a''''n ''''A''''''''''fri''c''''a'''''">
              <a:rPr lang="pt-PT" altLang="en-US" sz="650" smtClean="0">
                <a:latin typeface="Calibri Light" panose="020F0302020204030204" pitchFamily="34" charset="0"/>
                <a:cs typeface="Calibri Light" panose="020F0302020204030204" pitchFamily="34" charset="0"/>
                <a:sym typeface="Calibri Light" panose="020F0302020204030204" pitchFamily="34" charset="0"/>
              </a:rPr>
              <a:pPr/>
              <a:t>Sub-Saharan Africa</a:t>
            </a:fld>
            <a:endParaRPr lang="pt-PT" sz="650" dirty="0">
              <a:latin typeface="Calibri Light" panose="020F0302020204030204" pitchFamily="34" charset="0"/>
              <a:cs typeface="Calibri Light" panose="020F0302020204030204" pitchFamily="34" charset="0"/>
              <a:sym typeface="Calibri Light" panose="020F0302020204030204" pitchFamily="34" charset="0"/>
            </a:endParaRPr>
          </a:p>
        </p:txBody>
      </p:sp>
      <p:graphicFrame>
        <p:nvGraphicFramePr>
          <p:cNvPr id="324" name="Chart 323">
            <a:extLst>
              <a:ext uri="{FF2B5EF4-FFF2-40B4-BE49-F238E27FC236}">
                <a16:creationId xmlns:a16="http://schemas.microsoft.com/office/drawing/2014/main" id="{E4703FB6-2BE2-42FF-9B89-CDDFCDE6631C}"/>
              </a:ext>
            </a:extLst>
          </p:cNvPr>
          <p:cNvGraphicFramePr/>
          <p:nvPr>
            <p:custDataLst>
              <p:tags r:id="rId112"/>
            </p:custDataLst>
            <p:extLst>
              <p:ext uri="{D42A27DB-BD31-4B8C-83A1-F6EECF244321}">
                <p14:modId xmlns:p14="http://schemas.microsoft.com/office/powerpoint/2010/main" val="3548417120"/>
              </p:ext>
            </p:extLst>
          </p:nvPr>
        </p:nvGraphicFramePr>
        <p:xfrm>
          <a:off x="2660650" y="7186613"/>
          <a:ext cx="2433638" cy="1474787"/>
        </p:xfrm>
        <a:graphic>
          <a:graphicData uri="http://schemas.openxmlformats.org/drawingml/2006/chart">
            <c:chart xmlns:c="http://schemas.openxmlformats.org/drawingml/2006/chart" xmlns:r="http://schemas.openxmlformats.org/officeDocument/2006/relationships" r:id="rId221"/>
          </a:graphicData>
        </a:graphic>
      </p:graphicFrame>
      <p:sp>
        <p:nvSpPr>
          <p:cNvPr id="1737" name="Text Placeholder 5">
            <a:extLst>
              <a:ext uri="{FF2B5EF4-FFF2-40B4-BE49-F238E27FC236}">
                <a16:creationId xmlns:a16="http://schemas.microsoft.com/office/drawing/2014/main" id="{B300E602-07E4-44E8-A0DB-B147807F52D5}"/>
              </a:ext>
            </a:extLst>
          </p:cNvPr>
          <p:cNvSpPr>
            <a:spLocks noGrp="1"/>
          </p:cNvSpPr>
          <p:nvPr>
            <p:custDataLst>
              <p:tags r:id="rId113"/>
            </p:custDataLst>
          </p:nvPr>
        </p:nvSpPr>
        <p:spPr bwMode="auto">
          <a:xfrm>
            <a:off x="3535363" y="8605838"/>
            <a:ext cx="177800"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algn="l" defTabSz="995363" rtl="0" eaLnBrk="1" fontAlgn="base" hangingPunct="1">
              <a:lnSpc>
                <a:spcPct val="100000"/>
              </a:lnSpc>
              <a:spcBef>
                <a:spcPts val="0"/>
              </a:spcBef>
              <a:spcAft>
                <a:spcPts val="600"/>
              </a:spcAft>
              <a:defRPr sz="1000" baseline="0">
                <a:solidFill>
                  <a:schemeClr val="bg1"/>
                </a:solidFill>
                <a:latin typeface="EYInterstate Light" panose="02000506000000020004" pitchFamily="2" charset="0"/>
                <a:ea typeface="+mn-ea"/>
                <a:cs typeface="Arial" pitchFamily="34" charset="0"/>
              </a:defRPr>
            </a:lvl1pPr>
            <a:lvl2pPr marL="1588" algn="l" defTabSz="995363" rtl="0" eaLnBrk="1" fontAlgn="base" hangingPunct="1">
              <a:lnSpc>
                <a:spcPct val="100000"/>
              </a:lnSpc>
              <a:spcBef>
                <a:spcPts val="0"/>
              </a:spcBef>
              <a:spcAft>
                <a:spcPts val="600"/>
              </a:spcAft>
              <a:buClr>
                <a:srgbClr val="000000"/>
              </a:buClr>
              <a:defRPr lang="pt-PT" sz="1050" b="1" i="0" noProof="0" dirty="0" smtClean="0">
                <a:solidFill>
                  <a:schemeClr val="tx1"/>
                </a:solidFill>
                <a:latin typeface="EYInterstate Light" panose="02000506000000020004" pitchFamily="2" charset="0"/>
                <a:cs typeface="Arial" pitchFamily="34" charset="0"/>
              </a:defRPr>
            </a:lvl2pPr>
            <a:lvl3pPr marL="182880" indent="-182880" algn="l" defTabSz="995363" rtl="0" eaLnBrk="1" fontAlgn="base" hangingPunct="1">
              <a:lnSpc>
                <a:spcPct val="100000"/>
              </a:lnSpc>
              <a:spcBef>
                <a:spcPts val="0"/>
              </a:spcBef>
              <a:spcAft>
                <a:spcPts val="600"/>
              </a:spcAft>
              <a:buClr>
                <a:schemeClr val="accent2"/>
              </a:buClr>
              <a:buSzPct val="100000"/>
              <a:buFont typeface="Arial" panose="020B0604020202020204" pitchFamily="34" charset="0"/>
              <a:buChar char="►"/>
              <a:defRPr sz="1000" b="0">
                <a:solidFill>
                  <a:schemeClr val="bg1"/>
                </a:solidFill>
                <a:latin typeface="EYInterstate Light" panose="02000506000000020004" pitchFamily="2" charset="0"/>
                <a:cs typeface="Arial" pitchFamily="34" charset="0"/>
              </a:defRPr>
            </a:lvl3pPr>
            <a:lvl4pPr marL="365760" indent="-182880" algn="l" defTabSz="995363" rtl="0" eaLnBrk="1" fontAlgn="base" hangingPunct="1">
              <a:lnSpc>
                <a:spcPct val="100000"/>
              </a:lnSpc>
              <a:spcBef>
                <a:spcPts val="0"/>
              </a:spcBef>
              <a:spcAft>
                <a:spcPts val="600"/>
              </a:spcAft>
              <a:buClr>
                <a:schemeClr val="accent2"/>
              </a:buClr>
              <a:buSzPct val="70000"/>
              <a:buFont typeface="Arial" panose="020B0604020202020204" pitchFamily="34" charset="0"/>
              <a:buChar char="►"/>
              <a:defRPr sz="1000">
                <a:solidFill>
                  <a:schemeClr val="bg1"/>
                </a:solidFill>
                <a:latin typeface="EYInterstate Light" panose="02000506000000020004" pitchFamily="2" charset="0"/>
                <a:cs typeface="Arial" pitchFamily="34" charset="0"/>
              </a:defRPr>
            </a:lvl4pPr>
            <a:lvl5pPr marL="182880" indent="-182880" algn="l" defTabSz="995363" rtl="0" eaLnBrk="1" fontAlgn="base" hangingPunct="1">
              <a:lnSpc>
                <a:spcPct val="100000"/>
              </a:lnSpc>
              <a:spcBef>
                <a:spcPts val="0"/>
              </a:spcBef>
              <a:spcAft>
                <a:spcPts val="600"/>
              </a:spcAft>
              <a:buClrTx/>
              <a:buSzPct val="100000"/>
              <a:buFont typeface="+mj-lt"/>
              <a:buAutoNum type="arabicPeriod"/>
              <a:defRPr sz="1000" baseline="0">
                <a:solidFill>
                  <a:schemeClr val="bg1"/>
                </a:solidFill>
                <a:latin typeface="EYInterstate Light" panose="02000506000000020004" pitchFamily="2" charset="0"/>
                <a:cs typeface="Arial" pitchFamily="34" charset="0"/>
              </a:defRPr>
            </a:lvl5pPr>
            <a:lvl6pPr marL="0" indent="0" algn="l" defTabSz="0" rtl="0" eaLnBrk="1" fontAlgn="base" hangingPunct="1">
              <a:lnSpc>
                <a:spcPct val="100000"/>
              </a:lnSpc>
              <a:spcBef>
                <a:spcPts val="0"/>
              </a:spcBef>
              <a:spcAft>
                <a:spcPts val="600"/>
              </a:spcAft>
              <a:buClr>
                <a:schemeClr val="tx2"/>
              </a:buClr>
              <a:buFont typeface="Arial Narrow" pitchFamily="34" charset="0"/>
              <a:buNone/>
              <a:defRPr sz="1000" b="1" i="0" baseline="0">
                <a:solidFill>
                  <a:schemeClr val="bg1"/>
                </a:solidFill>
                <a:latin typeface="+mn-lt"/>
              </a:defRPr>
            </a:lvl6pPr>
            <a:lvl7pPr marL="0" indent="0" algn="l" defTabSz="995363" rtl="0" eaLnBrk="1" fontAlgn="base" hangingPunct="1">
              <a:lnSpc>
                <a:spcPct val="100000"/>
              </a:lnSpc>
              <a:spcBef>
                <a:spcPts val="0"/>
              </a:spcBef>
              <a:spcAft>
                <a:spcPts val="600"/>
              </a:spcAft>
              <a:buClr>
                <a:schemeClr val="tx2"/>
              </a:buClr>
              <a:buFont typeface="Arial Narrow" pitchFamily="34" charset="0"/>
              <a:buNone/>
              <a:defRPr sz="1000" i="1" baseline="0">
                <a:solidFill>
                  <a:schemeClr val="tx1"/>
                </a:solidFill>
                <a:latin typeface="+mn-lt"/>
              </a:defRPr>
            </a:lvl7pPr>
            <a:lvl8pPr marL="0" indent="0" algn="l" defTabSz="995363" rtl="0" eaLnBrk="1" fontAlgn="base" hangingPunct="1">
              <a:lnSpc>
                <a:spcPct val="100000"/>
              </a:lnSpc>
              <a:spcBef>
                <a:spcPts val="0"/>
              </a:spcBef>
              <a:spcAft>
                <a:spcPts val="600"/>
              </a:spcAft>
              <a:buClr>
                <a:schemeClr val="tx2"/>
              </a:buClr>
              <a:buFont typeface="Arial Narrow" pitchFamily="34" charset="0"/>
              <a:buNone/>
              <a:defRPr sz="1200" b="1">
                <a:solidFill>
                  <a:schemeClr val="bg1"/>
                </a:solidFill>
                <a:latin typeface="+mn-lt"/>
              </a:defRPr>
            </a:lvl8pPr>
            <a:lvl9pPr marL="0" indent="0" algn="l" defTabSz="995363" rtl="0" eaLnBrk="1" fontAlgn="base" hangingPunct="1">
              <a:lnSpc>
                <a:spcPct val="100000"/>
              </a:lnSpc>
              <a:spcBef>
                <a:spcPts val="0"/>
              </a:spcBef>
              <a:spcAft>
                <a:spcPts val="0"/>
              </a:spcAft>
              <a:buClr>
                <a:schemeClr val="tx2"/>
              </a:buClr>
              <a:buFont typeface="Arial Narrow" pitchFamily="34" charset="0"/>
              <a:buNone/>
              <a:defRPr sz="1000" baseline="0">
                <a:solidFill>
                  <a:schemeClr val="bg1"/>
                </a:solidFill>
                <a:latin typeface="+mn-lt"/>
              </a:defRPr>
            </a:lvl9pPr>
          </a:lstStyle>
          <a:p>
            <a:pPr lvl="0" algn="ctr">
              <a:spcBef>
                <a:spcPct val="0"/>
              </a:spcBef>
              <a:spcAft>
                <a:spcPct val="0"/>
              </a:spcAft>
              <a:defRPr/>
            </a:pPr>
            <a:fld id="{681E1C3D-55EB-4066-BB00-AF425C8674C8}" type="datetime'2''''''''01''7'">
              <a:rPr lang="en-GB" altLang="en-US" sz="650" smtClean="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pPr/>
              <a:t>2017</a:t>
            </a:fld>
            <a:endParaRPr kumimoji="0" lang="pt-PT" sz="650" b="0" i="0" strike="noStrike" kern="1200" spc="0" normalizeH="0" noProof="0" dirty="0">
              <a:ln>
                <a:noFill/>
              </a:ln>
              <a:solidFill>
                <a:schemeClr val="tx1"/>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734" name="Text Placeholder 5">
            <a:extLst>
              <a:ext uri="{FF2B5EF4-FFF2-40B4-BE49-F238E27FC236}">
                <a16:creationId xmlns:a16="http://schemas.microsoft.com/office/drawing/2014/main" id="{3CE69BD4-8362-45A3-A0B9-80A51A20DD8F}"/>
              </a:ext>
            </a:extLst>
          </p:cNvPr>
          <p:cNvSpPr>
            <a:spLocks noGrp="1"/>
          </p:cNvSpPr>
          <p:nvPr>
            <p:custDataLst>
              <p:tags r:id="rId114"/>
            </p:custDataLst>
          </p:nvPr>
        </p:nvSpPr>
        <p:spPr bwMode="auto">
          <a:xfrm>
            <a:off x="2779713" y="8605838"/>
            <a:ext cx="177800"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algn="l" defTabSz="995363" rtl="0" eaLnBrk="1" fontAlgn="base" hangingPunct="1">
              <a:lnSpc>
                <a:spcPct val="100000"/>
              </a:lnSpc>
              <a:spcBef>
                <a:spcPts val="0"/>
              </a:spcBef>
              <a:spcAft>
                <a:spcPts val="600"/>
              </a:spcAft>
              <a:defRPr sz="1000" baseline="0">
                <a:solidFill>
                  <a:schemeClr val="bg1"/>
                </a:solidFill>
                <a:latin typeface="EYInterstate Light" panose="02000506000000020004" pitchFamily="2" charset="0"/>
                <a:ea typeface="+mn-ea"/>
                <a:cs typeface="Arial" pitchFamily="34" charset="0"/>
              </a:defRPr>
            </a:lvl1pPr>
            <a:lvl2pPr marL="1588" algn="l" defTabSz="995363" rtl="0" eaLnBrk="1" fontAlgn="base" hangingPunct="1">
              <a:lnSpc>
                <a:spcPct val="100000"/>
              </a:lnSpc>
              <a:spcBef>
                <a:spcPts val="0"/>
              </a:spcBef>
              <a:spcAft>
                <a:spcPts val="600"/>
              </a:spcAft>
              <a:buClr>
                <a:srgbClr val="000000"/>
              </a:buClr>
              <a:defRPr lang="pt-PT" sz="1050" b="1" i="0" noProof="0" dirty="0" smtClean="0">
                <a:solidFill>
                  <a:schemeClr val="tx1"/>
                </a:solidFill>
                <a:latin typeface="EYInterstate Light" panose="02000506000000020004" pitchFamily="2" charset="0"/>
                <a:cs typeface="Arial" pitchFamily="34" charset="0"/>
              </a:defRPr>
            </a:lvl2pPr>
            <a:lvl3pPr marL="182880" indent="-182880" algn="l" defTabSz="995363" rtl="0" eaLnBrk="1" fontAlgn="base" hangingPunct="1">
              <a:lnSpc>
                <a:spcPct val="100000"/>
              </a:lnSpc>
              <a:spcBef>
                <a:spcPts val="0"/>
              </a:spcBef>
              <a:spcAft>
                <a:spcPts val="600"/>
              </a:spcAft>
              <a:buClr>
                <a:schemeClr val="accent2"/>
              </a:buClr>
              <a:buSzPct val="100000"/>
              <a:buFont typeface="Arial" panose="020B0604020202020204" pitchFamily="34" charset="0"/>
              <a:buChar char="►"/>
              <a:defRPr sz="1000" b="0">
                <a:solidFill>
                  <a:schemeClr val="bg1"/>
                </a:solidFill>
                <a:latin typeface="EYInterstate Light" panose="02000506000000020004" pitchFamily="2" charset="0"/>
                <a:cs typeface="Arial" pitchFamily="34" charset="0"/>
              </a:defRPr>
            </a:lvl3pPr>
            <a:lvl4pPr marL="365760" indent="-182880" algn="l" defTabSz="995363" rtl="0" eaLnBrk="1" fontAlgn="base" hangingPunct="1">
              <a:lnSpc>
                <a:spcPct val="100000"/>
              </a:lnSpc>
              <a:spcBef>
                <a:spcPts val="0"/>
              </a:spcBef>
              <a:spcAft>
                <a:spcPts val="600"/>
              </a:spcAft>
              <a:buClr>
                <a:schemeClr val="accent2"/>
              </a:buClr>
              <a:buSzPct val="70000"/>
              <a:buFont typeface="Arial" panose="020B0604020202020204" pitchFamily="34" charset="0"/>
              <a:buChar char="►"/>
              <a:defRPr sz="1000">
                <a:solidFill>
                  <a:schemeClr val="bg1"/>
                </a:solidFill>
                <a:latin typeface="EYInterstate Light" panose="02000506000000020004" pitchFamily="2" charset="0"/>
                <a:cs typeface="Arial" pitchFamily="34" charset="0"/>
              </a:defRPr>
            </a:lvl4pPr>
            <a:lvl5pPr marL="182880" indent="-182880" algn="l" defTabSz="995363" rtl="0" eaLnBrk="1" fontAlgn="base" hangingPunct="1">
              <a:lnSpc>
                <a:spcPct val="100000"/>
              </a:lnSpc>
              <a:spcBef>
                <a:spcPts val="0"/>
              </a:spcBef>
              <a:spcAft>
                <a:spcPts val="600"/>
              </a:spcAft>
              <a:buClrTx/>
              <a:buSzPct val="100000"/>
              <a:buFont typeface="+mj-lt"/>
              <a:buAutoNum type="arabicPeriod"/>
              <a:defRPr sz="1000" baseline="0">
                <a:solidFill>
                  <a:schemeClr val="bg1"/>
                </a:solidFill>
                <a:latin typeface="EYInterstate Light" panose="02000506000000020004" pitchFamily="2" charset="0"/>
                <a:cs typeface="Arial" pitchFamily="34" charset="0"/>
              </a:defRPr>
            </a:lvl5pPr>
            <a:lvl6pPr marL="0" indent="0" algn="l" defTabSz="0" rtl="0" eaLnBrk="1" fontAlgn="base" hangingPunct="1">
              <a:lnSpc>
                <a:spcPct val="100000"/>
              </a:lnSpc>
              <a:spcBef>
                <a:spcPts val="0"/>
              </a:spcBef>
              <a:spcAft>
                <a:spcPts val="600"/>
              </a:spcAft>
              <a:buClr>
                <a:schemeClr val="tx2"/>
              </a:buClr>
              <a:buFont typeface="Arial Narrow" pitchFamily="34" charset="0"/>
              <a:buNone/>
              <a:defRPr sz="1000" b="1" i="0" baseline="0">
                <a:solidFill>
                  <a:schemeClr val="bg1"/>
                </a:solidFill>
                <a:latin typeface="+mn-lt"/>
              </a:defRPr>
            </a:lvl6pPr>
            <a:lvl7pPr marL="0" indent="0" algn="l" defTabSz="995363" rtl="0" eaLnBrk="1" fontAlgn="base" hangingPunct="1">
              <a:lnSpc>
                <a:spcPct val="100000"/>
              </a:lnSpc>
              <a:spcBef>
                <a:spcPts val="0"/>
              </a:spcBef>
              <a:spcAft>
                <a:spcPts val="600"/>
              </a:spcAft>
              <a:buClr>
                <a:schemeClr val="tx2"/>
              </a:buClr>
              <a:buFont typeface="Arial Narrow" pitchFamily="34" charset="0"/>
              <a:buNone/>
              <a:defRPr sz="1000" i="1" baseline="0">
                <a:solidFill>
                  <a:schemeClr val="tx1"/>
                </a:solidFill>
                <a:latin typeface="+mn-lt"/>
              </a:defRPr>
            </a:lvl7pPr>
            <a:lvl8pPr marL="0" indent="0" algn="l" defTabSz="995363" rtl="0" eaLnBrk="1" fontAlgn="base" hangingPunct="1">
              <a:lnSpc>
                <a:spcPct val="100000"/>
              </a:lnSpc>
              <a:spcBef>
                <a:spcPts val="0"/>
              </a:spcBef>
              <a:spcAft>
                <a:spcPts val="600"/>
              </a:spcAft>
              <a:buClr>
                <a:schemeClr val="tx2"/>
              </a:buClr>
              <a:buFont typeface="Arial Narrow" pitchFamily="34" charset="0"/>
              <a:buNone/>
              <a:defRPr sz="1200" b="1">
                <a:solidFill>
                  <a:schemeClr val="bg1"/>
                </a:solidFill>
                <a:latin typeface="+mn-lt"/>
              </a:defRPr>
            </a:lvl8pPr>
            <a:lvl9pPr marL="0" indent="0" algn="l" defTabSz="995363" rtl="0" eaLnBrk="1" fontAlgn="base" hangingPunct="1">
              <a:lnSpc>
                <a:spcPct val="100000"/>
              </a:lnSpc>
              <a:spcBef>
                <a:spcPts val="0"/>
              </a:spcBef>
              <a:spcAft>
                <a:spcPts val="0"/>
              </a:spcAft>
              <a:buClr>
                <a:schemeClr val="tx2"/>
              </a:buClr>
              <a:buFont typeface="Arial Narrow" pitchFamily="34" charset="0"/>
              <a:buNone/>
              <a:defRPr sz="1000" baseline="0">
                <a:solidFill>
                  <a:schemeClr val="bg1"/>
                </a:solidFill>
                <a:latin typeface="+mn-lt"/>
              </a:defRPr>
            </a:lvl9pPr>
          </a:lstStyle>
          <a:p>
            <a:pPr lvl="0" algn="ctr">
              <a:spcBef>
                <a:spcPct val="0"/>
              </a:spcBef>
              <a:spcAft>
                <a:spcPct val="0"/>
              </a:spcAft>
              <a:defRPr/>
            </a:pPr>
            <a:fld id="{3D8FA8D8-2DE2-4730-812D-3E248E7D609D}" type="datetime'2''''''''''''''''0''''1''''''''''''''''''''4'''''''''''">
              <a:rPr lang="en-GB" altLang="en-US" sz="650" smtClean="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pPr/>
              <a:t>2014</a:t>
            </a:fld>
            <a:endParaRPr kumimoji="0" lang="pt-PT" sz="650" b="0" i="0" strike="noStrike" kern="1200" spc="0" normalizeH="0" noProof="0" dirty="0">
              <a:ln>
                <a:noFill/>
              </a:ln>
              <a:solidFill>
                <a:schemeClr val="tx1"/>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79" name="Text Placeholder 2">
            <a:extLst>
              <a:ext uri="{FF2B5EF4-FFF2-40B4-BE49-F238E27FC236}">
                <a16:creationId xmlns:a16="http://schemas.microsoft.com/office/drawing/2014/main" id="{7B4BAC2A-294B-4A13-AF8A-7F278B3864CE}"/>
              </a:ext>
            </a:extLst>
          </p:cNvPr>
          <p:cNvSpPr>
            <a:spLocks noGrp="1"/>
          </p:cNvSpPr>
          <p:nvPr>
            <p:custDataLst>
              <p:tags r:id="rId115"/>
            </p:custDataLst>
          </p:nvPr>
        </p:nvSpPr>
        <p:spPr bwMode="gray">
          <a:xfrm>
            <a:off x="2786063" y="7859714"/>
            <a:ext cx="166688"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5E706A22-49C7-456D-9575-CA139B73688E}" type="datetime'''''''3''''1''''.''''''''''''''4'''''''''''''''''''''''''''">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31.4</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743" name="Text Placeholder 5">
            <a:extLst>
              <a:ext uri="{FF2B5EF4-FFF2-40B4-BE49-F238E27FC236}">
                <a16:creationId xmlns:a16="http://schemas.microsoft.com/office/drawing/2014/main" id="{6F33FD27-1BC0-4C24-BC79-9942FD5E0390}"/>
              </a:ext>
            </a:extLst>
          </p:cNvPr>
          <p:cNvSpPr>
            <a:spLocks noGrp="1"/>
          </p:cNvSpPr>
          <p:nvPr>
            <p:custDataLst>
              <p:tags r:id="rId116"/>
            </p:custDataLst>
          </p:nvPr>
        </p:nvSpPr>
        <p:spPr bwMode="auto">
          <a:xfrm>
            <a:off x="4530725" y="8605838"/>
            <a:ext cx="203200"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algn="l" defTabSz="995363" rtl="0" eaLnBrk="1" fontAlgn="base" hangingPunct="1">
              <a:lnSpc>
                <a:spcPct val="100000"/>
              </a:lnSpc>
              <a:spcBef>
                <a:spcPts val="0"/>
              </a:spcBef>
              <a:spcAft>
                <a:spcPts val="600"/>
              </a:spcAft>
              <a:defRPr sz="1000" baseline="0">
                <a:solidFill>
                  <a:schemeClr val="bg1"/>
                </a:solidFill>
                <a:latin typeface="EYInterstate Light" panose="02000506000000020004" pitchFamily="2" charset="0"/>
                <a:ea typeface="+mn-ea"/>
                <a:cs typeface="Arial" pitchFamily="34" charset="0"/>
              </a:defRPr>
            </a:lvl1pPr>
            <a:lvl2pPr marL="1588" algn="l" defTabSz="995363" rtl="0" eaLnBrk="1" fontAlgn="base" hangingPunct="1">
              <a:lnSpc>
                <a:spcPct val="100000"/>
              </a:lnSpc>
              <a:spcBef>
                <a:spcPts val="0"/>
              </a:spcBef>
              <a:spcAft>
                <a:spcPts val="600"/>
              </a:spcAft>
              <a:buClr>
                <a:srgbClr val="000000"/>
              </a:buClr>
              <a:defRPr lang="pt-PT" sz="1050" b="1" i="0" noProof="0" dirty="0" smtClean="0">
                <a:solidFill>
                  <a:schemeClr val="tx1"/>
                </a:solidFill>
                <a:latin typeface="EYInterstate Light" panose="02000506000000020004" pitchFamily="2" charset="0"/>
                <a:cs typeface="Arial" pitchFamily="34" charset="0"/>
              </a:defRPr>
            </a:lvl2pPr>
            <a:lvl3pPr marL="182880" indent="-182880" algn="l" defTabSz="995363" rtl="0" eaLnBrk="1" fontAlgn="base" hangingPunct="1">
              <a:lnSpc>
                <a:spcPct val="100000"/>
              </a:lnSpc>
              <a:spcBef>
                <a:spcPts val="0"/>
              </a:spcBef>
              <a:spcAft>
                <a:spcPts val="600"/>
              </a:spcAft>
              <a:buClr>
                <a:schemeClr val="accent2"/>
              </a:buClr>
              <a:buSzPct val="100000"/>
              <a:buFont typeface="Arial" panose="020B0604020202020204" pitchFamily="34" charset="0"/>
              <a:buChar char="►"/>
              <a:defRPr sz="1000" b="0">
                <a:solidFill>
                  <a:schemeClr val="bg1"/>
                </a:solidFill>
                <a:latin typeface="EYInterstate Light" panose="02000506000000020004" pitchFamily="2" charset="0"/>
                <a:cs typeface="Arial" pitchFamily="34" charset="0"/>
              </a:defRPr>
            </a:lvl3pPr>
            <a:lvl4pPr marL="365760" indent="-182880" algn="l" defTabSz="995363" rtl="0" eaLnBrk="1" fontAlgn="base" hangingPunct="1">
              <a:lnSpc>
                <a:spcPct val="100000"/>
              </a:lnSpc>
              <a:spcBef>
                <a:spcPts val="0"/>
              </a:spcBef>
              <a:spcAft>
                <a:spcPts val="600"/>
              </a:spcAft>
              <a:buClr>
                <a:schemeClr val="accent2"/>
              </a:buClr>
              <a:buSzPct val="70000"/>
              <a:buFont typeface="Arial" panose="020B0604020202020204" pitchFamily="34" charset="0"/>
              <a:buChar char="►"/>
              <a:defRPr sz="1000">
                <a:solidFill>
                  <a:schemeClr val="bg1"/>
                </a:solidFill>
                <a:latin typeface="EYInterstate Light" panose="02000506000000020004" pitchFamily="2" charset="0"/>
                <a:cs typeface="Arial" pitchFamily="34" charset="0"/>
              </a:defRPr>
            </a:lvl4pPr>
            <a:lvl5pPr marL="182880" indent="-182880" algn="l" defTabSz="995363" rtl="0" eaLnBrk="1" fontAlgn="base" hangingPunct="1">
              <a:lnSpc>
                <a:spcPct val="100000"/>
              </a:lnSpc>
              <a:spcBef>
                <a:spcPts val="0"/>
              </a:spcBef>
              <a:spcAft>
                <a:spcPts val="600"/>
              </a:spcAft>
              <a:buClrTx/>
              <a:buSzPct val="100000"/>
              <a:buFont typeface="+mj-lt"/>
              <a:buAutoNum type="arabicPeriod"/>
              <a:defRPr sz="1000" baseline="0">
                <a:solidFill>
                  <a:schemeClr val="bg1"/>
                </a:solidFill>
                <a:latin typeface="EYInterstate Light" panose="02000506000000020004" pitchFamily="2" charset="0"/>
                <a:cs typeface="Arial" pitchFamily="34" charset="0"/>
              </a:defRPr>
            </a:lvl5pPr>
            <a:lvl6pPr marL="0" indent="0" algn="l" defTabSz="0" rtl="0" eaLnBrk="1" fontAlgn="base" hangingPunct="1">
              <a:lnSpc>
                <a:spcPct val="100000"/>
              </a:lnSpc>
              <a:spcBef>
                <a:spcPts val="0"/>
              </a:spcBef>
              <a:spcAft>
                <a:spcPts val="600"/>
              </a:spcAft>
              <a:buClr>
                <a:schemeClr val="tx2"/>
              </a:buClr>
              <a:buFont typeface="Arial Narrow" pitchFamily="34" charset="0"/>
              <a:buNone/>
              <a:defRPr sz="1000" b="1" i="0" baseline="0">
                <a:solidFill>
                  <a:schemeClr val="bg1"/>
                </a:solidFill>
                <a:latin typeface="+mn-lt"/>
              </a:defRPr>
            </a:lvl6pPr>
            <a:lvl7pPr marL="0" indent="0" algn="l" defTabSz="995363" rtl="0" eaLnBrk="1" fontAlgn="base" hangingPunct="1">
              <a:lnSpc>
                <a:spcPct val="100000"/>
              </a:lnSpc>
              <a:spcBef>
                <a:spcPts val="0"/>
              </a:spcBef>
              <a:spcAft>
                <a:spcPts val="600"/>
              </a:spcAft>
              <a:buClr>
                <a:schemeClr val="tx2"/>
              </a:buClr>
              <a:buFont typeface="Arial Narrow" pitchFamily="34" charset="0"/>
              <a:buNone/>
              <a:defRPr sz="1000" i="1" baseline="0">
                <a:solidFill>
                  <a:schemeClr val="tx1"/>
                </a:solidFill>
                <a:latin typeface="+mn-lt"/>
              </a:defRPr>
            </a:lvl7pPr>
            <a:lvl8pPr marL="0" indent="0" algn="l" defTabSz="995363" rtl="0" eaLnBrk="1" fontAlgn="base" hangingPunct="1">
              <a:lnSpc>
                <a:spcPct val="100000"/>
              </a:lnSpc>
              <a:spcBef>
                <a:spcPts val="0"/>
              </a:spcBef>
              <a:spcAft>
                <a:spcPts val="600"/>
              </a:spcAft>
              <a:buClr>
                <a:schemeClr val="tx2"/>
              </a:buClr>
              <a:buFont typeface="Arial Narrow" pitchFamily="34" charset="0"/>
              <a:buNone/>
              <a:defRPr sz="1200" b="1">
                <a:solidFill>
                  <a:schemeClr val="bg1"/>
                </a:solidFill>
                <a:latin typeface="+mn-lt"/>
              </a:defRPr>
            </a:lvl8pPr>
            <a:lvl9pPr marL="0" indent="0" algn="l" defTabSz="995363" rtl="0" eaLnBrk="1" fontAlgn="base" hangingPunct="1">
              <a:lnSpc>
                <a:spcPct val="100000"/>
              </a:lnSpc>
              <a:spcBef>
                <a:spcPts val="0"/>
              </a:spcBef>
              <a:spcAft>
                <a:spcPts val="0"/>
              </a:spcAft>
              <a:buClr>
                <a:schemeClr val="tx2"/>
              </a:buClr>
              <a:buFont typeface="Arial Narrow" pitchFamily="34" charset="0"/>
              <a:buNone/>
              <a:defRPr sz="1000" baseline="0">
                <a:solidFill>
                  <a:schemeClr val="bg1"/>
                </a:solidFill>
                <a:latin typeface="+mn-lt"/>
              </a:defRPr>
            </a:lvl9pPr>
          </a:lstStyle>
          <a:p>
            <a:pPr lvl="0" algn="ctr">
              <a:spcBef>
                <a:spcPct val="0"/>
              </a:spcBef>
              <a:spcAft>
                <a:spcPct val="0"/>
              </a:spcAft>
              <a:defRPr/>
            </a:pPr>
            <a:fld id="{1E037913-02DD-43FB-BFA7-6F2A3CD4069F}" type="datetime'''2''''0''''''''''''2''''1''f'''''''''''''''''''''''''''">
              <a:rPr lang="pt-PT" altLang="en-US" sz="650" smtClean="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pPr/>
              <a:t>2021f</a:t>
            </a:fld>
            <a:endParaRPr kumimoji="0" lang="pt-PT" sz="650" b="0" i="0" strike="noStrike" kern="1200" spc="0" normalizeH="0" noProof="0" dirty="0">
              <a:ln>
                <a:noFill/>
              </a:ln>
              <a:solidFill>
                <a:schemeClr val="tx1"/>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useBgFill="1">
        <p:nvSpPr>
          <p:cNvPr id="1799" name="Text Placeholder 2">
            <a:extLst>
              <a:ext uri="{FF2B5EF4-FFF2-40B4-BE49-F238E27FC236}">
                <a16:creationId xmlns:a16="http://schemas.microsoft.com/office/drawing/2014/main" id="{5CBDE40A-2262-413A-9D06-323BD6CABFED}"/>
              </a:ext>
            </a:extLst>
          </p:cNvPr>
          <p:cNvSpPr>
            <a:spLocks noGrp="1"/>
          </p:cNvSpPr>
          <p:nvPr>
            <p:custDataLst>
              <p:tags r:id="rId117"/>
            </p:custDataLst>
          </p:nvPr>
        </p:nvSpPr>
        <p:spPr bwMode="gray">
          <a:xfrm>
            <a:off x="3038475" y="7708900"/>
            <a:ext cx="166688" cy="98425"/>
          </a:xfrm>
          <a:prstGeom prst="rect">
            <a:avLst/>
          </a:prstGeom>
          <a:ln>
            <a:noFill/>
          </a:ln>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4B94DB58-EE5C-4A4E-B083-650E86E5BE68}" type="datetime'''''''''''''''4''''''''0''.''''''''''0'''''''''''''''''''''">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t>40.0</a:t>
            </a:fld>
            <a:endParaRPr lang="pt-PT"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738" name="Text Placeholder 5">
            <a:extLst>
              <a:ext uri="{FF2B5EF4-FFF2-40B4-BE49-F238E27FC236}">
                <a16:creationId xmlns:a16="http://schemas.microsoft.com/office/drawing/2014/main" id="{F6A79A5E-98C4-4178-A2D6-3375F1174E39}"/>
              </a:ext>
            </a:extLst>
          </p:cNvPr>
          <p:cNvSpPr>
            <a:spLocks noGrp="1"/>
          </p:cNvSpPr>
          <p:nvPr>
            <p:custDataLst>
              <p:tags r:id="rId118"/>
            </p:custDataLst>
          </p:nvPr>
        </p:nvSpPr>
        <p:spPr bwMode="auto">
          <a:xfrm>
            <a:off x="3032125" y="8605838"/>
            <a:ext cx="177800"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algn="l" defTabSz="995363" rtl="0" eaLnBrk="1" fontAlgn="base" hangingPunct="1">
              <a:lnSpc>
                <a:spcPct val="100000"/>
              </a:lnSpc>
              <a:spcBef>
                <a:spcPts val="0"/>
              </a:spcBef>
              <a:spcAft>
                <a:spcPts val="600"/>
              </a:spcAft>
              <a:defRPr sz="1000" baseline="0">
                <a:solidFill>
                  <a:schemeClr val="bg1"/>
                </a:solidFill>
                <a:latin typeface="EYInterstate Light" panose="02000506000000020004" pitchFamily="2" charset="0"/>
                <a:ea typeface="+mn-ea"/>
                <a:cs typeface="Arial" pitchFamily="34" charset="0"/>
              </a:defRPr>
            </a:lvl1pPr>
            <a:lvl2pPr marL="1588" algn="l" defTabSz="995363" rtl="0" eaLnBrk="1" fontAlgn="base" hangingPunct="1">
              <a:lnSpc>
                <a:spcPct val="100000"/>
              </a:lnSpc>
              <a:spcBef>
                <a:spcPts val="0"/>
              </a:spcBef>
              <a:spcAft>
                <a:spcPts val="600"/>
              </a:spcAft>
              <a:buClr>
                <a:srgbClr val="000000"/>
              </a:buClr>
              <a:defRPr lang="pt-PT" sz="1050" b="1" i="0" noProof="0" dirty="0" smtClean="0">
                <a:solidFill>
                  <a:schemeClr val="tx1"/>
                </a:solidFill>
                <a:latin typeface="EYInterstate Light" panose="02000506000000020004" pitchFamily="2" charset="0"/>
                <a:cs typeface="Arial" pitchFamily="34" charset="0"/>
              </a:defRPr>
            </a:lvl2pPr>
            <a:lvl3pPr marL="182880" indent="-182880" algn="l" defTabSz="995363" rtl="0" eaLnBrk="1" fontAlgn="base" hangingPunct="1">
              <a:lnSpc>
                <a:spcPct val="100000"/>
              </a:lnSpc>
              <a:spcBef>
                <a:spcPts val="0"/>
              </a:spcBef>
              <a:spcAft>
                <a:spcPts val="600"/>
              </a:spcAft>
              <a:buClr>
                <a:schemeClr val="accent2"/>
              </a:buClr>
              <a:buSzPct val="100000"/>
              <a:buFont typeface="Arial" panose="020B0604020202020204" pitchFamily="34" charset="0"/>
              <a:buChar char="►"/>
              <a:defRPr sz="1000" b="0">
                <a:solidFill>
                  <a:schemeClr val="bg1"/>
                </a:solidFill>
                <a:latin typeface="EYInterstate Light" panose="02000506000000020004" pitchFamily="2" charset="0"/>
                <a:cs typeface="Arial" pitchFamily="34" charset="0"/>
              </a:defRPr>
            </a:lvl3pPr>
            <a:lvl4pPr marL="365760" indent="-182880" algn="l" defTabSz="995363" rtl="0" eaLnBrk="1" fontAlgn="base" hangingPunct="1">
              <a:lnSpc>
                <a:spcPct val="100000"/>
              </a:lnSpc>
              <a:spcBef>
                <a:spcPts val="0"/>
              </a:spcBef>
              <a:spcAft>
                <a:spcPts val="600"/>
              </a:spcAft>
              <a:buClr>
                <a:schemeClr val="accent2"/>
              </a:buClr>
              <a:buSzPct val="70000"/>
              <a:buFont typeface="Arial" panose="020B0604020202020204" pitchFamily="34" charset="0"/>
              <a:buChar char="►"/>
              <a:defRPr sz="1000">
                <a:solidFill>
                  <a:schemeClr val="bg1"/>
                </a:solidFill>
                <a:latin typeface="EYInterstate Light" panose="02000506000000020004" pitchFamily="2" charset="0"/>
                <a:cs typeface="Arial" pitchFamily="34" charset="0"/>
              </a:defRPr>
            </a:lvl4pPr>
            <a:lvl5pPr marL="182880" indent="-182880" algn="l" defTabSz="995363" rtl="0" eaLnBrk="1" fontAlgn="base" hangingPunct="1">
              <a:lnSpc>
                <a:spcPct val="100000"/>
              </a:lnSpc>
              <a:spcBef>
                <a:spcPts val="0"/>
              </a:spcBef>
              <a:spcAft>
                <a:spcPts val="600"/>
              </a:spcAft>
              <a:buClrTx/>
              <a:buSzPct val="100000"/>
              <a:buFont typeface="+mj-lt"/>
              <a:buAutoNum type="arabicPeriod"/>
              <a:defRPr sz="1000" baseline="0">
                <a:solidFill>
                  <a:schemeClr val="bg1"/>
                </a:solidFill>
                <a:latin typeface="EYInterstate Light" panose="02000506000000020004" pitchFamily="2" charset="0"/>
                <a:cs typeface="Arial" pitchFamily="34" charset="0"/>
              </a:defRPr>
            </a:lvl5pPr>
            <a:lvl6pPr marL="0" indent="0" algn="l" defTabSz="0" rtl="0" eaLnBrk="1" fontAlgn="base" hangingPunct="1">
              <a:lnSpc>
                <a:spcPct val="100000"/>
              </a:lnSpc>
              <a:spcBef>
                <a:spcPts val="0"/>
              </a:spcBef>
              <a:spcAft>
                <a:spcPts val="600"/>
              </a:spcAft>
              <a:buClr>
                <a:schemeClr val="tx2"/>
              </a:buClr>
              <a:buFont typeface="Arial Narrow" pitchFamily="34" charset="0"/>
              <a:buNone/>
              <a:defRPr sz="1000" b="1" i="0" baseline="0">
                <a:solidFill>
                  <a:schemeClr val="bg1"/>
                </a:solidFill>
                <a:latin typeface="+mn-lt"/>
              </a:defRPr>
            </a:lvl6pPr>
            <a:lvl7pPr marL="0" indent="0" algn="l" defTabSz="995363" rtl="0" eaLnBrk="1" fontAlgn="base" hangingPunct="1">
              <a:lnSpc>
                <a:spcPct val="100000"/>
              </a:lnSpc>
              <a:spcBef>
                <a:spcPts val="0"/>
              </a:spcBef>
              <a:spcAft>
                <a:spcPts val="600"/>
              </a:spcAft>
              <a:buClr>
                <a:schemeClr val="tx2"/>
              </a:buClr>
              <a:buFont typeface="Arial Narrow" pitchFamily="34" charset="0"/>
              <a:buNone/>
              <a:defRPr sz="1000" i="1" baseline="0">
                <a:solidFill>
                  <a:schemeClr val="tx1"/>
                </a:solidFill>
                <a:latin typeface="+mn-lt"/>
              </a:defRPr>
            </a:lvl7pPr>
            <a:lvl8pPr marL="0" indent="0" algn="l" defTabSz="995363" rtl="0" eaLnBrk="1" fontAlgn="base" hangingPunct="1">
              <a:lnSpc>
                <a:spcPct val="100000"/>
              </a:lnSpc>
              <a:spcBef>
                <a:spcPts val="0"/>
              </a:spcBef>
              <a:spcAft>
                <a:spcPts val="600"/>
              </a:spcAft>
              <a:buClr>
                <a:schemeClr val="tx2"/>
              </a:buClr>
              <a:buFont typeface="Arial Narrow" pitchFamily="34" charset="0"/>
              <a:buNone/>
              <a:defRPr sz="1200" b="1">
                <a:solidFill>
                  <a:schemeClr val="bg1"/>
                </a:solidFill>
                <a:latin typeface="+mn-lt"/>
              </a:defRPr>
            </a:lvl8pPr>
            <a:lvl9pPr marL="0" indent="0" algn="l" defTabSz="995363" rtl="0" eaLnBrk="1" fontAlgn="base" hangingPunct="1">
              <a:lnSpc>
                <a:spcPct val="100000"/>
              </a:lnSpc>
              <a:spcBef>
                <a:spcPts val="0"/>
              </a:spcBef>
              <a:spcAft>
                <a:spcPts val="0"/>
              </a:spcAft>
              <a:buClr>
                <a:schemeClr val="tx2"/>
              </a:buClr>
              <a:buFont typeface="Arial Narrow" pitchFamily="34" charset="0"/>
              <a:buNone/>
              <a:defRPr sz="1000" baseline="0">
                <a:solidFill>
                  <a:schemeClr val="bg1"/>
                </a:solidFill>
                <a:latin typeface="+mn-lt"/>
              </a:defRPr>
            </a:lvl9pPr>
          </a:lstStyle>
          <a:p>
            <a:pPr lvl="0" algn="ctr">
              <a:spcBef>
                <a:spcPct val="0"/>
              </a:spcBef>
              <a:spcAft>
                <a:spcPct val="0"/>
              </a:spcAft>
              <a:defRPr/>
            </a:pPr>
            <a:fld id="{5DEEF666-311C-4DF2-AD97-4319EA96C6E1}" type="datetime'''2''''01''''''''''''''''''''''''''''''''''5'''''''">
              <a:rPr lang="en-GB" altLang="en-US" sz="650" smtClean="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pPr/>
              <a:t>2015</a:t>
            </a:fld>
            <a:endParaRPr kumimoji="0" lang="pt-PT" sz="650" b="0" i="0" strike="noStrike" kern="1200" spc="0" normalizeH="0" noProof="0" dirty="0">
              <a:ln>
                <a:noFill/>
              </a:ln>
              <a:solidFill>
                <a:schemeClr val="tx1"/>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83" name="Text Placeholder 2">
            <a:extLst>
              <a:ext uri="{FF2B5EF4-FFF2-40B4-BE49-F238E27FC236}">
                <a16:creationId xmlns:a16="http://schemas.microsoft.com/office/drawing/2014/main" id="{9CC66AD9-B933-40B3-95A2-7DB90B630366}"/>
              </a:ext>
            </a:extLst>
          </p:cNvPr>
          <p:cNvSpPr>
            <a:spLocks noGrp="1"/>
          </p:cNvSpPr>
          <p:nvPr>
            <p:custDataLst>
              <p:tags r:id="rId119"/>
            </p:custDataLst>
          </p:nvPr>
        </p:nvSpPr>
        <p:spPr bwMode="gray">
          <a:xfrm>
            <a:off x="3311525" y="8420101"/>
            <a:ext cx="12541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1AB66E0C-D9FF-4FD6-A99F-F95DDF6BB969}" type="datetime'''''''''''''''''''''''''''''2''''.''''''''''''''0'''''''''''">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2.0</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82" name="Text Placeholder 2">
            <a:extLst>
              <a:ext uri="{FF2B5EF4-FFF2-40B4-BE49-F238E27FC236}">
                <a16:creationId xmlns:a16="http://schemas.microsoft.com/office/drawing/2014/main" id="{CDA86AE0-DC8A-4F93-8D59-70B42E3F5576}"/>
              </a:ext>
            </a:extLst>
          </p:cNvPr>
          <p:cNvSpPr>
            <a:spLocks noGrp="1"/>
          </p:cNvSpPr>
          <p:nvPr>
            <p:custDataLst>
              <p:tags r:id="rId120"/>
            </p:custDataLst>
          </p:nvPr>
        </p:nvSpPr>
        <p:spPr bwMode="gray">
          <a:xfrm>
            <a:off x="3290888" y="7305676"/>
            <a:ext cx="166688"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08A9D885-F9C3-456F-A23F-EAED39785442}" type="datetime'''6''''''''''''''''3''.''''''''''''''1'''''''">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63.1</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739" name="Text Placeholder 5">
            <a:extLst>
              <a:ext uri="{FF2B5EF4-FFF2-40B4-BE49-F238E27FC236}">
                <a16:creationId xmlns:a16="http://schemas.microsoft.com/office/drawing/2014/main" id="{FBADA9EA-561F-4493-901E-175A489AC1FC}"/>
              </a:ext>
            </a:extLst>
          </p:cNvPr>
          <p:cNvSpPr>
            <a:spLocks noGrp="1"/>
          </p:cNvSpPr>
          <p:nvPr>
            <p:custDataLst>
              <p:tags r:id="rId121"/>
            </p:custDataLst>
          </p:nvPr>
        </p:nvSpPr>
        <p:spPr bwMode="auto">
          <a:xfrm>
            <a:off x="3284538" y="8605838"/>
            <a:ext cx="177800"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algn="l" defTabSz="995363" rtl="0" eaLnBrk="1" fontAlgn="base" hangingPunct="1">
              <a:lnSpc>
                <a:spcPct val="100000"/>
              </a:lnSpc>
              <a:spcBef>
                <a:spcPts val="0"/>
              </a:spcBef>
              <a:spcAft>
                <a:spcPts val="600"/>
              </a:spcAft>
              <a:defRPr sz="1000" baseline="0">
                <a:solidFill>
                  <a:schemeClr val="bg1"/>
                </a:solidFill>
                <a:latin typeface="EYInterstate Light" panose="02000506000000020004" pitchFamily="2" charset="0"/>
                <a:ea typeface="+mn-ea"/>
                <a:cs typeface="Arial" pitchFamily="34" charset="0"/>
              </a:defRPr>
            </a:lvl1pPr>
            <a:lvl2pPr marL="1588" algn="l" defTabSz="995363" rtl="0" eaLnBrk="1" fontAlgn="base" hangingPunct="1">
              <a:lnSpc>
                <a:spcPct val="100000"/>
              </a:lnSpc>
              <a:spcBef>
                <a:spcPts val="0"/>
              </a:spcBef>
              <a:spcAft>
                <a:spcPts val="600"/>
              </a:spcAft>
              <a:buClr>
                <a:srgbClr val="000000"/>
              </a:buClr>
              <a:defRPr lang="pt-PT" sz="1050" b="1" i="0" noProof="0" dirty="0" smtClean="0">
                <a:solidFill>
                  <a:schemeClr val="tx1"/>
                </a:solidFill>
                <a:latin typeface="EYInterstate Light" panose="02000506000000020004" pitchFamily="2" charset="0"/>
                <a:cs typeface="Arial" pitchFamily="34" charset="0"/>
              </a:defRPr>
            </a:lvl2pPr>
            <a:lvl3pPr marL="182880" indent="-182880" algn="l" defTabSz="995363" rtl="0" eaLnBrk="1" fontAlgn="base" hangingPunct="1">
              <a:lnSpc>
                <a:spcPct val="100000"/>
              </a:lnSpc>
              <a:spcBef>
                <a:spcPts val="0"/>
              </a:spcBef>
              <a:spcAft>
                <a:spcPts val="600"/>
              </a:spcAft>
              <a:buClr>
                <a:schemeClr val="accent2"/>
              </a:buClr>
              <a:buSzPct val="100000"/>
              <a:buFont typeface="Arial" panose="020B0604020202020204" pitchFamily="34" charset="0"/>
              <a:buChar char="►"/>
              <a:defRPr sz="1000" b="0">
                <a:solidFill>
                  <a:schemeClr val="bg1"/>
                </a:solidFill>
                <a:latin typeface="EYInterstate Light" panose="02000506000000020004" pitchFamily="2" charset="0"/>
                <a:cs typeface="Arial" pitchFamily="34" charset="0"/>
              </a:defRPr>
            </a:lvl3pPr>
            <a:lvl4pPr marL="365760" indent="-182880" algn="l" defTabSz="995363" rtl="0" eaLnBrk="1" fontAlgn="base" hangingPunct="1">
              <a:lnSpc>
                <a:spcPct val="100000"/>
              </a:lnSpc>
              <a:spcBef>
                <a:spcPts val="0"/>
              </a:spcBef>
              <a:spcAft>
                <a:spcPts val="600"/>
              </a:spcAft>
              <a:buClr>
                <a:schemeClr val="accent2"/>
              </a:buClr>
              <a:buSzPct val="70000"/>
              <a:buFont typeface="Arial" panose="020B0604020202020204" pitchFamily="34" charset="0"/>
              <a:buChar char="►"/>
              <a:defRPr sz="1000">
                <a:solidFill>
                  <a:schemeClr val="bg1"/>
                </a:solidFill>
                <a:latin typeface="EYInterstate Light" panose="02000506000000020004" pitchFamily="2" charset="0"/>
                <a:cs typeface="Arial" pitchFamily="34" charset="0"/>
              </a:defRPr>
            </a:lvl4pPr>
            <a:lvl5pPr marL="182880" indent="-182880" algn="l" defTabSz="995363" rtl="0" eaLnBrk="1" fontAlgn="base" hangingPunct="1">
              <a:lnSpc>
                <a:spcPct val="100000"/>
              </a:lnSpc>
              <a:spcBef>
                <a:spcPts val="0"/>
              </a:spcBef>
              <a:spcAft>
                <a:spcPts val="600"/>
              </a:spcAft>
              <a:buClrTx/>
              <a:buSzPct val="100000"/>
              <a:buFont typeface="+mj-lt"/>
              <a:buAutoNum type="arabicPeriod"/>
              <a:defRPr sz="1000" baseline="0">
                <a:solidFill>
                  <a:schemeClr val="bg1"/>
                </a:solidFill>
                <a:latin typeface="EYInterstate Light" panose="02000506000000020004" pitchFamily="2" charset="0"/>
                <a:cs typeface="Arial" pitchFamily="34" charset="0"/>
              </a:defRPr>
            </a:lvl5pPr>
            <a:lvl6pPr marL="0" indent="0" algn="l" defTabSz="0" rtl="0" eaLnBrk="1" fontAlgn="base" hangingPunct="1">
              <a:lnSpc>
                <a:spcPct val="100000"/>
              </a:lnSpc>
              <a:spcBef>
                <a:spcPts val="0"/>
              </a:spcBef>
              <a:spcAft>
                <a:spcPts val="600"/>
              </a:spcAft>
              <a:buClr>
                <a:schemeClr val="tx2"/>
              </a:buClr>
              <a:buFont typeface="Arial Narrow" pitchFamily="34" charset="0"/>
              <a:buNone/>
              <a:defRPr sz="1000" b="1" i="0" baseline="0">
                <a:solidFill>
                  <a:schemeClr val="bg1"/>
                </a:solidFill>
                <a:latin typeface="+mn-lt"/>
              </a:defRPr>
            </a:lvl6pPr>
            <a:lvl7pPr marL="0" indent="0" algn="l" defTabSz="995363" rtl="0" eaLnBrk="1" fontAlgn="base" hangingPunct="1">
              <a:lnSpc>
                <a:spcPct val="100000"/>
              </a:lnSpc>
              <a:spcBef>
                <a:spcPts val="0"/>
              </a:spcBef>
              <a:spcAft>
                <a:spcPts val="600"/>
              </a:spcAft>
              <a:buClr>
                <a:schemeClr val="tx2"/>
              </a:buClr>
              <a:buFont typeface="Arial Narrow" pitchFamily="34" charset="0"/>
              <a:buNone/>
              <a:defRPr sz="1000" i="1" baseline="0">
                <a:solidFill>
                  <a:schemeClr val="tx1"/>
                </a:solidFill>
                <a:latin typeface="+mn-lt"/>
              </a:defRPr>
            </a:lvl7pPr>
            <a:lvl8pPr marL="0" indent="0" algn="l" defTabSz="995363" rtl="0" eaLnBrk="1" fontAlgn="base" hangingPunct="1">
              <a:lnSpc>
                <a:spcPct val="100000"/>
              </a:lnSpc>
              <a:spcBef>
                <a:spcPts val="0"/>
              </a:spcBef>
              <a:spcAft>
                <a:spcPts val="600"/>
              </a:spcAft>
              <a:buClr>
                <a:schemeClr val="tx2"/>
              </a:buClr>
              <a:buFont typeface="Arial Narrow" pitchFamily="34" charset="0"/>
              <a:buNone/>
              <a:defRPr sz="1200" b="1">
                <a:solidFill>
                  <a:schemeClr val="bg1"/>
                </a:solidFill>
                <a:latin typeface="+mn-lt"/>
              </a:defRPr>
            </a:lvl8pPr>
            <a:lvl9pPr marL="0" indent="0" algn="l" defTabSz="995363" rtl="0" eaLnBrk="1" fontAlgn="base" hangingPunct="1">
              <a:lnSpc>
                <a:spcPct val="100000"/>
              </a:lnSpc>
              <a:spcBef>
                <a:spcPts val="0"/>
              </a:spcBef>
              <a:spcAft>
                <a:spcPts val="0"/>
              </a:spcAft>
              <a:buClr>
                <a:schemeClr val="tx2"/>
              </a:buClr>
              <a:buFont typeface="Arial Narrow" pitchFamily="34" charset="0"/>
              <a:buNone/>
              <a:defRPr sz="1000" baseline="0">
                <a:solidFill>
                  <a:schemeClr val="bg1"/>
                </a:solidFill>
                <a:latin typeface="+mn-lt"/>
              </a:defRPr>
            </a:lvl9pPr>
          </a:lstStyle>
          <a:p>
            <a:pPr lvl="0" algn="ctr">
              <a:spcBef>
                <a:spcPct val="0"/>
              </a:spcBef>
              <a:spcAft>
                <a:spcPct val="0"/>
              </a:spcAft>
              <a:defRPr/>
            </a:pPr>
            <a:fld id="{3350B448-0381-4348-BD98-4AFB7EDB8328}" type="datetime'2''''''''''''''''''''''''''0''''''''''''''''''''''16'''''">
              <a:rPr lang="en-GB" altLang="en-US" sz="650" smtClean="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pPr/>
              <a:t>2016</a:t>
            </a:fld>
            <a:endParaRPr kumimoji="0" lang="pt-PT" sz="650" b="0" i="0" strike="noStrike" kern="1200" spc="0" normalizeH="0" noProof="0" dirty="0">
              <a:ln>
                <a:noFill/>
              </a:ln>
              <a:solidFill>
                <a:schemeClr val="tx1"/>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84" name="Text Placeholder 2">
            <a:extLst>
              <a:ext uri="{FF2B5EF4-FFF2-40B4-BE49-F238E27FC236}">
                <a16:creationId xmlns:a16="http://schemas.microsoft.com/office/drawing/2014/main" id="{4B412D59-363F-4664-AF5C-AB0C36FA1462}"/>
              </a:ext>
            </a:extLst>
          </p:cNvPr>
          <p:cNvSpPr>
            <a:spLocks noGrp="1"/>
          </p:cNvSpPr>
          <p:nvPr>
            <p:custDataLst>
              <p:tags r:id="rId122"/>
            </p:custDataLst>
          </p:nvPr>
        </p:nvSpPr>
        <p:spPr bwMode="gray">
          <a:xfrm>
            <a:off x="3541713" y="7297739"/>
            <a:ext cx="166688"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A5EB537E-31B6-4BE2-AA08-1BD164366979}" type="datetime'63''''''''''''''''''.''6'''''''''''''''">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63.6</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86" name="Text Placeholder 2">
            <a:extLst>
              <a:ext uri="{FF2B5EF4-FFF2-40B4-BE49-F238E27FC236}">
                <a16:creationId xmlns:a16="http://schemas.microsoft.com/office/drawing/2014/main" id="{84A60B94-4819-439B-95B8-0B5D29E577FF}"/>
              </a:ext>
            </a:extLst>
          </p:cNvPr>
          <p:cNvSpPr>
            <a:spLocks noGrp="1"/>
          </p:cNvSpPr>
          <p:nvPr>
            <p:custDataLst>
              <p:tags r:id="rId123"/>
            </p:custDataLst>
          </p:nvPr>
        </p:nvSpPr>
        <p:spPr bwMode="gray">
          <a:xfrm>
            <a:off x="3794125" y="7353301"/>
            <a:ext cx="166688"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D4DE572E-4A48-4B0B-8C06-87DCAF8CF3EB}" type="datetime'''''''''''''''''6''0''.''''''''''''''3'">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60.3</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740" name="Text Placeholder 5">
            <a:extLst>
              <a:ext uri="{FF2B5EF4-FFF2-40B4-BE49-F238E27FC236}">
                <a16:creationId xmlns:a16="http://schemas.microsoft.com/office/drawing/2014/main" id="{A4203E8D-B924-42CC-8702-EF9E666F3E99}"/>
              </a:ext>
            </a:extLst>
          </p:cNvPr>
          <p:cNvSpPr>
            <a:spLocks noGrp="1"/>
          </p:cNvSpPr>
          <p:nvPr>
            <p:custDataLst>
              <p:tags r:id="rId124"/>
            </p:custDataLst>
          </p:nvPr>
        </p:nvSpPr>
        <p:spPr bwMode="auto">
          <a:xfrm>
            <a:off x="3787775" y="8605838"/>
            <a:ext cx="177800"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algn="l" defTabSz="995363" rtl="0" eaLnBrk="1" fontAlgn="base" hangingPunct="1">
              <a:lnSpc>
                <a:spcPct val="100000"/>
              </a:lnSpc>
              <a:spcBef>
                <a:spcPts val="0"/>
              </a:spcBef>
              <a:spcAft>
                <a:spcPts val="600"/>
              </a:spcAft>
              <a:defRPr sz="1000" baseline="0">
                <a:solidFill>
                  <a:schemeClr val="bg1"/>
                </a:solidFill>
                <a:latin typeface="EYInterstate Light" panose="02000506000000020004" pitchFamily="2" charset="0"/>
                <a:ea typeface="+mn-ea"/>
                <a:cs typeface="Arial" pitchFamily="34" charset="0"/>
              </a:defRPr>
            </a:lvl1pPr>
            <a:lvl2pPr marL="1588" algn="l" defTabSz="995363" rtl="0" eaLnBrk="1" fontAlgn="base" hangingPunct="1">
              <a:lnSpc>
                <a:spcPct val="100000"/>
              </a:lnSpc>
              <a:spcBef>
                <a:spcPts val="0"/>
              </a:spcBef>
              <a:spcAft>
                <a:spcPts val="600"/>
              </a:spcAft>
              <a:buClr>
                <a:srgbClr val="000000"/>
              </a:buClr>
              <a:defRPr lang="pt-PT" sz="1050" b="1" i="0" noProof="0" dirty="0" smtClean="0">
                <a:solidFill>
                  <a:schemeClr val="tx1"/>
                </a:solidFill>
                <a:latin typeface="EYInterstate Light" panose="02000506000000020004" pitchFamily="2" charset="0"/>
                <a:cs typeface="Arial" pitchFamily="34" charset="0"/>
              </a:defRPr>
            </a:lvl2pPr>
            <a:lvl3pPr marL="182880" indent="-182880" algn="l" defTabSz="995363" rtl="0" eaLnBrk="1" fontAlgn="base" hangingPunct="1">
              <a:lnSpc>
                <a:spcPct val="100000"/>
              </a:lnSpc>
              <a:spcBef>
                <a:spcPts val="0"/>
              </a:spcBef>
              <a:spcAft>
                <a:spcPts val="600"/>
              </a:spcAft>
              <a:buClr>
                <a:schemeClr val="accent2"/>
              </a:buClr>
              <a:buSzPct val="100000"/>
              <a:buFont typeface="Arial" panose="020B0604020202020204" pitchFamily="34" charset="0"/>
              <a:buChar char="►"/>
              <a:defRPr sz="1000" b="0">
                <a:solidFill>
                  <a:schemeClr val="bg1"/>
                </a:solidFill>
                <a:latin typeface="EYInterstate Light" panose="02000506000000020004" pitchFamily="2" charset="0"/>
                <a:cs typeface="Arial" pitchFamily="34" charset="0"/>
              </a:defRPr>
            </a:lvl3pPr>
            <a:lvl4pPr marL="365760" indent="-182880" algn="l" defTabSz="995363" rtl="0" eaLnBrk="1" fontAlgn="base" hangingPunct="1">
              <a:lnSpc>
                <a:spcPct val="100000"/>
              </a:lnSpc>
              <a:spcBef>
                <a:spcPts val="0"/>
              </a:spcBef>
              <a:spcAft>
                <a:spcPts val="600"/>
              </a:spcAft>
              <a:buClr>
                <a:schemeClr val="accent2"/>
              </a:buClr>
              <a:buSzPct val="70000"/>
              <a:buFont typeface="Arial" panose="020B0604020202020204" pitchFamily="34" charset="0"/>
              <a:buChar char="►"/>
              <a:defRPr sz="1000">
                <a:solidFill>
                  <a:schemeClr val="bg1"/>
                </a:solidFill>
                <a:latin typeface="EYInterstate Light" panose="02000506000000020004" pitchFamily="2" charset="0"/>
                <a:cs typeface="Arial" pitchFamily="34" charset="0"/>
              </a:defRPr>
            </a:lvl4pPr>
            <a:lvl5pPr marL="182880" indent="-182880" algn="l" defTabSz="995363" rtl="0" eaLnBrk="1" fontAlgn="base" hangingPunct="1">
              <a:lnSpc>
                <a:spcPct val="100000"/>
              </a:lnSpc>
              <a:spcBef>
                <a:spcPts val="0"/>
              </a:spcBef>
              <a:spcAft>
                <a:spcPts val="600"/>
              </a:spcAft>
              <a:buClrTx/>
              <a:buSzPct val="100000"/>
              <a:buFont typeface="+mj-lt"/>
              <a:buAutoNum type="arabicPeriod"/>
              <a:defRPr sz="1000" baseline="0">
                <a:solidFill>
                  <a:schemeClr val="bg1"/>
                </a:solidFill>
                <a:latin typeface="EYInterstate Light" panose="02000506000000020004" pitchFamily="2" charset="0"/>
                <a:cs typeface="Arial" pitchFamily="34" charset="0"/>
              </a:defRPr>
            </a:lvl5pPr>
            <a:lvl6pPr marL="0" indent="0" algn="l" defTabSz="0" rtl="0" eaLnBrk="1" fontAlgn="base" hangingPunct="1">
              <a:lnSpc>
                <a:spcPct val="100000"/>
              </a:lnSpc>
              <a:spcBef>
                <a:spcPts val="0"/>
              </a:spcBef>
              <a:spcAft>
                <a:spcPts val="600"/>
              </a:spcAft>
              <a:buClr>
                <a:schemeClr val="tx2"/>
              </a:buClr>
              <a:buFont typeface="Arial Narrow" pitchFamily="34" charset="0"/>
              <a:buNone/>
              <a:defRPr sz="1000" b="1" i="0" baseline="0">
                <a:solidFill>
                  <a:schemeClr val="bg1"/>
                </a:solidFill>
                <a:latin typeface="+mn-lt"/>
              </a:defRPr>
            </a:lvl6pPr>
            <a:lvl7pPr marL="0" indent="0" algn="l" defTabSz="995363" rtl="0" eaLnBrk="1" fontAlgn="base" hangingPunct="1">
              <a:lnSpc>
                <a:spcPct val="100000"/>
              </a:lnSpc>
              <a:spcBef>
                <a:spcPts val="0"/>
              </a:spcBef>
              <a:spcAft>
                <a:spcPts val="600"/>
              </a:spcAft>
              <a:buClr>
                <a:schemeClr val="tx2"/>
              </a:buClr>
              <a:buFont typeface="Arial Narrow" pitchFamily="34" charset="0"/>
              <a:buNone/>
              <a:defRPr sz="1000" i="1" baseline="0">
                <a:solidFill>
                  <a:schemeClr val="tx1"/>
                </a:solidFill>
                <a:latin typeface="+mn-lt"/>
              </a:defRPr>
            </a:lvl7pPr>
            <a:lvl8pPr marL="0" indent="0" algn="l" defTabSz="995363" rtl="0" eaLnBrk="1" fontAlgn="base" hangingPunct="1">
              <a:lnSpc>
                <a:spcPct val="100000"/>
              </a:lnSpc>
              <a:spcBef>
                <a:spcPts val="0"/>
              </a:spcBef>
              <a:spcAft>
                <a:spcPts val="600"/>
              </a:spcAft>
              <a:buClr>
                <a:schemeClr val="tx2"/>
              </a:buClr>
              <a:buFont typeface="Arial Narrow" pitchFamily="34" charset="0"/>
              <a:buNone/>
              <a:defRPr sz="1200" b="1">
                <a:solidFill>
                  <a:schemeClr val="bg1"/>
                </a:solidFill>
                <a:latin typeface="+mn-lt"/>
              </a:defRPr>
            </a:lvl8pPr>
            <a:lvl9pPr marL="0" indent="0" algn="l" defTabSz="995363" rtl="0" eaLnBrk="1" fontAlgn="base" hangingPunct="1">
              <a:lnSpc>
                <a:spcPct val="100000"/>
              </a:lnSpc>
              <a:spcBef>
                <a:spcPts val="0"/>
              </a:spcBef>
              <a:spcAft>
                <a:spcPts val="0"/>
              </a:spcAft>
              <a:buClr>
                <a:schemeClr val="tx2"/>
              </a:buClr>
              <a:buFont typeface="Arial Narrow" pitchFamily="34" charset="0"/>
              <a:buNone/>
              <a:defRPr sz="1000" baseline="0">
                <a:solidFill>
                  <a:schemeClr val="bg1"/>
                </a:solidFill>
                <a:latin typeface="+mn-lt"/>
              </a:defRPr>
            </a:lvl9pPr>
          </a:lstStyle>
          <a:p>
            <a:pPr lvl="0" algn="ctr">
              <a:spcBef>
                <a:spcPct val="0"/>
              </a:spcBef>
              <a:spcAft>
                <a:spcPct val="0"/>
              </a:spcAft>
              <a:defRPr/>
            </a:pPr>
            <a:fld id="{7EE819D9-ED7F-493E-90A4-10A3ABE0C74F}" type="datetime'''2''''''0''''''1''''''''''''''''''''8'''''''''''''''''">
              <a:rPr lang="en-GB" altLang="en-US" sz="650" smtClean="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pPr/>
              <a:t>2018</a:t>
            </a:fld>
            <a:endParaRPr kumimoji="0" lang="pt-PT" sz="650" b="0" i="0" strike="noStrike" kern="1200" spc="0" normalizeH="0" noProof="0" dirty="0">
              <a:ln>
                <a:noFill/>
              </a:ln>
              <a:solidFill>
                <a:schemeClr val="tx1"/>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88" name="Text Placeholder 2">
            <a:extLst>
              <a:ext uri="{FF2B5EF4-FFF2-40B4-BE49-F238E27FC236}">
                <a16:creationId xmlns:a16="http://schemas.microsoft.com/office/drawing/2014/main" id="{D0CA90B7-BAC2-4DDF-9BE1-DA0D1CBC8C98}"/>
              </a:ext>
            </a:extLst>
          </p:cNvPr>
          <p:cNvSpPr>
            <a:spLocks noGrp="1"/>
          </p:cNvSpPr>
          <p:nvPr>
            <p:custDataLst>
              <p:tags r:id="rId125"/>
            </p:custDataLst>
          </p:nvPr>
        </p:nvSpPr>
        <p:spPr bwMode="gray">
          <a:xfrm>
            <a:off x="4046538" y="7315201"/>
            <a:ext cx="166688"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2DC1E1DA-D00B-47A0-B021-9426258B0C7F}" type="datetime'''6''''''''2''.''''''''''''''''''''''''''''5'">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62.5</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741" name="Text Placeholder 5">
            <a:extLst>
              <a:ext uri="{FF2B5EF4-FFF2-40B4-BE49-F238E27FC236}">
                <a16:creationId xmlns:a16="http://schemas.microsoft.com/office/drawing/2014/main" id="{E5D93D42-CE99-4853-B700-5E9210BD89B0}"/>
              </a:ext>
            </a:extLst>
          </p:cNvPr>
          <p:cNvSpPr>
            <a:spLocks noGrp="1"/>
          </p:cNvSpPr>
          <p:nvPr>
            <p:custDataLst>
              <p:tags r:id="rId126"/>
            </p:custDataLst>
          </p:nvPr>
        </p:nvSpPr>
        <p:spPr bwMode="auto">
          <a:xfrm>
            <a:off x="4019551" y="8605838"/>
            <a:ext cx="219075"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algn="l" defTabSz="995363" rtl="0" eaLnBrk="1" fontAlgn="base" hangingPunct="1">
              <a:lnSpc>
                <a:spcPct val="100000"/>
              </a:lnSpc>
              <a:spcBef>
                <a:spcPts val="0"/>
              </a:spcBef>
              <a:spcAft>
                <a:spcPts val="600"/>
              </a:spcAft>
              <a:defRPr sz="1000" baseline="0">
                <a:solidFill>
                  <a:schemeClr val="bg1"/>
                </a:solidFill>
                <a:latin typeface="EYInterstate Light" panose="02000506000000020004" pitchFamily="2" charset="0"/>
                <a:ea typeface="+mn-ea"/>
                <a:cs typeface="Arial" pitchFamily="34" charset="0"/>
              </a:defRPr>
            </a:lvl1pPr>
            <a:lvl2pPr marL="1588" algn="l" defTabSz="995363" rtl="0" eaLnBrk="1" fontAlgn="base" hangingPunct="1">
              <a:lnSpc>
                <a:spcPct val="100000"/>
              </a:lnSpc>
              <a:spcBef>
                <a:spcPts val="0"/>
              </a:spcBef>
              <a:spcAft>
                <a:spcPts val="600"/>
              </a:spcAft>
              <a:buClr>
                <a:srgbClr val="000000"/>
              </a:buClr>
              <a:defRPr lang="pt-PT" sz="1050" b="1" i="0" noProof="0" dirty="0" smtClean="0">
                <a:solidFill>
                  <a:schemeClr val="tx1"/>
                </a:solidFill>
                <a:latin typeface="EYInterstate Light" panose="02000506000000020004" pitchFamily="2" charset="0"/>
                <a:cs typeface="Arial" pitchFamily="34" charset="0"/>
              </a:defRPr>
            </a:lvl2pPr>
            <a:lvl3pPr marL="182880" indent="-182880" algn="l" defTabSz="995363" rtl="0" eaLnBrk="1" fontAlgn="base" hangingPunct="1">
              <a:lnSpc>
                <a:spcPct val="100000"/>
              </a:lnSpc>
              <a:spcBef>
                <a:spcPts val="0"/>
              </a:spcBef>
              <a:spcAft>
                <a:spcPts val="600"/>
              </a:spcAft>
              <a:buClr>
                <a:schemeClr val="accent2"/>
              </a:buClr>
              <a:buSzPct val="100000"/>
              <a:buFont typeface="Arial" panose="020B0604020202020204" pitchFamily="34" charset="0"/>
              <a:buChar char="►"/>
              <a:defRPr sz="1000" b="0">
                <a:solidFill>
                  <a:schemeClr val="bg1"/>
                </a:solidFill>
                <a:latin typeface="EYInterstate Light" panose="02000506000000020004" pitchFamily="2" charset="0"/>
                <a:cs typeface="Arial" pitchFamily="34" charset="0"/>
              </a:defRPr>
            </a:lvl3pPr>
            <a:lvl4pPr marL="365760" indent="-182880" algn="l" defTabSz="995363" rtl="0" eaLnBrk="1" fontAlgn="base" hangingPunct="1">
              <a:lnSpc>
                <a:spcPct val="100000"/>
              </a:lnSpc>
              <a:spcBef>
                <a:spcPts val="0"/>
              </a:spcBef>
              <a:spcAft>
                <a:spcPts val="600"/>
              </a:spcAft>
              <a:buClr>
                <a:schemeClr val="accent2"/>
              </a:buClr>
              <a:buSzPct val="70000"/>
              <a:buFont typeface="Arial" panose="020B0604020202020204" pitchFamily="34" charset="0"/>
              <a:buChar char="►"/>
              <a:defRPr sz="1000">
                <a:solidFill>
                  <a:schemeClr val="bg1"/>
                </a:solidFill>
                <a:latin typeface="EYInterstate Light" panose="02000506000000020004" pitchFamily="2" charset="0"/>
                <a:cs typeface="Arial" pitchFamily="34" charset="0"/>
              </a:defRPr>
            </a:lvl4pPr>
            <a:lvl5pPr marL="182880" indent="-182880" algn="l" defTabSz="995363" rtl="0" eaLnBrk="1" fontAlgn="base" hangingPunct="1">
              <a:lnSpc>
                <a:spcPct val="100000"/>
              </a:lnSpc>
              <a:spcBef>
                <a:spcPts val="0"/>
              </a:spcBef>
              <a:spcAft>
                <a:spcPts val="600"/>
              </a:spcAft>
              <a:buClrTx/>
              <a:buSzPct val="100000"/>
              <a:buFont typeface="+mj-lt"/>
              <a:buAutoNum type="arabicPeriod"/>
              <a:defRPr sz="1000" baseline="0">
                <a:solidFill>
                  <a:schemeClr val="bg1"/>
                </a:solidFill>
                <a:latin typeface="EYInterstate Light" panose="02000506000000020004" pitchFamily="2" charset="0"/>
                <a:cs typeface="Arial" pitchFamily="34" charset="0"/>
              </a:defRPr>
            </a:lvl5pPr>
            <a:lvl6pPr marL="0" indent="0" algn="l" defTabSz="0" rtl="0" eaLnBrk="1" fontAlgn="base" hangingPunct="1">
              <a:lnSpc>
                <a:spcPct val="100000"/>
              </a:lnSpc>
              <a:spcBef>
                <a:spcPts val="0"/>
              </a:spcBef>
              <a:spcAft>
                <a:spcPts val="600"/>
              </a:spcAft>
              <a:buClr>
                <a:schemeClr val="tx2"/>
              </a:buClr>
              <a:buFont typeface="Arial Narrow" pitchFamily="34" charset="0"/>
              <a:buNone/>
              <a:defRPr sz="1000" b="1" i="0" baseline="0">
                <a:solidFill>
                  <a:schemeClr val="bg1"/>
                </a:solidFill>
                <a:latin typeface="+mn-lt"/>
              </a:defRPr>
            </a:lvl6pPr>
            <a:lvl7pPr marL="0" indent="0" algn="l" defTabSz="995363" rtl="0" eaLnBrk="1" fontAlgn="base" hangingPunct="1">
              <a:lnSpc>
                <a:spcPct val="100000"/>
              </a:lnSpc>
              <a:spcBef>
                <a:spcPts val="0"/>
              </a:spcBef>
              <a:spcAft>
                <a:spcPts val="600"/>
              </a:spcAft>
              <a:buClr>
                <a:schemeClr val="tx2"/>
              </a:buClr>
              <a:buFont typeface="Arial Narrow" pitchFamily="34" charset="0"/>
              <a:buNone/>
              <a:defRPr sz="1000" i="1" baseline="0">
                <a:solidFill>
                  <a:schemeClr val="tx1"/>
                </a:solidFill>
                <a:latin typeface="+mn-lt"/>
              </a:defRPr>
            </a:lvl7pPr>
            <a:lvl8pPr marL="0" indent="0" algn="l" defTabSz="995363" rtl="0" eaLnBrk="1" fontAlgn="base" hangingPunct="1">
              <a:lnSpc>
                <a:spcPct val="100000"/>
              </a:lnSpc>
              <a:spcBef>
                <a:spcPts val="0"/>
              </a:spcBef>
              <a:spcAft>
                <a:spcPts val="600"/>
              </a:spcAft>
              <a:buClr>
                <a:schemeClr val="tx2"/>
              </a:buClr>
              <a:buFont typeface="Arial Narrow" pitchFamily="34" charset="0"/>
              <a:buNone/>
              <a:defRPr sz="1200" b="1">
                <a:solidFill>
                  <a:schemeClr val="bg1"/>
                </a:solidFill>
                <a:latin typeface="+mn-lt"/>
              </a:defRPr>
            </a:lvl8pPr>
            <a:lvl9pPr marL="0" indent="0" algn="l" defTabSz="995363" rtl="0" eaLnBrk="1" fontAlgn="base" hangingPunct="1">
              <a:lnSpc>
                <a:spcPct val="100000"/>
              </a:lnSpc>
              <a:spcBef>
                <a:spcPts val="0"/>
              </a:spcBef>
              <a:spcAft>
                <a:spcPts val="0"/>
              </a:spcAft>
              <a:buClr>
                <a:schemeClr val="tx2"/>
              </a:buClr>
              <a:buFont typeface="Arial Narrow" pitchFamily="34" charset="0"/>
              <a:buNone/>
              <a:defRPr sz="1000" baseline="0">
                <a:solidFill>
                  <a:schemeClr val="bg1"/>
                </a:solidFill>
                <a:latin typeface="+mn-lt"/>
              </a:defRPr>
            </a:lvl9pPr>
          </a:lstStyle>
          <a:p>
            <a:pPr lvl="0" algn="ctr">
              <a:spcBef>
                <a:spcPct val="0"/>
              </a:spcBef>
              <a:spcAft>
                <a:spcPct val="0"/>
              </a:spcAft>
              <a:defRPr/>
            </a:pPr>
            <a:fld id="{03A9680D-1E07-49C4-850E-5D68DFCF5B4B}" type="datetime'''''''''''''''201''''''9e'''''''''''''''''''''''">
              <a:rPr lang="pt-PT" altLang="en-US" sz="650" smtClean="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pPr/>
              <a:t>2019e</a:t>
            </a:fld>
            <a:endParaRPr kumimoji="0" lang="pt-PT" sz="650" b="0" i="0" strike="noStrike" kern="1200" spc="0" normalizeH="0" noProof="0" dirty="0">
              <a:ln>
                <a:noFill/>
              </a:ln>
              <a:solidFill>
                <a:schemeClr val="tx1"/>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90" name="Text Placeholder 2">
            <a:extLst>
              <a:ext uri="{FF2B5EF4-FFF2-40B4-BE49-F238E27FC236}">
                <a16:creationId xmlns:a16="http://schemas.microsoft.com/office/drawing/2014/main" id="{30C7097D-A13A-4A1A-BAE8-7D0997342FCE}"/>
              </a:ext>
            </a:extLst>
          </p:cNvPr>
          <p:cNvSpPr>
            <a:spLocks noGrp="1"/>
          </p:cNvSpPr>
          <p:nvPr>
            <p:custDataLst>
              <p:tags r:id="rId127"/>
            </p:custDataLst>
          </p:nvPr>
        </p:nvSpPr>
        <p:spPr bwMode="gray">
          <a:xfrm>
            <a:off x="4298950" y="7304089"/>
            <a:ext cx="166688"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8A0BD5B4-3F3A-4E05-9028-A996FBF7F01C}" type="datetime'''''''''''''''6''''''3''''''''''''''''.''''2'''''''''''''''''">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63.2</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742" name="Text Placeholder 5">
            <a:extLst>
              <a:ext uri="{FF2B5EF4-FFF2-40B4-BE49-F238E27FC236}">
                <a16:creationId xmlns:a16="http://schemas.microsoft.com/office/drawing/2014/main" id="{908D5D5B-CA23-4D41-BE52-9DFAD9ACA300}"/>
              </a:ext>
            </a:extLst>
          </p:cNvPr>
          <p:cNvSpPr>
            <a:spLocks noGrp="1"/>
          </p:cNvSpPr>
          <p:nvPr>
            <p:custDataLst>
              <p:tags r:id="rId128"/>
            </p:custDataLst>
          </p:nvPr>
        </p:nvSpPr>
        <p:spPr bwMode="auto">
          <a:xfrm>
            <a:off x="4279900" y="8605838"/>
            <a:ext cx="203200"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algn="l" defTabSz="995363" rtl="0" eaLnBrk="1" fontAlgn="base" hangingPunct="1">
              <a:lnSpc>
                <a:spcPct val="100000"/>
              </a:lnSpc>
              <a:spcBef>
                <a:spcPts val="0"/>
              </a:spcBef>
              <a:spcAft>
                <a:spcPts val="600"/>
              </a:spcAft>
              <a:defRPr sz="1000" baseline="0">
                <a:solidFill>
                  <a:schemeClr val="bg1"/>
                </a:solidFill>
                <a:latin typeface="EYInterstate Light" panose="02000506000000020004" pitchFamily="2" charset="0"/>
                <a:ea typeface="+mn-ea"/>
                <a:cs typeface="Arial" pitchFamily="34" charset="0"/>
              </a:defRPr>
            </a:lvl1pPr>
            <a:lvl2pPr marL="1588" algn="l" defTabSz="995363" rtl="0" eaLnBrk="1" fontAlgn="base" hangingPunct="1">
              <a:lnSpc>
                <a:spcPct val="100000"/>
              </a:lnSpc>
              <a:spcBef>
                <a:spcPts val="0"/>
              </a:spcBef>
              <a:spcAft>
                <a:spcPts val="600"/>
              </a:spcAft>
              <a:buClr>
                <a:srgbClr val="000000"/>
              </a:buClr>
              <a:defRPr lang="pt-PT" sz="1050" b="1" i="0" noProof="0" dirty="0" smtClean="0">
                <a:solidFill>
                  <a:schemeClr val="tx1"/>
                </a:solidFill>
                <a:latin typeface="EYInterstate Light" panose="02000506000000020004" pitchFamily="2" charset="0"/>
                <a:cs typeface="Arial" pitchFamily="34" charset="0"/>
              </a:defRPr>
            </a:lvl2pPr>
            <a:lvl3pPr marL="182880" indent="-182880" algn="l" defTabSz="995363" rtl="0" eaLnBrk="1" fontAlgn="base" hangingPunct="1">
              <a:lnSpc>
                <a:spcPct val="100000"/>
              </a:lnSpc>
              <a:spcBef>
                <a:spcPts val="0"/>
              </a:spcBef>
              <a:spcAft>
                <a:spcPts val="600"/>
              </a:spcAft>
              <a:buClr>
                <a:schemeClr val="accent2"/>
              </a:buClr>
              <a:buSzPct val="100000"/>
              <a:buFont typeface="Arial" panose="020B0604020202020204" pitchFamily="34" charset="0"/>
              <a:buChar char="►"/>
              <a:defRPr sz="1000" b="0">
                <a:solidFill>
                  <a:schemeClr val="bg1"/>
                </a:solidFill>
                <a:latin typeface="EYInterstate Light" panose="02000506000000020004" pitchFamily="2" charset="0"/>
                <a:cs typeface="Arial" pitchFamily="34" charset="0"/>
              </a:defRPr>
            </a:lvl3pPr>
            <a:lvl4pPr marL="365760" indent="-182880" algn="l" defTabSz="995363" rtl="0" eaLnBrk="1" fontAlgn="base" hangingPunct="1">
              <a:lnSpc>
                <a:spcPct val="100000"/>
              </a:lnSpc>
              <a:spcBef>
                <a:spcPts val="0"/>
              </a:spcBef>
              <a:spcAft>
                <a:spcPts val="600"/>
              </a:spcAft>
              <a:buClr>
                <a:schemeClr val="accent2"/>
              </a:buClr>
              <a:buSzPct val="70000"/>
              <a:buFont typeface="Arial" panose="020B0604020202020204" pitchFamily="34" charset="0"/>
              <a:buChar char="►"/>
              <a:defRPr sz="1000">
                <a:solidFill>
                  <a:schemeClr val="bg1"/>
                </a:solidFill>
                <a:latin typeface="EYInterstate Light" panose="02000506000000020004" pitchFamily="2" charset="0"/>
                <a:cs typeface="Arial" pitchFamily="34" charset="0"/>
              </a:defRPr>
            </a:lvl4pPr>
            <a:lvl5pPr marL="182880" indent="-182880" algn="l" defTabSz="995363" rtl="0" eaLnBrk="1" fontAlgn="base" hangingPunct="1">
              <a:lnSpc>
                <a:spcPct val="100000"/>
              </a:lnSpc>
              <a:spcBef>
                <a:spcPts val="0"/>
              </a:spcBef>
              <a:spcAft>
                <a:spcPts val="600"/>
              </a:spcAft>
              <a:buClrTx/>
              <a:buSzPct val="100000"/>
              <a:buFont typeface="+mj-lt"/>
              <a:buAutoNum type="arabicPeriod"/>
              <a:defRPr sz="1000" baseline="0">
                <a:solidFill>
                  <a:schemeClr val="bg1"/>
                </a:solidFill>
                <a:latin typeface="EYInterstate Light" panose="02000506000000020004" pitchFamily="2" charset="0"/>
                <a:cs typeface="Arial" pitchFamily="34" charset="0"/>
              </a:defRPr>
            </a:lvl5pPr>
            <a:lvl6pPr marL="0" indent="0" algn="l" defTabSz="0" rtl="0" eaLnBrk="1" fontAlgn="base" hangingPunct="1">
              <a:lnSpc>
                <a:spcPct val="100000"/>
              </a:lnSpc>
              <a:spcBef>
                <a:spcPts val="0"/>
              </a:spcBef>
              <a:spcAft>
                <a:spcPts val="600"/>
              </a:spcAft>
              <a:buClr>
                <a:schemeClr val="tx2"/>
              </a:buClr>
              <a:buFont typeface="Arial Narrow" pitchFamily="34" charset="0"/>
              <a:buNone/>
              <a:defRPr sz="1000" b="1" i="0" baseline="0">
                <a:solidFill>
                  <a:schemeClr val="bg1"/>
                </a:solidFill>
                <a:latin typeface="+mn-lt"/>
              </a:defRPr>
            </a:lvl6pPr>
            <a:lvl7pPr marL="0" indent="0" algn="l" defTabSz="995363" rtl="0" eaLnBrk="1" fontAlgn="base" hangingPunct="1">
              <a:lnSpc>
                <a:spcPct val="100000"/>
              </a:lnSpc>
              <a:spcBef>
                <a:spcPts val="0"/>
              </a:spcBef>
              <a:spcAft>
                <a:spcPts val="600"/>
              </a:spcAft>
              <a:buClr>
                <a:schemeClr val="tx2"/>
              </a:buClr>
              <a:buFont typeface="Arial Narrow" pitchFamily="34" charset="0"/>
              <a:buNone/>
              <a:defRPr sz="1000" i="1" baseline="0">
                <a:solidFill>
                  <a:schemeClr val="tx1"/>
                </a:solidFill>
                <a:latin typeface="+mn-lt"/>
              </a:defRPr>
            </a:lvl7pPr>
            <a:lvl8pPr marL="0" indent="0" algn="l" defTabSz="995363" rtl="0" eaLnBrk="1" fontAlgn="base" hangingPunct="1">
              <a:lnSpc>
                <a:spcPct val="100000"/>
              </a:lnSpc>
              <a:spcBef>
                <a:spcPts val="0"/>
              </a:spcBef>
              <a:spcAft>
                <a:spcPts val="600"/>
              </a:spcAft>
              <a:buClr>
                <a:schemeClr val="tx2"/>
              </a:buClr>
              <a:buFont typeface="Arial Narrow" pitchFamily="34" charset="0"/>
              <a:buNone/>
              <a:defRPr sz="1200" b="1">
                <a:solidFill>
                  <a:schemeClr val="bg1"/>
                </a:solidFill>
                <a:latin typeface="+mn-lt"/>
              </a:defRPr>
            </a:lvl8pPr>
            <a:lvl9pPr marL="0" indent="0" algn="l" defTabSz="995363" rtl="0" eaLnBrk="1" fontAlgn="base" hangingPunct="1">
              <a:lnSpc>
                <a:spcPct val="100000"/>
              </a:lnSpc>
              <a:spcBef>
                <a:spcPts val="0"/>
              </a:spcBef>
              <a:spcAft>
                <a:spcPts val="0"/>
              </a:spcAft>
              <a:buClr>
                <a:schemeClr val="tx2"/>
              </a:buClr>
              <a:buFont typeface="Arial Narrow" pitchFamily="34" charset="0"/>
              <a:buNone/>
              <a:defRPr sz="1000" baseline="0">
                <a:solidFill>
                  <a:schemeClr val="bg1"/>
                </a:solidFill>
                <a:latin typeface="+mn-lt"/>
              </a:defRPr>
            </a:lvl9pPr>
          </a:lstStyle>
          <a:p>
            <a:pPr lvl="0" algn="ctr">
              <a:spcBef>
                <a:spcPct val="0"/>
              </a:spcBef>
              <a:spcAft>
                <a:spcPct val="0"/>
              </a:spcAft>
              <a:defRPr/>
            </a:pPr>
            <a:fld id="{CB29D8C4-003D-4891-86E5-A88366B45BAA}" type="datetime'''2''''02''''''''''''''''''''''''0''''''''f'''''''''">
              <a:rPr lang="pt-PT" altLang="en-US" sz="650" smtClean="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pPr/>
              <a:t>2020f</a:t>
            </a:fld>
            <a:endParaRPr kumimoji="0" lang="pt-PT" sz="650" b="0" i="0" strike="noStrike" kern="1200" spc="0" normalizeH="0" noProof="0" dirty="0">
              <a:ln>
                <a:noFill/>
              </a:ln>
              <a:solidFill>
                <a:schemeClr val="tx1"/>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92" name="Text Placeholder 2">
            <a:extLst>
              <a:ext uri="{FF2B5EF4-FFF2-40B4-BE49-F238E27FC236}">
                <a16:creationId xmlns:a16="http://schemas.microsoft.com/office/drawing/2014/main" id="{4B7BD437-1203-440B-A3C1-FA69738438D5}"/>
              </a:ext>
            </a:extLst>
          </p:cNvPr>
          <p:cNvSpPr>
            <a:spLocks noGrp="1"/>
          </p:cNvSpPr>
          <p:nvPr>
            <p:custDataLst>
              <p:tags r:id="rId129"/>
            </p:custDataLst>
          </p:nvPr>
        </p:nvSpPr>
        <p:spPr bwMode="gray">
          <a:xfrm>
            <a:off x="4549775" y="7261226"/>
            <a:ext cx="166688"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84FEA537-24F2-461E-A6B8-B59641F3C858}" type="datetime'65.''''''''''''''''''''''''''''''''''''''''''''7'''''''''''''">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65.7</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91" name="Text Placeholder 2">
            <a:extLst>
              <a:ext uri="{FF2B5EF4-FFF2-40B4-BE49-F238E27FC236}">
                <a16:creationId xmlns:a16="http://schemas.microsoft.com/office/drawing/2014/main" id="{3DFB4FB3-2441-4689-9377-26A123B2B3E2}"/>
              </a:ext>
            </a:extLst>
          </p:cNvPr>
          <p:cNvSpPr>
            <a:spLocks noGrp="1"/>
          </p:cNvSpPr>
          <p:nvPr>
            <p:custDataLst>
              <p:tags r:id="rId130"/>
            </p:custDataLst>
          </p:nvPr>
        </p:nvSpPr>
        <p:spPr bwMode="gray">
          <a:xfrm>
            <a:off x="4319588" y="8401051"/>
            <a:ext cx="12541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B566802C-81D8-459F-BAD5-56F22AD1CFE3}" type="datetime'''3''''''''''''''''''''.''''1'''">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3.1</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94" name="Text Placeholder 2">
            <a:extLst>
              <a:ext uri="{FF2B5EF4-FFF2-40B4-BE49-F238E27FC236}">
                <a16:creationId xmlns:a16="http://schemas.microsoft.com/office/drawing/2014/main" id="{9AD33476-27FD-4368-950E-449F061E5201}"/>
              </a:ext>
            </a:extLst>
          </p:cNvPr>
          <p:cNvSpPr>
            <a:spLocks noGrp="1"/>
          </p:cNvSpPr>
          <p:nvPr>
            <p:custDataLst>
              <p:tags r:id="rId131"/>
            </p:custDataLst>
          </p:nvPr>
        </p:nvSpPr>
        <p:spPr bwMode="gray">
          <a:xfrm>
            <a:off x="4802188" y="7232651"/>
            <a:ext cx="166688"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353E426F-DEFB-46A0-8FCA-A1138077FD39}" type="datetime'''6''''7''''''''''''''''''''''''.''''3'''''">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67.3</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745" name="Text Placeholder 5">
            <a:extLst>
              <a:ext uri="{FF2B5EF4-FFF2-40B4-BE49-F238E27FC236}">
                <a16:creationId xmlns:a16="http://schemas.microsoft.com/office/drawing/2014/main" id="{1823A11F-6FB0-4C2A-A39A-462C3C50DC46}"/>
              </a:ext>
            </a:extLst>
          </p:cNvPr>
          <p:cNvSpPr>
            <a:spLocks noGrp="1"/>
          </p:cNvSpPr>
          <p:nvPr>
            <p:custDataLst>
              <p:tags r:id="rId132"/>
            </p:custDataLst>
          </p:nvPr>
        </p:nvSpPr>
        <p:spPr bwMode="auto">
          <a:xfrm>
            <a:off x="4783138" y="8605838"/>
            <a:ext cx="203200"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algn="l" defTabSz="995363" rtl="0" eaLnBrk="1" fontAlgn="base" hangingPunct="1">
              <a:lnSpc>
                <a:spcPct val="100000"/>
              </a:lnSpc>
              <a:spcBef>
                <a:spcPts val="0"/>
              </a:spcBef>
              <a:spcAft>
                <a:spcPts val="600"/>
              </a:spcAft>
              <a:defRPr sz="1000" baseline="0">
                <a:solidFill>
                  <a:schemeClr val="bg1"/>
                </a:solidFill>
                <a:latin typeface="EYInterstate Light" panose="02000506000000020004" pitchFamily="2" charset="0"/>
                <a:ea typeface="+mn-ea"/>
                <a:cs typeface="Arial" pitchFamily="34" charset="0"/>
              </a:defRPr>
            </a:lvl1pPr>
            <a:lvl2pPr marL="1588" algn="l" defTabSz="995363" rtl="0" eaLnBrk="1" fontAlgn="base" hangingPunct="1">
              <a:lnSpc>
                <a:spcPct val="100000"/>
              </a:lnSpc>
              <a:spcBef>
                <a:spcPts val="0"/>
              </a:spcBef>
              <a:spcAft>
                <a:spcPts val="600"/>
              </a:spcAft>
              <a:buClr>
                <a:srgbClr val="000000"/>
              </a:buClr>
              <a:defRPr lang="pt-PT" sz="1050" b="1" i="0" noProof="0" dirty="0" smtClean="0">
                <a:solidFill>
                  <a:schemeClr val="tx1"/>
                </a:solidFill>
                <a:latin typeface="EYInterstate Light" panose="02000506000000020004" pitchFamily="2" charset="0"/>
                <a:cs typeface="Arial" pitchFamily="34" charset="0"/>
              </a:defRPr>
            </a:lvl2pPr>
            <a:lvl3pPr marL="182880" indent="-182880" algn="l" defTabSz="995363" rtl="0" eaLnBrk="1" fontAlgn="base" hangingPunct="1">
              <a:lnSpc>
                <a:spcPct val="100000"/>
              </a:lnSpc>
              <a:spcBef>
                <a:spcPts val="0"/>
              </a:spcBef>
              <a:spcAft>
                <a:spcPts val="600"/>
              </a:spcAft>
              <a:buClr>
                <a:schemeClr val="accent2"/>
              </a:buClr>
              <a:buSzPct val="100000"/>
              <a:buFont typeface="Arial" panose="020B0604020202020204" pitchFamily="34" charset="0"/>
              <a:buChar char="►"/>
              <a:defRPr sz="1000" b="0">
                <a:solidFill>
                  <a:schemeClr val="bg1"/>
                </a:solidFill>
                <a:latin typeface="EYInterstate Light" panose="02000506000000020004" pitchFamily="2" charset="0"/>
                <a:cs typeface="Arial" pitchFamily="34" charset="0"/>
              </a:defRPr>
            </a:lvl3pPr>
            <a:lvl4pPr marL="365760" indent="-182880" algn="l" defTabSz="995363" rtl="0" eaLnBrk="1" fontAlgn="base" hangingPunct="1">
              <a:lnSpc>
                <a:spcPct val="100000"/>
              </a:lnSpc>
              <a:spcBef>
                <a:spcPts val="0"/>
              </a:spcBef>
              <a:spcAft>
                <a:spcPts val="600"/>
              </a:spcAft>
              <a:buClr>
                <a:schemeClr val="accent2"/>
              </a:buClr>
              <a:buSzPct val="70000"/>
              <a:buFont typeface="Arial" panose="020B0604020202020204" pitchFamily="34" charset="0"/>
              <a:buChar char="►"/>
              <a:defRPr sz="1000">
                <a:solidFill>
                  <a:schemeClr val="bg1"/>
                </a:solidFill>
                <a:latin typeface="EYInterstate Light" panose="02000506000000020004" pitchFamily="2" charset="0"/>
                <a:cs typeface="Arial" pitchFamily="34" charset="0"/>
              </a:defRPr>
            </a:lvl4pPr>
            <a:lvl5pPr marL="182880" indent="-182880" algn="l" defTabSz="995363" rtl="0" eaLnBrk="1" fontAlgn="base" hangingPunct="1">
              <a:lnSpc>
                <a:spcPct val="100000"/>
              </a:lnSpc>
              <a:spcBef>
                <a:spcPts val="0"/>
              </a:spcBef>
              <a:spcAft>
                <a:spcPts val="600"/>
              </a:spcAft>
              <a:buClrTx/>
              <a:buSzPct val="100000"/>
              <a:buFont typeface="+mj-lt"/>
              <a:buAutoNum type="arabicPeriod"/>
              <a:defRPr sz="1000" baseline="0">
                <a:solidFill>
                  <a:schemeClr val="bg1"/>
                </a:solidFill>
                <a:latin typeface="EYInterstate Light" panose="02000506000000020004" pitchFamily="2" charset="0"/>
                <a:cs typeface="Arial" pitchFamily="34" charset="0"/>
              </a:defRPr>
            </a:lvl5pPr>
            <a:lvl6pPr marL="0" indent="0" algn="l" defTabSz="0" rtl="0" eaLnBrk="1" fontAlgn="base" hangingPunct="1">
              <a:lnSpc>
                <a:spcPct val="100000"/>
              </a:lnSpc>
              <a:spcBef>
                <a:spcPts val="0"/>
              </a:spcBef>
              <a:spcAft>
                <a:spcPts val="600"/>
              </a:spcAft>
              <a:buClr>
                <a:schemeClr val="tx2"/>
              </a:buClr>
              <a:buFont typeface="Arial Narrow" pitchFamily="34" charset="0"/>
              <a:buNone/>
              <a:defRPr sz="1000" b="1" i="0" baseline="0">
                <a:solidFill>
                  <a:schemeClr val="bg1"/>
                </a:solidFill>
                <a:latin typeface="+mn-lt"/>
              </a:defRPr>
            </a:lvl6pPr>
            <a:lvl7pPr marL="0" indent="0" algn="l" defTabSz="995363" rtl="0" eaLnBrk="1" fontAlgn="base" hangingPunct="1">
              <a:lnSpc>
                <a:spcPct val="100000"/>
              </a:lnSpc>
              <a:spcBef>
                <a:spcPts val="0"/>
              </a:spcBef>
              <a:spcAft>
                <a:spcPts val="600"/>
              </a:spcAft>
              <a:buClr>
                <a:schemeClr val="tx2"/>
              </a:buClr>
              <a:buFont typeface="Arial Narrow" pitchFamily="34" charset="0"/>
              <a:buNone/>
              <a:defRPr sz="1000" i="1" baseline="0">
                <a:solidFill>
                  <a:schemeClr val="tx1"/>
                </a:solidFill>
                <a:latin typeface="+mn-lt"/>
              </a:defRPr>
            </a:lvl7pPr>
            <a:lvl8pPr marL="0" indent="0" algn="l" defTabSz="995363" rtl="0" eaLnBrk="1" fontAlgn="base" hangingPunct="1">
              <a:lnSpc>
                <a:spcPct val="100000"/>
              </a:lnSpc>
              <a:spcBef>
                <a:spcPts val="0"/>
              </a:spcBef>
              <a:spcAft>
                <a:spcPts val="600"/>
              </a:spcAft>
              <a:buClr>
                <a:schemeClr val="tx2"/>
              </a:buClr>
              <a:buFont typeface="Arial Narrow" pitchFamily="34" charset="0"/>
              <a:buNone/>
              <a:defRPr sz="1200" b="1">
                <a:solidFill>
                  <a:schemeClr val="bg1"/>
                </a:solidFill>
                <a:latin typeface="+mn-lt"/>
              </a:defRPr>
            </a:lvl8pPr>
            <a:lvl9pPr marL="0" indent="0" algn="l" defTabSz="995363" rtl="0" eaLnBrk="1" fontAlgn="base" hangingPunct="1">
              <a:lnSpc>
                <a:spcPct val="100000"/>
              </a:lnSpc>
              <a:spcBef>
                <a:spcPts val="0"/>
              </a:spcBef>
              <a:spcAft>
                <a:spcPts val="0"/>
              </a:spcAft>
              <a:buClr>
                <a:schemeClr val="tx2"/>
              </a:buClr>
              <a:buFont typeface="Arial Narrow" pitchFamily="34" charset="0"/>
              <a:buNone/>
              <a:defRPr sz="1000" baseline="0">
                <a:solidFill>
                  <a:schemeClr val="bg1"/>
                </a:solidFill>
                <a:latin typeface="+mn-lt"/>
              </a:defRPr>
            </a:lvl9pPr>
          </a:lstStyle>
          <a:p>
            <a:pPr lvl="0" algn="ctr">
              <a:spcBef>
                <a:spcPct val="0"/>
              </a:spcBef>
              <a:spcAft>
                <a:spcPct val="0"/>
              </a:spcAft>
              <a:defRPr/>
            </a:pPr>
            <a:fld id="{3A0F2A11-7E88-43C3-8284-04284FA8A502}" type="datetime'''''''''2''''0''''''''''''''2''''''''''2''''''''''''''''f'''">
              <a:rPr lang="pt-PT" altLang="en-US" sz="650" smtClean="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pPr/>
              <a:t>2022f</a:t>
            </a:fld>
            <a:endParaRPr kumimoji="0" lang="pt-PT" sz="650" b="0" i="0" strike="noStrike" kern="1200" spc="0" normalizeH="0" noProof="0" dirty="0">
              <a:ln>
                <a:noFill/>
              </a:ln>
              <a:solidFill>
                <a:schemeClr val="tx1"/>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80" name="Text Placeholder 2">
            <a:extLst>
              <a:ext uri="{FF2B5EF4-FFF2-40B4-BE49-F238E27FC236}">
                <a16:creationId xmlns:a16="http://schemas.microsoft.com/office/drawing/2014/main" id="{09F4E378-9569-42CE-B679-894473C8C46A}"/>
              </a:ext>
            </a:extLst>
          </p:cNvPr>
          <p:cNvSpPr>
            <a:spLocks noGrp="1"/>
          </p:cNvSpPr>
          <p:nvPr>
            <p:custDataLst>
              <p:tags r:id="rId133"/>
            </p:custDataLst>
          </p:nvPr>
        </p:nvSpPr>
        <p:spPr bwMode="gray">
          <a:xfrm>
            <a:off x="2806700" y="8402639"/>
            <a:ext cx="12541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DCC79872-0E47-44FE-9517-D898EC87FCB2}" type="datetime'''''''''''''''''''''''''3''''''''.''''''''''''''''''''''''''0'">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3.0</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81" name="Text Placeholder 2">
            <a:extLst>
              <a:ext uri="{FF2B5EF4-FFF2-40B4-BE49-F238E27FC236}">
                <a16:creationId xmlns:a16="http://schemas.microsoft.com/office/drawing/2014/main" id="{AF9FB04D-E3C8-43F8-A371-BA82A1CFBF47}"/>
              </a:ext>
            </a:extLst>
          </p:cNvPr>
          <p:cNvSpPr>
            <a:spLocks noGrp="1"/>
          </p:cNvSpPr>
          <p:nvPr>
            <p:custDataLst>
              <p:tags r:id="rId134"/>
            </p:custDataLst>
          </p:nvPr>
        </p:nvSpPr>
        <p:spPr bwMode="gray">
          <a:xfrm>
            <a:off x="3059113" y="8412164"/>
            <a:ext cx="12541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0A0FCD4C-247D-4F1E-A355-1B3AA2D9A413}" type="datetime'''''''''''''''2''''''''.''''''''''''4'''''''''''''''''''''''">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2.4</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89" name="Text Placeholder 2">
            <a:extLst>
              <a:ext uri="{FF2B5EF4-FFF2-40B4-BE49-F238E27FC236}">
                <a16:creationId xmlns:a16="http://schemas.microsoft.com/office/drawing/2014/main" id="{CB3D882C-150C-4FBE-87BC-7A8CFC3076A5}"/>
              </a:ext>
            </a:extLst>
          </p:cNvPr>
          <p:cNvSpPr>
            <a:spLocks noGrp="1"/>
          </p:cNvSpPr>
          <p:nvPr>
            <p:custDataLst>
              <p:tags r:id="rId135"/>
            </p:custDataLst>
          </p:nvPr>
        </p:nvSpPr>
        <p:spPr bwMode="gray">
          <a:xfrm>
            <a:off x="4067175" y="8394701"/>
            <a:ext cx="12541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4C3E2B2E-D1A6-4323-B4F1-B71CB992C296}" type="datetime'''''3.''''''''''''5'''''''">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3.5</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85" name="Text Placeholder 2">
            <a:extLst>
              <a:ext uri="{FF2B5EF4-FFF2-40B4-BE49-F238E27FC236}">
                <a16:creationId xmlns:a16="http://schemas.microsoft.com/office/drawing/2014/main" id="{9897E21F-A7C4-4497-AD91-AF97CC5466A5}"/>
              </a:ext>
            </a:extLst>
          </p:cNvPr>
          <p:cNvSpPr>
            <a:spLocks noGrp="1"/>
          </p:cNvSpPr>
          <p:nvPr>
            <p:custDataLst>
              <p:tags r:id="rId136"/>
            </p:custDataLst>
          </p:nvPr>
        </p:nvSpPr>
        <p:spPr bwMode="gray">
          <a:xfrm>
            <a:off x="3562350" y="8399464"/>
            <a:ext cx="12541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68E2AC93-F7C8-4E08-AE73-B2DD333DF3E4}" type="datetime'''''''''''3''''''.''''''''''''''''''''''2'''''">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3.2</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95" name="Text Placeholder 2">
            <a:extLst>
              <a:ext uri="{FF2B5EF4-FFF2-40B4-BE49-F238E27FC236}">
                <a16:creationId xmlns:a16="http://schemas.microsoft.com/office/drawing/2014/main" id="{160D98B1-D778-4075-BAA5-64C2AECDF156}"/>
              </a:ext>
            </a:extLst>
          </p:cNvPr>
          <p:cNvSpPr>
            <a:spLocks noGrp="1"/>
          </p:cNvSpPr>
          <p:nvPr>
            <p:custDataLst>
              <p:tags r:id="rId137"/>
            </p:custDataLst>
          </p:nvPr>
        </p:nvSpPr>
        <p:spPr bwMode="gray">
          <a:xfrm>
            <a:off x="4822825" y="8396289"/>
            <a:ext cx="12541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937535C7-A47E-4319-8D0B-68F033DCEC64}" type="datetime'3''''''''''''''''''.''''''''''''''3'''''''''''''''''''''''">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3.3</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87" name="Text Placeholder 2">
            <a:extLst>
              <a:ext uri="{FF2B5EF4-FFF2-40B4-BE49-F238E27FC236}">
                <a16:creationId xmlns:a16="http://schemas.microsoft.com/office/drawing/2014/main" id="{1F71B6E7-2E6B-4420-AED8-BC876609EC50}"/>
              </a:ext>
            </a:extLst>
          </p:cNvPr>
          <p:cNvSpPr>
            <a:spLocks noGrp="1"/>
          </p:cNvSpPr>
          <p:nvPr>
            <p:custDataLst>
              <p:tags r:id="rId138"/>
            </p:custDataLst>
          </p:nvPr>
        </p:nvSpPr>
        <p:spPr bwMode="gray">
          <a:xfrm>
            <a:off x="3814763" y="8401051"/>
            <a:ext cx="12541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E48F42BA-C605-4626-9BC9-0A42FB9C985D}" type="datetime'''''''''''''''''''''3''''''''''''.''1'''''''''''''''">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3.1</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93" name="Text Placeholder 2">
            <a:extLst>
              <a:ext uri="{FF2B5EF4-FFF2-40B4-BE49-F238E27FC236}">
                <a16:creationId xmlns:a16="http://schemas.microsoft.com/office/drawing/2014/main" id="{D9667FAD-077F-4D94-BAF1-EBD5AB76ADC5}"/>
              </a:ext>
            </a:extLst>
          </p:cNvPr>
          <p:cNvSpPr>
            <a:spLocks noGrp="1"/>
          </p:cNvSpPr>
          <p:nvPr>
            <p:custDataLst>
              <p:tags r:id="rId139"/>
            </p:custDataLst>
          </p:nvPr>
        </p:nvSpPr>
        <p:spPr bwMode="gray">
          <a:xfrm>
            <a:off x="4570413" y="8401051"/>
            <a:ext cx="12541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585E758C-0CD8-41EA-A10B-B7AD2D6534DC}" type="datetime'''3''''''''''''''''''''''.''''1'''''''''''">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3.1</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cxnSp>
        <p:nvCxnSpPr>
          <p:cNvPr id="1801" name="Straight Connector 1800">
            <a:extLst>
              <a:ext uri="{FF2B5EF4-FFF2-40B4-BE49-F238E27FC236}">
                <a16:creationId xmlns:a16="http://schemas.microsoft.com/office/drawing/2014/main" id="{0F41BB34-5D61-433D-8E46-52BCA493BA34}"/>
              </a:ext>
            </a:extLst>
          </p:cNvPr>
          <p:cNvCxnSpPr/>
          <p:nvPr>
            <p:custDataLst>
              <p:tags r:id="rId140"/>
            </p:custDataLst>
          </p:nvPr>
        </p:nvCxnSpPr>
        <p:spPr bwMode="gray">
          <a:xfrm>
            <a:off x="2794000" y="8843963"/>
            <a:ext cx="139700" cy="0"/>
          </a:xfrm>
          <a:prstGeom prst="line">
            <a:avLst/>
          </a:prstGeom>
          <a:ln w="12700" cap="rnd" cmpd="sng" algn="ctr">
            <a:solidFill>
              <a:srgbClr val="7F7F7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05" name="Rectangle 1804">
            <a:extLst>
              <a:ext uri="{FF2B5EF4-FFF2-40B4-BE49-F238E27FC236}">
                <a16:creationId xmlns:a16="http://schemas.microsoft.com/office/drawing/2014/main" id="{62BF12CC-FA5B-4950-8A5B-F63B94078FE7}"/>
              </a:ext>
            </a:extLst>
          </p:cNvPr>
          <p:cNvSpPr/>
          <p:nvPr>
            <p:custDataLst>
              <p:tags r:id="rId141"/>
            </p:custDataLst>
          </p:nvPr>
        </p:nvSpPr>
        <p:spPr bwMode="auto">
          <a:xfrm>
            <a:off x="2830513" y="8950325"/>
            <a:ext cx="115888" cy="87313"/>
          </a:xfrm>
          <a:prstGeom prst="rect">
            <a:avLst/>
          </a:prstGeom>
          <a:solidFill>
            <a:srgbClr val="377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cxnSp>
        <p:nvCxnSpPr>
          <p:cNvPr id="1803" name="Straight Connector 1802">
            <a:extLst>
              <a:ext uri="{FF2B5EF4-FFF2-40B4-BE49-F238E27FC236}">
                <a16:creationId xmlns:a16="http://schemas.microsoft.com/office/drawing/2014/main" id="{1D5EB309-3951-43CC-B97D-9D17B05CE6F5}"/>
              </a:ext>
            </a:extLst>
          </p:cNvPr>
          <p:cNvCxnSpPr/>
          <p:nvPr>
            <p:custDataLst>
              <p:tags r:id="rId142"/>
            </p:custDataLst>
          </p:nvPr>
        </p:nvCxnSpPr>
        <p:spPr bwMode="gray">
          <a:xfrm flipH="1">
            <a:off x="2790825" y="7075488"/>
            <a:ext cx="88900" cy="0"/>
          </a:xfrm>
          <a:prstGeom prst="line">
            <a:avLst/>
          </a:prstGeom>
          <a:ln w="12700" cap="rnd" cmpd="sng" algn="ctr">
            <a:solidFill>
              <a:srgbClr val="8DC63F"/>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02" name="Oval 1801">
            <a:extLst>
              <a:ext uri="{FF2B5EF4-FFF2-40B4-BE49-F238E27FC236}">
                <a16:creationId xmlns:a16="http://schemas.microsoft.com/office/drawing/2014/main" id="{3F5772FD-1299-486C-B99B-5C03ABB9BD23}"/>
              </a:ext>
            </a:extLst>
          </p:cNvPr>
          <p:cNvSpPr/>
          <p:nvPr>
            <p:custDataLst>
              <p:tags r:id="rId143"/>
            </p:custDataLst>
          </p:nvPr>
        </p:nvSpPr>
        <p:spPr bwMode="auto">
          <a:xfrm>
            <a:off x="2844800" y="8824913"/>
            <a:ext cx="38100" cy="38100"/>
          </a:xfrm>
          <a:prstGeom prst="ellipse">
            <a:avLst/>
          </a:prstGeom>
          <a:solidFill>
            <a:srgbClr val="7F7F7F"/>
          </a:solidFill>
          <a:ln w="9525" algn="ctr">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1749" name="Text Placeholder 2">
            <a:extLst>
              <a:ext uri="{FF2B5EF4-FFF2-40B4-BE49-F238E27FC236}">
                <a16:creationId xmlns:a16="http://schemas.microsoft.com/office/drawing/2014/main" id="{944631DC-6B0C-4A58-B5A0-4ECAAEE3A76D}"/>
              </a:ext>
            </a:extLst>
          </p:cNvPr>
          <p:cNvSpPr>
            <a:spLocks noGrp="1"/>
          </p:cNvSpPr>
          <p:nvPr>
            <p:custDataLst>
              <p:tags r:id="rId144"/>
            </p:custDataLst>
          </p:nvPr>
        </p:nvSpPr>
        <p:spPr bwMode="auto">
          <a:xfrm>
            <a:off x="2997200" y="8797925"/>
            <a:ext cx="838200"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spcBef>
                <a:spcPct val="0"/>
              </a:spcBef>
              <a:spcAft>
                <a:spcPct val="0"/>
              </a:spcAft>
            </a:pPr>
            <a:fld id="{8B8DAB75-AF3F-44B2-A2DB-A9BF26D0E7F3}" type="datetime'E''x''ch''''''''''ange ra''te, ''''''''''U''''S''D/M''''ZN'''">
              <a:rPr lang="pt-PT" altLang="en-US" sz="650" smtClean="0">
                <a:latin typeface="Calibri Light" panose="020F0302020204030204" pitchFamily="34" charset="0"/>
                <a:cs typeface="Calibri Light" panose="020F0302020204030204" pitchFamily="34" charset="0"/>
                <a:sym typeface="Calibri Light" panose="020F0302020204030204" pitchFamily="34" charset="0"/>
              </a:rPr>
              <a:pPr/>
              <a:t>Exchange rate, USD/MZN</a:t>
            </a:fld>
            <a:endParaRPr lang="pt-PT"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750" name="Text Placeholder 2">
            <a:extLst>
              <a:ext uri="{FF2B5EF4-FFF2-40B4-BE49-F238E27FC236}">
                <a16:creationId xmlns:a16="http://schemas.microsoft.com/office/drawing/2014/main" id="{DDD0CF50-05F6-4682-A9D5-D234810C9126}"/>
              </a:ext>
            </a:extLst>
          </p:cNvPr>
          <p:cNvSpPr>
            <a:spLocks noGrp="1"/>
          </p:cNvSpPr>
          <p:nvPr>
            <p:custDataLst>
              <p:tags r:id="rId145"/>
            </p:custDataLst>
          </p:nvPr>
        </p:nvSpPr>
        <p:spPr bwMode="auto">
          <a:xfrm>
            <a:off x="2997200" y="8947150"/>
            <a:ext cx="131286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spcBef>
                <a:spcPct val="0"/>
              </a:spcBef>
              <a:spcAft>
                <a:spcPct val="0"/>
              </a:spcAft>
            </a:pPr>
            <a:fld id="{B27E4E24-6C18-4672-8FDE-310E90D654D3}" type="datetime'''''Fore''ign exchange'''' res''erves,'''' ''USD ''bil''lions'">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t>Foreign exchange reserves, USD billions</a:t>
            </a:fld>
            <a:endParaRPr lang="pt-PT" sz="650" dirty="0">
              <a:latin typeface="Calibri Light" panose="020F0302020204030204" pitchFamily="34" charset="0"/>
              <a:cs typeface="Calibri Light" panose="020F0302020204030204" pitchFamily="34" charset="0"/>
              <a:sym typeface="Calibri Light" panose="020F0302020204030204" pitchFamily="34" charset="0"/>
            </a:endParaRPr>
          </a:p>
        </p:txBody>
      </p:sp>
      <p:cxnSp>
        <p:nvCxnSpPr>
          <p:cNvPr id="7" name="Straight Connector 6">
            <a:extLst>
              <a:ext uri="{FF2B5EF4-FFF2-40B4-BE49-F238E27FC236}">
                <a16:creationId xmlns:a16="http://schemas.microsoft.com/office/drawing/2014/main" id="{88AD67C7-C459-4C7C-9291-F8F8C03457B6}"/>
              </a:ext>
            </a:extLst>
          </p:cNvPr>
          <p:cNvCxnSpPr/>
          <p:nvPr/>
        </p:nvCxnSpPr>
        <p:spPr>
          <a:xfrm>
            <a:off x="358775" y="4266375"/>
            <a:ext cx="6954838" cy="0"/>
          </a:xfrm>
          <a:prstGeom prst="line">
            <a:avLst/>
          </a:prstGeom>
          <a:ln w="6350">
            <a:solidFill>
              <a:srgbClr val="C4C4CD"/>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B1506FC-52DE-4653-B5D9-307034802B14}"/>
              </a:ext>
            </a:extLst>
          </p:cNvPr>
          <p:cNvCxnSpPr>
            <a:cxnSpLocks/>
          </p:cNvCxnSpPr>
          <p:nvPr/>
        </p:nvCxnSpPr>
        <p:spPr>
          <a:xfrm>
            <a:off x="361107" y="9232900"/>
            <a:ext cx="7050186" cy="0"/>
          </a:xfrm>
          <a:prstGeom prst="line">
            <a:avLst/>
          </a:prstGeom>
          <a:ln w="6350">
            <a:solidFill>
              <a:srgbClr val="C4C4CD"/>
            </a:solidFill>
          </a:ln>
        </p:spPr>
        <p:style>
          <a:lnRef idx="1">
            <a:schemeClr val="accent1"/>
          </a:lnRef>
          <a:fillRef idx="0">
            <a:schemeClr val="accent1"/>
          </a:fillRef>
          <a:effectRef idx="0">
            <a:schemeClr val="accent1"/>
          </a:effectRef>
          <a:fontRef idx="minor">
            <a:schemeClr val="tx1"/>
          </a:fontRef>
        </p:style>
      </p:cxnSp>
      <p:sp>
        <p:nvSpPr>
          <p:cNvPr id="9" name="Text Placeholder 3">
            <a:extLst>
              <a:ext uri="{FF2B5EF4-FFF2-40B4-BE49-F238E27FC236}">
                <a16:creationId xmlns:a16="http://schemas.microsoft.com/office/drawing/2014/main" id="{63DD495C-8B57-4DCB-921E-83BB09674182}"/>
              </a:ext>
            </a:extLst>
          </p:cNvPr>
          <p:cNvSpPr txBox="1">
            <a:spLocks/>
          </p:cNvSpPr>
          <p:nvPr/>
        </p:nvSpPr>
        <p:spPr>
          <a:xfrm>
            <a:off x="360712" y="4298125"/>
            <a:ext cx="2268000" cy="338138"/>
          </a:xfrm>
          <a:prstGeom prst="rect">
            <a:avLst/>
          </a:prstGeom>
        </p:spPr>
        <p:txBody>
          <a:bodyPr lIns="0" rIns="0"/>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r>
              <a:rPr lang="en-GB" sz="10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Nominal GDP &amp; % growth y-o-y </a:t>
            </a:r>
            <a:r>
              <a:rPr lang="en-GB" sz="9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(2014-22)</a:t>
            </a:r>
          </a:p>
        </p:txBody>
      </p:sp>
      <p:sp>
        <p:nvSpPr>
          <p:cNvPr id="10" name="Text Placeholder 12">
            <a:extLst>
              <a:ext uri="{FF2B5EF4-FFF2-40B4-BE49-F238E27FC236}">
                <a16:creationId xmlns:a16="http://schemas.microsoft.com/office/drawing/2014/main" id="{07309390-E19D-4DE8-AA51-3F03CB014A1A}"/>
              </a:ext>
            </a:extLst>
          </p:cNvPr>
          <p:cNvSpPr txBox="1">
            <a:spLocks/>
          </p:cNvSpPr>
          <p:nvPr/>
        </p:nvSpPr>
        <p:spPr>
          <a:xfrm>
            <a:off x="360709" y="9324480"/>
            <a:ext cx="7056000" cy="108000"/>
          </a:xfrm>
          <a:prstGeom prst="rect">
            <a:avLst/>
          </a:prstGeom>
        </p:spPr>
        <p:txBody>
          <a:bodyPr lIns="0" tIns="0" rIns="0" bIns="0" anchor="ct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r>
              <a:rPr lang="en-GB" sz="700" dirty="0">
                <a:solidFill>
                  <a:schemeClr val="tx1">
                    <a:lumMod val="50000"/>
                    <a:lumOff val="50000"/>
                  </a:schemeClr>
                </a:solidFill>
                <a:latin typeface="Calibri Light" panose="020F0302020204030204" pitchFamily="34" charset="0"/>
                <a:cs typeface="Calibri Light" panose="020F0302020204030204" pitchFamily="34" charset="0"/>
                <a:sym typeface="Calibri Light" panose="020F0302020204030204" pitchFamily="34" charset="0"/>
              </a:rPr>
              <a:t>Source: World Bank, IMF, INE, Oxford Economics, BMI</a:t>
            </a:r>
          </a:p>
        </p:txBody>
      </p:sp>
      <p:sp>
        <p:nvSpPr>
          <p:cNvPr id="11" name="Text Placeholder 17">
            <a:extLst>
              <a:ext uri="{FF2B5EF4-FFF2-40B4-BE49-F238E27FC236}">
                <a16:creationId xmlns:a16="http://schemas.microsoft.com/office/drawing/2014/main" id="{A2AC0000-565E-45DE-8FB5-41B2CF788F59}"/>
              </a:ext>
            </a:extLst>
          </p:cNvPr>
          <p:cNvSpPr txBox="1">
            <a:spLocks/>
          </p:cNvSpPr>
          <p:nvPr/>
        </p:nvSpPr>
        <p:spPr>
          <a:xfrm>
            <a:off x="5140961" y="4298125"/>
            <a:ext cx="2268000" cy="338138"/>
          </a:xfrm>
          <a:prstGeom prst="rect">
            <a:avLst/>
          </a:prstGeom>
        </p:spPr>
        <p:txBody>
          <a:bodyPr lIns="0" rIns="0"/>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r>
              <a:rPr lang="en-GB" sz="10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Total GDP per component </a:t>
            </a:r>
            <a:r>
              <a:rPr lang="en-GB" sz="9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 2018)</a:t>
            </a:r>
          </a:p>
        </p:txBody>
      </p:sp>
      <p:sp>
        <p:nvSpPr>
          <p:cNvPr id="1341" name="Text Placeholder 3">
            <a:extLst>
              <a:ext uri="{FF2B5EF4-FFF2-40B4-BE49-F238E27FC236}">
                <a16:creationId xmlns:a16="http://schemas.microsoft.com/office/drawing/2014/main" id="{BC51D1C1-7B06-4AB7-9407-9F19635C9D3B}"/>
              </a:ext>
            </a:extLst>
          </p:cNvPr>
          <p:cNvSpPr txBox="1">
            <a:spLocks/>
          </p:cNvSpPr>
          <p:nvPr/>
        </p:nvSpPr>
        <p:spPr>
          <a:xfrm>
            <a:off x="360712" y="6758243"/>
            <a:ext cx="2268000" cy="339725"/>
          </a:xfrm>
          <a:prstGeom prst="rect">
            <a:avLst/>
          </a:prstGeom>
        </p:spPr>
        <p:txBody>
          <a:bodyPr lIns="0" rIns="0"/>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r>
              <a:rPr lang="en-GB" sz="10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Annual variation in the inflation rate </a:t>
            </a:r>
            <a:r>
              <a:rPr lang="en-GB" sz="9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(Average CPI</a:t>
            </a:r>
            <a:r>
              <a:rPr lang="en-GB" sz="900" baseline="300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1</a:t>
            </a:r>
            <a:r>
              <a:rPr lang="en-GB" sz="9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 2014-22)</a:t>
            </a:r>
            <a:endParaRPr lang="en-GB" sz="10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342" name="Text Placeholder 17">
            <a:extLst>
              <a:ext uri="{FF2B5EF4-FFF2-40B4-BE49-F238E27FC236}">
                <a16:creationId xmlns:a16="http://schemas.microsoft.com/office/drawing/2014/main" id="{CC934753-F8E7-41E0-9AF5-F656BC073A74}"/>
              </a:ext>
            </a:extLst>
          </p:cNvPr>
          <p:cNvSpPr txBox="1">
            <a:spLocks/>
          </p:cNvSpPr>
          <p:nvPr/>
        </p:nvSpPr>
        <p:spPr>
          <a:xfrm>
            <a:off x="2749868" y="6758243"/>
            <a:ext cx="2268000" cy="339725"/>
          </a:xfrm>
          <a:prstGeom prst="rect">
            <a:avLst/>
          </a:prstGeom>
        </p:spPr>
        <p:txBody>
          <a:bodyPr lIns="0" rIns="0"/>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r>
              <a:rPr lang="en-GB" sz="10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USD/MZN exchange rate period average </a:t>
            </a:r>
            <a:r>
              <a:rPr lang="en-GB" sz="9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(2014-22)</a:t>
            </a:r>
            <a:r>
              <a:rPr lang="en-GB" sz="10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 &amp; foreign exchange reserves </a:t>
            </a:r>
            <a:r>
              <a:rPr lang="en-GB" sz="9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(USD billions 2014-22)</a:t>
            </a:r>
            <a:endParaRPr lang="en-GB" sz="8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609" name="Text Placeholder 3">
            <a:extLst>
              <a:ext uri="{FF2B5EF4-FFF2-40B4-BE49-F238E27FC236}">
                <a16:creationId xmlns:a16="http://schemas.microsoft.com/office/drawing/2014/main" id="{44A814E8-F18B-482C-9638-8C6A30D60B09}"/>
              </a:ext>
            </a:extLst>
          </p:cNvPr>
          <p:cNvSpPr txBox="1">
            <a:spLocks/>
          </p:cNvSpPr>
          <p:nvPr/>
        </p:nvSpPr>
        <p:spPr>
          <a:xfrm>
            <a:off x="2749868" y="4298125"/>
            <a:ext cx="2340000" cy="339725"/>
          </a:xfrm>
          <a:prstGeom prst="rect">
            <a:avLst/>
          </a:prstGeom>
        </p:spPr>
        <p:txBody>
          <a:bodyPr lIns="0" rIns="0"/>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r>
              <a:rPr lang="en-GB" sz="10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Quarterly GDP growth per component </a:t>
            </a:r>
            <a:r>
              <a:rPr lang="en-GB" sz="9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 by volume)</a:t>
            </a:r>
            <a:endParaRPr lang="en-GB" sz="10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836" name="Text Placeholder 17">
            <a:extLst>
              <a:ext uri="{FF2B5EF4-FFF2-40B4-BE49-F238E27FC236}">
                <a16:creationId xmlns:a16="http://schemas.microsoft.com/office/drawing/2014/main" id="{54C2C6A1-76CD-4B40-BC45-E3EC83E3B068}"/>
              </a:ext>
            </a:extLst>
          </p:cNvPr>
          <p:cNvSpPr txBox="1">
            <a:spLocks/>
          </p:cNvSpPr>
          <p:nvPr/>
        </p:nvSpPr>
        <p:spPr>
          <a:xfrm>
            <a:off x="5140960" y="6758243"/>
            <a:ext cx="2268000" cy="339725"/>
          </a:xfrm>
          <a:prstGeom prst="rect">
            <a:avLst/>
          </a:prstGeom>
        </p:spPr>
        <p:txBody>
          <a:bodyPr lIns="0" rIns="0"/>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r>
              <a:rPr lang="en-GB" sz="10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Mozambique FDI (2014-22) &amp; inward FDI as a % of GDP (2014-22)</a:t>
            </a:r>
            <a:endParaRPr lang="en-GB" sz="8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p:txBody>
      </p:sp>
      <p:graphicFrame>
        <p:nvGraphicFramePr>
          <p:cNvPr id="325" name="Chart 324">
            <a:extLst>
              <a:ext uri="{FF2B5EF4-FFF2-40B4-BE49-F238E27FC236}">
                <a16:creationId xmlns:a16="http://schemas.microsoft.com/office/drawing/2014/main" id="{03CFA686-D5C8-4F8A-87ED-0168B24AA406}"/>
              </a:ext>
            </a:extLst>
          </p:cNvPr>
          <p:cNvGraphicFramePr/>
          <p:nvPr>
            <p:custDataLst>
              <p:tags r:id="rId146"/>
            </p:custDataLst>
            <p:extLst>
              <p:ext uri="{D42A27DB-BD31-4B8C-83A1-F6EECF244321}">
                <p14:modId xmlns:p14="http://schemas.microsoft.com/office/powerpoint/2010/main" val="631800428"/>
              </p:ext>
            </p:extLst>
          </p:nvPr>
        </p:nvGraphicFramePr>
        <p:xfrm>
          <a:off x="5057775" y="7186613"/>
          <a:ext cx="2338388" cy="1474787"/>
        </p:xfrm>
        <a:graphic>
          <a:graphicData uri="http://schemas.openxmlformats.org/drawingml/2006/chart">
            <c:chart xmlns:c="http://schemas.openxmlformats.org/drawingml/2006/chart" xmlns:r="http://schemas.openxmlformats.org/officeDocument/2006/relationships" r:id="rId222"/>
          </a:graphicData>
        </a:graphic>
      </p:graphicFrame>
      <p:sp useBgFill="1">
        <p:nvSpPr>
          <p:cNvPr id="2071" name="Text Placeholder 2">
            <a:extLst>
              <a:ext uri="{FF2B5EF4-FFF2-40B4-BE49-F238E27FC236}">
                <a16:creationId xmlns:a16="http://schemas.microsoft.com/office/drawing/2014/main" id="{1BECDA3A-3C95-49F5-9CD2-8138783DDB35}"/>
              </a:ext>
            </a:extLst>
          </p:cNvPr>
          <p:cNvSpPr>
            <a:spLocks noGrp="1"/>
          </p:cNvSpPr>
          <p:nvPr>
            <p:custDataLst>
              <p:tags r:id="rId147"/>
            </p:custDataLst>
          </p:nvPr>
        </p:nvSpPr>
        <p:spPr bwMode="gray">
          <a:xfrm>
            <a:off x="5178425" y="8045450"/>
            <a:ext cx="166688" cy="98425"/>
          </a:xfrm>
          <a:prstGeom prst="rect">
            <a:avLst/>
          </a:prstGeom>
          <a:ln>
            <a:noFill/>
          </a:ln>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4D8690F5-7957-47DC-8AAF-BA82DCF78933}" type="datetime'''''''''''''''''''''''''27''''''.''7'''''''''''''''''''''''">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t>27.7</a:t>
            </a:fld>
            <a:endParaRPr lang="pt-PT"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856" name="Text Placeholder 5">
            <a:extLst>
              <a:ext uri="{FF2B5EF4-FFF2-40B4-BE49-F238E27FC236}">
                <a16:creationId xmlns:a16="http://schemas.microsoft.com/office/drawing/2014/main" id="{495F8398-FC31-4B40-8323-C820224EBAD4}"/>
              </a:ext>
            </a:extLst>
          </p:cNvPr>
          <p:cNvSpPr>
            <a:spLocks noGrp="1"/>
          </p:cNvSpPr>
          <p:nvPr>
            <p:custDataLst>
              <p:tags r:id="rId148"/>
            </p:custDataLst>
          </p:nvPr>
        </p:nvSpPr>
        <p:spPr bwMode="auto">
          <a:xfrm>
            <a:off x="5411788" y="8605838"/>
            <a:ext cx="177800"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algn="l" defTabSz="995363" rtl="0" eaLnBrk="1" fontAlgn="base" hangingPunct="1">
              <a:lnSpc>
                <a:spcPct val="100000"/>
              </a:lnSpc>
              <a:spcBef>
                <a:spcPts val="0"/>
              </a:spcBef>
              <a:spcAft>
                <a:spcPts val="600"/>
              </a:spcAft>
              <a:defRPr sz="1000" baseline="0">
                <a:solidFill>
                  <a:schemeClr val="bg1"/>
                </a:solidFill>
                <a:latin typeface="EYInterstate Light" panose="02000506000000020004" pitchFamily="2" charset="0"/>
                <a:ea typeface="+mn-ea"/>
                <a:cs typeface="Arial" pitchFamily="34" charset="0"/>
              </a:defRPr>
            </a:lvl1pPr>
            <a:lvl2pPr marL="1588" algn="l" defTabSz="995363" rtl="0" eaLnBrk="1" fontAlgn="base" hangingPunct="1">
              <a:lnSpc>
                <a:spcPct val="100000"/>
              </a:lnSpc>
              <a:spcBef>
                <a:spcPts val="0"/>
              </a:spcBef>
              <a:spcAft>
                <a:spcPts val="600"/>
              </a:spcAft>
              <a:buClr>
                <a:srgbClr val="000000"/>
              </a:buClr>
              <a:defRPr lang="pt-PT" sz="1050" b="1" i="0" noProof="0" dirty="0" smtClean="0">
                <a:solidFill>
                  <a:schemeClr val="tx1"/>
                </a:solidFill>
                <a:latin typeface="EYInterstate Light" panose="02000506000000020004" pitchFamily="2" charset="0"/>
                <a:cs typeface="Arial" pitchFamily="34" charset="0"/>
              </a:defRPr>
            </a:lvl2pPr>
            <a:lvl3pPr marL="182880" indent="-182880" algn="l" defTabSz="995363" rtl="0" eaLnBrk="1" fontAlgn="base" hangingPunct="1">
              <a:lnSpc>
                <a:spcPct val="100000"/>
              </a:lnSpc>
              <a:spcBef>
                <a:spcPts val="0"/>
              </a:spcBef>
              <a:spcAft>
                <a:spcPts val="600"/>
              </a:spcAft>
              <a:buClr>
                <a:schemeClr val="accent2"/>
              </a:buClr>
              <a:buSzPct val="100000"/>
              <a:buFont typeface="Arial" panose="020B0604020202020204" pitchFamily="34" charset="0"/>
              <a:buChar char="►"/>
              <a:defRPr sz="1000" b="0">
                <a:solidFill>
                  <a:schemeClr val="bg1"/>
                </a:solidFill>
                <a:latin typeface="EYInterstate Light" panose="02000506000000020004" pitchFamily="2" charset="0"/>
                <a:cs typeface="Arial" pitchFamily="34" charset="0"/>
              </a:defRPr>
            </a:lvl3pPr>
            <a:lvl4pPr marL="365760" indent="-182880" algn="l" defTabSz="995363" rtl="0" eaLnBrk="1" fontAlgn="base" hangingPunct="1">
              <a:lnSpc>
                <a:spcPct val="100000"/>
              </a:lnSpc>
              <a:spcBef>
                <a:spcPts val="0"/>
              </a:spcBef>
              <a:spcAft>
                <a:spcPts val="600"/>
              </a:spcAft>
              <a:buClr>
                <a:schemeClr val="accent2"/>
              </a:buClr>
              <a:buSzPct val="70000"/>
              <a:buFont typeface="Arial" panose="020B0604020202020204" pitchFamily="34" charset="0"/>
              <a:buChar char="►"/>
              <a:defRPr sz="1000">
                <a:solidFill>
                  <a:schemeClr val="bg1"/>
                </a:solidFill>
                <a:latin typeface="EYInterstate Light" panose="02000506000000020004" pitchFamily="2" charset="0"/>
                <a:cs typeface="Arial" pitchFamily="34" charset="0"/>
              </a:defRPr>
            </a:lvl4pPr>
            <a:lvl5pPr marL="182880" indent="-182880" algn="l" defTabSz="995363" rtl="0" eaLnBrk="1" fontAlgn="base" hangingPunct="1">
              <a:lnSpc>
                <a:spcPct val="100000"/>
              </a:lnSpc>
              <a:spcBef>
                <a:spcPts val="0"/>
              </a:spcBef>
              <a:spcAft>
                <a:spcPts val="600"/>
              </a:spcAft>
              <a:buClrTx/>
              <a:buSzPct val="100000"/>
              <a:buFont typeface="+mj-lt"/>
              <a:buAutoNum type="arabicPeriod"/>
              <a:defRPr sz="1000" baseline="0">
                <a:solidFill>
                  <a:schemeClr val="bg1"/>
                </a:solidFill>
                <a:latin typeface="EYInterstate Light" panose="02000506000000020004" pitchFamily="2" charset="0"/>
                <a:cs typeface="Arial" pitchFamily="34" charset="0"/>
              </a:defRPr>
            </a:lvl5pPr>
            <a:lvl6pPr marL="0" indent="0" algn="l" defTabSz="0" rtl="0" eaLnBrk="1" fontAlgn="base" hangingPunct="1">
              <a:lnSpc>
                <a:spcPct val="100000"/>
              </a:lnSpc>
              <a:spcBef>
                <a:spcPts val="0"/>
              </a:spcBef>
              <a:spcAft>
                <a:spcPts val="600"/>
              </a:spcAft>
              <a:buClr>
                <a:schemeClr val="tx2"/>
              </a:buClr>
              <a:buFont typeface="Arial Narrow" pitchFamily="34" charset="0"/>
              <a:buNone/>
              <a:defRPr sz="1000" b="1" i="0" baseline="0">
                <a:solidFill>
                  <a:schemeClr val="bg1"/>
                </a:solidFill>
                <a:latin typeface="+mn-lt"/>
              </a:defRPr>
            </a:lvl6pPr>
            <a:lvl7pPr marL="0" indent="0" algn="l" defTabSz="995363" rtl="0" eaLnBrk="1" fontAlgn="base" hangingPunct="1">
              <a:lnSpc>
                <a:spcPct val="100000"/>
              </a:lnSpc>
              <a:spcBef>
                <a:spcPts val="0"/>
              </a:spcBef>
              <a:spcAft>
                <a:spcPts val="600"/>
              </a:spcAft>
              <a:buClr>
                <a:schemeClr val="tx2"/>
              </a:buClr>
              <a:buFont typeface="Arial Narrow" pitchFamily="34" charset="0"/>
              <a:buNone/>
              <a:defRPr sz="1000" i="1" baseline="0">
                <a:solidFill>
                  <a:schemeClr val="tx1"/>
                </a:solidFill>
                <a:latin typeface="+mn-lt"/>
              </a:defRPr>
            </a:lvl7pPr>
            <a:lvl8pPr marL="0" indent="0" algn="l" defTabSz="995363" rtl="0" eaLnBrk="1" fontAlgn="base" hangingPunct="1">
              <a:lnSpc>
                <a:spcPct val="100000"/>
              </a:lnSpc>
              <a:spcBef>
                <a:spcPts val="0"/>
              </a:spcBef>
              <a:spcAft>
                <a:spcPts val="600"/>
              </a:spcAft>
              <a:buClr>
                <a:schemeClr val="tx2"/>
              </a:buClr>
              <a:buFont typeface="Arial Narrow" pitchFamily="34" charset="0"/>
              <a:buNone/>
              <a:defRPr sz="1200" b="1">
                <a:solidFill>
                  <a:schemeClr val="bg1"/>
                </a:solidFill>
                <a:latin typeface="+mn-lt"/>
              </a:defRPr>
            </a:lvl8pPr>
            <a:lvl9pPr marL="0" indent="0" algn="l" defTabSz="995363" rtl="0" eaLnBrk="1" fontAlgn="base" hangingPunct="1">
              <a:lnSpc>
                <a:spcPct val="100000"/>
              </a:lnSpc>
              <a:spcBef>
                <a:spcPts val="0"/>
              </a:spcBef>
              <a:spcAft>
                <a:spcPts val="0"/>
              </a:spcAft>
              <a:buClr>
                <a:schemeClr val="tx2"/>
              </a:buClr>
              <a:buFont typeface="Arial Narrow" pitchFamily="34" charset="0"/>
              <a:buNone/>
              <a:defRPr sz="1000" baseline="0">
                <a:solidFill>
                  <a:schemeClr val="bg1"/>
                </a:solidFill>
                <a:latin typeface="+mn-lt"/>
              </a:defRPr>
            </a:lvl9pPr>
          </a:lstStyle>
          <a:p>
            <a:pPr lvl="0" algn="ctr">
              <a:spcBef>
                <a:spcPct val="0"/>
              </a:spcBef>
              <a:spcAft>
                <a:spcPct val="0"/>
              </a:spcAft>
              <a:defRPr/>
            </a:pPr>
            <a:fld id="{3D2C576D-A4EB-4C67-B164-3CC660B99186}" type="datetime'''2''''''''''''''''''''''0''''''''1''''''''''''5'''''''''">
              <a:rPr lang="en-GB" altLang="en-US" sz="650" smtClean="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pPr/>
              <a:t>2015</a:t>
            </a:fld>
            <a:endParaRPr kumimoji="0" lang="pt-PT" sz="650" b="0" i="0" strike="noStrike" kern="1200" spc="0" normalizeH="0" noProof="0" dirty="0">
              <a:ln>
                <a:noFill/>
              </a:ln>
              <a:solidFill>
                <a:schemeClr val="tx1"/>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853" name="Text Placeholder 5">
            <a:extLst>
              <a:ext uri="{FF2B5EF4-FFF2-40B4-BE49-F238E27FC236}">
                <a16:creationId xmlns:a16="http://schemas.microsoft.com/office/drawing/2014/main" id="{2A001B48-E462-49DC-A797-AB590E4E7C47}"/>
              </a:ext>
            </a:extLst>
          </p:cNvPr>
          <p:cNvSpPr>
            <a:spLocks noGrp="1"/>
          </p:cNvSpPr>
          <p:nvPr>
            <p:custDataLst>
              <p:tags r:id="rId149"/>
            </p:custDataLst>
          </p:nvPr>
        </p:nvSpPr>
        <p:spPr bwMode="auto">
          <a:xfrm>
            <a:off x="5170488" y="8605838"/>
            <a:ext cx="177800"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algn="l" defTabSz="995363" rtl="0" eaLnBrk="1" fontAlgn="base" hangingPunct="1">
              <a:lnSpc>
                <a:spcPct val="100000"/>
              </a:lnSpc>
              <a:spcBef>
                <a:spcPts val="0"/>
              </a:spcBef>
              <a:spcAft>
                <a:spcPts val="600"/>
              </a:spcAft>
              <a:defRPr sz="1000" baseline="0">
                <a:solidFill>
                  <a:schemeClr val="bg1"/>
                </a:solidFill>
                <a:latin typeface="EYInterstate Light" panose="02000506000000020004" pitchFamily="2" charset="0"/>
                <a:ea typeface="+mn-ea"/>
                <a:cs typeface="Arial" pitchFamily="34" charset="0"/>
              </a:defRPr>
            </a:lvl1pPr>
            <a:lvl2pPr marL="1588" algn="l" defTabSz="995363" rtl="0" eaLnBrk="1" fontAlgn="base" hangingPunct="1">
              <a:lnSpc>
                <a:spcPct val="100000"/>
              </a:lnSpc>
              <a:spcBef>
                <a:spcPts val="0"/>
              </a:spcBef>
              <a:spcAft>
                <a:spcPts val="600"/>
              </a:spcAft>
              <a:buClr>
                <a:srgbClr val="000000"/>
              </a:buClr>
              <a:defRPr lang="pt-PT" sz="1050" b="1" i="0" noProof="0" dirty="0" smtClean="0">
                <a:solidFill>
                  <a:schemeClr val="tx1"/>
                </a:solidFill>
                <a:latin typeface="EYInterstate Light" panose="02000506000000020004" pitchFamily="2" charset="0"/>
                <a:cs typeface="Arial" pitchFamily="34" charset="0"/>
              </a:defRPr>
            </a:lvl2pPr>
            <a:lvl3pPr marL="182880" indent="-182880" algn="l" defTabSz="995363" rtl="0" eaLnBrk="1" fontAlgn="base" hangingPunct="1">
              <a:lnSpc>
                <a:spcPct val="100000"/>
              </a:lnSpc>
              <a:spcBef>
                <a:spcPts val="0"/>
              </a:spcBef>
              <a:spcAft>
                <a:spcPts val="600"/>
              </a:spcAft>
              <a:buClr>
                <a:schemeClr val="accent2"/>
              </a:buClr>
              <a:buSzPct val="100000"/>
              <a:buFont typeface="Arial" panose="020B0604020202020204" pitchFamily="34" charset="0"/>
              <a:buChar char="►"/>
              <a:defRPr sz="1000" b="0">
                <a:solidFill>
                  <a:schemeClr val="bg1"/>
                </a:solidFill>
                <a:latin typeface="EYInterstate Light" panose="02000506000000020004" pitchFamily="2" charset="0"/>
                <a:cs typeface="Arial" pitchFamily="34" charset="0"/>
              </a:defRPr>
            </a:lvl3pPr>
            <a:lvl4pPr marL="365760" indent="-182880" algn="l" defTabSz="995363" rtl="0" eaLnBrk="1" fontAlgn="base" hangingPunct="1">
              <a:lnSpc>
                <a:spcPct val="100000"/>
              </a:lnSpc>
              <a:spcBef>
                <a:spcPts val="0"/>
              </a:spcBef>
              <a:spcAft>
                <a:spcPts val="600"/>
              </a:spcAft>
              <a:buClr>
                <a:schemeClr val="accent2"/>
              </a:buClr>
              <a:buSzPct val="70000"/>
              <a:buFont typeface="Arial" panose="020B0604020202020204" pitchFamily="34" charset="0"/>
              <a:buChar char="►"/>
              <a:defRPr sz="1000">
                <a:solidFill>
                  <a:schemeClr val="bg1"/>
                </a:solidFill>
                <a:latin typeface="EYInterstate Light" panose="02000506000000020004" pitchFamily="2" charset="0"/>
                <a:cs typeface="Arial" pitchFamily="34" charset="0"/>
              </a:defRPr>
            </a:lvl4pPr>
            <a:lvl5pPr marL="182880" indent="-182880" algn="l" defTabSz="995363" rtl="0" eaLnBrk="1" fontAlgn="base" hangingPunct="1">
              <a:lnSpc>
                <a:spcPct val="100000"/>
              </a:lnSpc>
              <a:spcBef>
                <a:spcPts val="0"/>
              </a:spcBef>
              <a:spcAft>
                <a:spcPts val="600"/>
              </a:spcAft>
              <a:buClrTx/>
              <a:buSzPct val="100000"/>
              <a:buFont typeface="+mj-lt"/>
              <a:buAutoNum type="arabicPeriod"/>
              <a:defRPr sz="1000" baseline="0">
                <a:solidFill>
                  <a:schemeClr val="bg1"/>
                </a:solidFill>
                <a:latin typeface="EYInterstate Light" panose="02000506000000020004" pitchFamily="2" charset="0"/>
                <a:cs typeface="Arial" pitchFamily="34" charset="0"/>
              </a:defRPr>
            </a:lvl5pPr>
            <a:lvl6pPr marL="0" indent="0" algn="l" defTabSz="0" rtl="0" eaLnBrk="1" fontAlgn="base" hangingPunct="1">
              <a:lnSpc>
                <a:spcPct val="100000"/>
              </a:lnSpc>
              <a:spcBef>
                <a:spcPts val="0"/>
              </a:spcBef>
              <a:spcAft>
                <a:spcPts val="600"/>
              </a:spcAft>
              <a:buClr>
                <a:schemeClr val="tx2"/>
              </a:buClr>
              <a:buFont typeface="Arial Narrow" pitchFamily="34" charset="0"/>
              <a:buNone/>
              <a:defRPr sz="1000" b="1" i="0" baseline="0">
                <a:solidFill>
                  <a:schemeClr val="bg1"/>
                </a:solidFill>
                <a:latin typeface="+mn-lt"/>
              </a:defRPr>
            </a:lvl6pPr>
            <a:lvl7pPr marL="0" indent="0" algn="l" defTabSz="995363" rtl="0" eaLnBrk="1" fontAlgn="base" hangingPunct="1">
              <a:lnSpc>
                <a:spcPct val="100000"/>
              </a:lnSpc>
              <a:spcBef>
                <a:spcPts val="0"/>
              </a:spcBef>
              <a:spcAft>
                <a:spcPts val="600"/>
              </a:spcAft>
              <a:buClr>
                <a:schemeClr val="tx2"/>
              </a:buClr>
              <a:buFont typeface="Arial Narrow" pitchFamily="34" charset="0"/>
              <a:buNone/>
              <a:defRPr sz="1000" i="1" baseline="0">
                <a:solidFill>
                  <a:schemeClr val="tx1"/>
                </a:solidFill>
                <a:latin typeface="+mn-lt"/>
              </a:defRPr>
            </a:lvl7pPr>
            <a:lvl8pPr marL="0" indent="0" algn="l" defTabSz="995363" rtl="0" eaLnBrk="1" fontAlgn="base" hangingPunct="1">
              <a:lnSpc>
                <a:spcPct val="100000"/>
              </a:lnSpc>
              <a:spcBef>
                <a:spcPts val="0"/>
              </a:spcBef>
              <a:spcAft>
                <a:spcPts val="600"/>
              </a:spcAft>
              <a:buClr>
                <a:schemeClr val="tx2"/>
              </a:buClr>
              <a:buFont typeface="Arial Narrow" pitchFamily="34" charset="0"/>
              <a:buNone/>
              <a:defRPr sz="1200" b="1">
                <a:solidFill>
                  <a:schemeClr val="bg1"/>
                </a:solidFill>
                <a:latin typeface="+mn-lt"/>
              </a:defRPr>
            </a:lvl8pPr>
            <a:lvl9pPr marL="0" indent="0" algn="l" defTabSz="995363" rtl="0" eaLnBrk="1" fontAlgn="base" hangingPunct="1">
              <a:lnSpc>
                <a:spcPct val="100000"/>
              </a:lnSpc>
              <a:spcBef>
                <a:spcPts val="0"/>
              </a:spcBef>
              <a:spcAft>
                <a:spcPts val="0"/>
              </a:spcAft>
              <a:buClr>
                <a:schemeClr val="tx2"/>
              </a:buClr>
              <a:buFont typeface="Arial Narrow" pitchFamily="34" charset="0"/>
              <a:buNone/>
              <a:defRPr sz="1000" baseline="0">
                <a:solidFill>
                  <a:schemeClr val="bg1"/>
                </a:solidFill>
                <a:latin typeface="+mn-lt"/>
              </a:defRPr>
            </a:lvl9pPr>
          </a:lstStyle>
          <a:p>
            <a:pPr lvl="0" algn="ctr">
              <a:spcBef>
                <a:spcPct val="0"/>
              </a:spcBef>
              <a:spcAft>
                <a:spcPct val="0"/>
              </a:spcAft>
              <a:defRPr/>
            </a:pPr>
            <a:fld id="{C66E8E13-8133-4764-A93B-F2EEE04A0784}" type="datetime'''''''''''''''''''''''''''2''0''''''''''''''''''''''''1''4'">
              <a:rPr lang="en-GB" altLang="en-US" sz="650" smtClean="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pPr/>
              <a:t>2014</a:t>
            </a:fld>
            <a:endParaRPr kumimoji="0" lang="pt-PT" sz="650" b="0" i="0" strike="noStrike" kern="1200" spc="0" normalizeH="0" noProof="0" dirty="0">
              <a:ln>
                <a:noFill/>
              </a:ln>
              <a:solidFill>
                <a:schemeClr val="tx1"/>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useBgFill="1">
        <p:nvSpPr>
          <p:cNvPr id="147" name="Text Placeholder 2">
            <a:extLst>
              <a:ext uri="{FF2B5EF4-FFF2-40B4-BE49-F238E27FC236}">
                <a16:creationId xmlns:a16="http://schemas.microsoft.com/office/drawing/2014/main" id="{791C9226-5764-4D22-8230-2D0ACD35EFA3}"/>
              </a:ext>
            </a:extLst>
          </p:cNvPr>
          <p:cNvSpPr>
            <a:spLocks noGrp="1"/>
          </p:cNvSpPr>
          <p:nvPr>
            <p:custDataLst>
              <p:tags r:id="rId150"/>
            </p:custDataLst>
          </p:nvPr>
        </p:nvSpPr>
        <p:spPr bwMode="gray">
          <a:xfrm>
            <a:off x="5922963" y="8361363"/>
            <a:ext cx="125413" cy="98425"/>
          </a:xfrm>
          <a:prstGeom prst="rect">
            <a:avLst/>
          </a:prstGeom>
          <a:ln>
            <a:noFill/>
          </a:ln>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8BB619DE-66C9-443F-A12A-E74E39FDDA68}" type="datetime'''''''''''''''''''3''''''''''''''''''''''.''''''''''''5'">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t>3.5</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01" name="Text Placeholder 2">
            <a:extLst>
              <a:ext uri="{FF2B5EF4-FFF2-40B4-BE49-F238E27FC236}">
                <a16:creationId xmlns:a16="http://schemas.microsoft.com/office/drawing/2014/main" id="{40FE1BBB-F785-4B9F-8214-9EFC7DBA0733}"/>
              </a:ext>
            </a:extLst>
          </p:cNvPr>
          <p:cNvSpPr>
            <a:spLocks noGrp="1"/>
          </p:cNvSpPr>
          <p:nvPr>
            <p:custDataLst>
              <p:tags r:id="rId151"/>
            </p:custDataLst>
          </p:nvPr>
        </p:nvSpPr>
        <p:spPr bwMode="gray">
          <a:xfrm>
            <a:off x="5681663" y="8358189"/>
            <a:ext cx="12541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DFD9F215-FC8E-449A-A2A7-41EB7B05FD23}" type="datetime'3''''''''''.''8'''''">
              <a:rPr lang="en-GB" altLang="en-US" sz="650" smtClean="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3.8</a:t>
            </a:fld>
            <a:endParaRPr lang="en-GB" sz="65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859" name="Text Placeholder 5">
            <a:extLst>
              <a:ext uri="{FF2B5EF4-FFF2-40B4-BE49-F238E27FC236}">
                <a16:creationId xmlns:a16="http://schemas.microsoft.com/office/drawing/2014/main" id="{A4C1CB8E-0657-48D0-93CF-F9EE7F2C1DB2}"/>
              </a:ext>
            </a:extLst>
          </p:cNvPr>
          <p:cNvSpPr>
            <a:spLocks noGrp="1"/>
          </p:cNvSpPr>
          <p:nvPr>
            <p:custDataLst>
              <p:tags r:id="rId152"/>
            </p:custDataLst>
          </p:nvPr>
        </p:nvSpPr>
        <p:spPr bwMode="auto">
          <a:xfrm>
            <a:off x="6848475" y="8605838"/>
            <a:ext cx="203200"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algn="l" defTabSz="995363" rtl="0" eaLnBrk="1" fontAlgn="base" hangingPunct="1">
              <a:lnSpc>
                <a:spcPct val="100000"/>
              </a:lnSpc>
              <a:spcBef>
                <a:spcPts val="0"/>
              </a:spcBef>
              <a:spcAft>
                <a:spcPts val="600"/>
              </a:spcAft>
              <a:defRPr sz="1000" baseline="0">
                <a:solidFill>
                  <a:schemeClr val="bg1"/>
                </a:solidFill>
                <a:latin typeface="EYInterstate Light" panose="02000506000000020004" pitchFamily="2" charset="0"/>
                <a:ea typeface="+mn-ea"/>
                <a:cs typeface="Arial" pitchFamily="34" charset="0"/>
              </a:defRPr>
            </a:lvl1pPr>
            <a:lvl2pPr marL="1588" algn="l" defTabSz="995363" rtl="0" eaLnBrk="1" fontAlgn="base" hangingPunct="1">
              <a:lnSpc>
                <a:spcPct val="100000"/>
              </a:lnSpc>
              <a:spcBef>
                <a:spcPts val="0"/>
              </a:spcBef>
              <a:spcAft>
                <a:spcPts val="600"/>
              </a:spcAft>
              <a:buClr>
                <a:srgbClr val="000000"/>
              </a:buClr>
              <a:defRPr lang="pt-PT" sz="1050" b="1" i="0" noProof="0" dirty="0" smtClean="0">
                <a:solidFill>
                  <a:schemeClr val="tx1"/>
                </a:solidFill>
                <a:latin typeface="EYInterstate Light" panose="02000506000000020004" pitchFamily="2" charset="0"/>
                <a:cs typeface="Arial" pitchFamily="34" charset="0"/>
              </a:defRPr>
            </a:lvl2pPr>
            <a:lvl3pPr marL="182880" indent="-182880" algn="l" defTabSz="995363" rtl="0" eaLnBrk="1" fontAlgn="base" hangingPunct="1">
              <a:lnSpc>
                <a:spcPct val="100000"/>
              </a:lnSpc>
              <a:spcBef>
                <a:spcPts val="0"/>
              </a:spcBef>
              <a:spcAft>
                <a:spcPts val="600"/>
              </a:spcAft>
              <a:buClr>
                <a:schemeClr val="accent2"/>
              </a:buClr>
              <a:buSzPct val="100000"/>
              <a:buFont typeface="Arial" panose="020B0604020202020204" pitchFamily="34" charset="0"/>
              <a:buChar char="►"/>
              <a:defRPr sz="1000" b="0">
                <a:solidFill>
                  <a:schemeClr val="bg1"/>
                </a:solidFill>
                <a:latin typeface="EYInterstate Light" panose="02000506000000020004" pitchFamily="2" charset="0"/>
                <a:cs typeface="Arial" pitchFamily="34" charset="0"/>
              </a:defRPr>
            </a:lvl3pPr>
            <a:lvl4pPr marL="365760" indent="-182880" algn="l" defTabSz="995363" rtl="0" eaLnBrk="1" fontAlgn="base" hangingPunct="1">
              <a:lnSpc>
                <a:spcPct val="100000"/>
              </a:lnSpc>
              <a:spcBef>
                <a:spcPts val="0"/>
              </a:spcBef>
              <a:spcAft>
                <a:spcPts val="600"/>
              </a:spcAft>
              <a:buClr>
                <a:schemeClr val="accent2"/>
              </a:buClr>
              <a:buSzPct val="70000"/>
              <a:buFont typeface="Arial" panose="020B0604020202020204" pitchFamily="34" charset="0"/>
              <a:buChar char="►"/>
              <a:defRPr sz="1000">
                <a:solidFill>
                  <a:schemeClr val="bg1"/>
                </a:solidFill>
                <a:latin typeface="EYInterstate Light" panose="02000506000000020004" pitchFamily="2" charset="0"/>
                <a:cs typeface="Arial" pitchFamily="34" charset="0"/>
              </a:defRPr>
            </a:lvl4pPr>
            <a:lvl5pPr marL="182880" indent="-182880" algn="l" defTabSz="995363" rtl="0" eaLnBrk="1" fontAlgn="base" hangingPunct="1">
              <a:lnSpc>
                <a:spcPct val="100000"/>
              </a:lnSpc>
              <a:spcBef>
                <a:spcPts val="0"/>
              </a:spcBef>
              <a:spcAft>
                <a:spcPts val="600"/>
              </a:spcAft>
              <a:buClrTx/>
              <a:buSzPct val="100000"/>
              <a:buFont typeface="+mj-lt"/>
              <a:buAutoNum type="arabicPeriod"/>
              <a:defRPr sz="1000" baseline="0">
                <a:solidFill>
                  <a:schemeClr val="bg1"/>
                </a:solidFill>
                <a:latin typeface="EYInterstate Light" panose="02000506000000020004" pitchFamily="2" charset="0"/>
                <a:cs typeface="Arial" pitchFamily="34" charset="0"/>
              </a:defRPr>
            </a:lvl5pPr>
            <a:lvl6pPr marL="0" indent="0" algn="l" defTabSz="0" rtl="0" eaLnBrk="1" fontAlgn="base" hangingPunct="1">
              <a:lnSpc>
                <a:spcPct val="100000"/>
              </a:lnSpc>
              <a:spcBef>
                <a:spcPts val="0"/>
              </a:spcBef>
              <a:spcAft>
                <a:spcPts val="600"/>
              </a:spcAft>
              <a:buClr>
                <a:schemeClr val="tx2"/>
              </a:buClr>
              <a:buFont typeface="Arial Narrow" pitchFamily="34" charset="0"/>
              <a:buNone/>
              <a:defRPr sz="1000" b="1" i="0" baseline="0">
                <a:solidFill>
                  <a:schemeClr val="bg1"/>
                </a:solidFill>
                <a:latin typeface="+mn-lt"/>
              </a:defRPr>
            </a:lvl6pPr>
            <a:lvl7pPr marL="0" indent="0" algn="l" defTabSz="995363" rtl="0" eaLnBrk="1" fontAlgn="base" hangingPunct="1">
              <a:lnSpc>
                <a:spcPct val="100000"/>
              </a:lnSpc>
              <a:spcBef>
                <a:spcPts val="0"/>
              </a:spcBef>
              <a:spcAft>
                <a:spcPts val="600"/>
              </a:spcAft>
              <a:buClr>
                <a:schemeClr val="tx2"/>
              </a:buClr>
              <a:buFont typeface="Arial Narrow" pitchFamily="34" charset="0"/>
              <a:buNone/>
              <a:defRPr sz="1000" i="1" baseline="0">
                <a:solidFill>
                  <a:schemeClr val="tx1"/>
                </a:solidFill>
                <a:latin typeface="+mn-lt"/>
              </a:defRPr>
            </a:lvl7pPr>
            <a:lvl8pPr marL="0" indent="0" algn="l" defTabSz="995363" rtl="0" eaLnBrk="1" fontAlgn="base" hangingPunct="1">
              <a:lnSpc>
                <a:spcPct val="100000"/>
              </a:lnSpc>
              <a:spcBef>
                <a:spcPts val="0"/>
              </a:spcBef>
              <a:spcAft>
                <a:spcPts val="600"/>
              </a:spcAft>
              <a:buClr>
                <a:schemeClr val="tx2"/>
              </a:buClr>
              <a:buFont typeface="Arial Narrow" pitchFamily="34" charset="0"/>
              <a:buNone/>
              <a:defRPr sz="1200" b="1">
                <a:solidFill>
                  <a:schemeClr val="bg1"/>
                </a:solidFill>
                <a:latin typeface="+mn-lt"/>
              </a:defRPr>
            </a:lvl8pPr>
            <a:lvl9pPr marL="0" indent="0" algn="l" defTabSz="995363" rtl="0" eaLnBrk="1" fontAlgn="base" hangingPunct="1">
              <a:lnSpc>
                <a:spcPct val="100000"/>
              </a:lnSpc>
              <a:spcBef>
                <a:spcPts val="0"/>
              </a:spcBef>
              <a:spcAft>
                <a:spcPts val="0"/>
              </a:spcAft>
              <a:buClr>
                <a:schemeClr val="tx2"/>
              </a:buClr>
              <a:buFont typeface="Arial Narrow" pitchFamily="34" charset="0"/>
              <a:buNone/>
              <a:defRPr sz="1000" baseline="0">
                <a:solidFill>
                  <a:schemeClr val="bg1"/>
                </a:solidFill>
                <a:latin typeface="+mn-lt"/>
              </a:defRPr>
            </a:lvl9pPr>
          </a:lstStyle>
          <a:p>
            <a:pPr lvl="0" algn="ctr">
              <a:spcBef>
                <a:spcPct val="0"/>
              </a:spcBef>
              <a:spcAft>
                <a:spcPct val="0"/>
              </a:spcAft>
              <a:defRPr/>
            </a:pPr>
            <a:fld id="{1479C6D6-B37A-40A1-AC37-FB70E2D7E539}" type="datetime'''''20''''''2''1''''''''''''''''''''''''''''''f'''''''">
              <a:rPr lang="pt-PT" altLang="en-US" sz="650" smtClean="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pPr/>
              <a:t>2021f</a:t>
            </a:fld>
            <a:endParaRPr kumimoji="0" lang="pt-PT" sz="650" b="0" i="0" strike="noStrike" kern="1200" spc="0" normalizeH="0" noProof="0" dirty="0">
              <a:ln>
                <a:noFill/>
              </a:ln>
              <a:solidFill>
                <a:schemeClr val="tx1"/>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useBgFill="1">
        <p:nvSpPr>
          <p:cNvPr id="2087" name="Text Placeholder 2">
            <a:extLst>
              <a:ext uri="{FF2B5EF4-FFF2-40B4-BE49-F238E27FC236}">
                <a16:creationId xmlns:a16="http://schemas.microsoft.com/office/drawing/2014/main" id="{83CE9CB2-FD89-404F-824E-A835A0715ED8}"/>
              </a:ext>
            </a:extLst>
          </p:cNvPr>
          <p:cNvSpPr>
            <a:spLocks noGrp="1"/>
          </p:cNvSpPr>
          <p:nvPr>
            <p:custDataLst>
              <p:tags r:id="rId153"/>
            </p:custDataLst>
          </p:nvPr>
        </p:nvSpPr>
        <p:spPr bwMode="gray">
          <a:xfrm>
            <a:off x="5661025" y="8067675"/>
            <a:ext cx="166688" cy="98425"/>
          </a:xfrm>
          <a:prstGeom prst="rect">
            <a:avLst/>
          </a:prstGeom>
          <a:ln>
            <a:noFill/>
          </a:ln>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063BB1ED-537E-468A-A7D2-7C9D6DA135DB}" type="datetime'''''''''''''''''2''''''''''''''5''''''''''.9'">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t>25.9</a:t>
            </a:fld>
            <a:endParaRPr lang="pt-PT" sz="650" dirty="0">
              <a:latin typeface="Calibri Light" panose="020F0302020204030204" pitchFamily="34" charset="0"/>
              <a:cs typeface="Calibri Light" panose="020F0302020204030204" pitchFamily="34" charset="0"/>
              <a:sym typeface="Calibri Light" panose="020F0302020204030204" pitchFamily="34" charset="0"/>
            </a:endParaRPr>
          </a:p>
        </p:txBody>
      </p:sp>
      <p:sp useBgFill="1">
        <p:nvSpPr>
          <p:cNvPr id="2073" name="Text Placeholder 2">
            <a:extLst>
              <a:ext uri="{FF2B5EF4-FFF2-40B4-BE49-F238E27FC236}">
                <a16:creationId xmlns:a16="http://schemas.microsoft.com/office/drawing/2014/main" id="{18B1741B-45A1-4C91-8981-C1878D1D61D3}"/>
              </a:ext>
            </a:extLst>
          </p:cNvPr>
          <p:cNvSpPr>
            <a:spLocks noGrp="1"/>
          </p:cNvSpPr>
          <p:nvPr>
            <p:custDataLst>
              <p:tags r:id="rId154"/>
            </p:custDataLst>
          </p:nvPr>
        </p:nvSpPr>
        <p:spPr bwMode="gray">
          <a:xfrm>
            <a:off x="5419725" y="8089900"/>
            <a:ext cx="166688" cy="98425"/>
          </a:xfrm>
          <a:prstGeom prst="rect">
            <a:avLst/>
          </a:prstGeom>
          <a:ln>
            <a:noFill/>
          </a:ln>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778D02F0-EC90-4320-B06A-1CEAFB8AD6AB}" type="datetime'''''''2''''''''''''''''''''''''4''''''''''.''''''''''2'''">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t>24.2</a:t>
            </a:fld>
            <a:endParaRPr lang="pt-PT"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99" name="Text Placeholder 2">
            <a:extLst>
              <a:ext uri="{FF2B5EF4-FFF2-40B4-BE49-F238E27FC236}">
                <a16:creationId xmlns:a16="http://schemas.microsoft.com/office/drawing/2014/main" id="{638B01C0-D1DC-4C69-8016-1575021E702A}"/>
              </a:ext>
            </a:extLst>
          </p:cNvPr>
          <p:cNvSpPr>
            <a:spLocks noGrp="1"/>
          </p:cNvSpPr>
          <p:nvPr>
            <p:custDataLst>
              <p:tags r:id="rId155"/>
            </p:custDataLst>
          </p:nvPr>
        </p:nvSpPr>
        <p:spPr bwMode="gray">
          <a:xfrm>
            <a:off x="5440363" y="8348664"/>
            <a:ext cx="12541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7E2B1047-28DF-4B81-A5AA-3E67E608F097}" type="datetime'''''''''''''4''''''''.''''''''''4'''''">
              <a:rPr lang="en-GB" altLang="en-US" sz="650" smtClean="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4.4</a:t>
            </a:fld>
            <a:endParaRPr lang="en-GB" sz="65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endParaRPr>
          </a:p>
        </p:txBody>
      </p:sp>
      <p:sp useBgFill="1">
        <p:nvSpPr>
          <p:cNvPr id="2088" name="Text Placeholder 2">
            <a:extLst>
              <a:ext uri="{FF2B5EF4-FFF2-40B4-BE49-F238E27FC236}">
                <a16:creationId xmlns:a16="http://schemas.microsoft.com/office/drawing/2014/main" id="{ACC65CFF-3F75-4308-94EC-F586408E4ADC}"/>
              </a:ext>
            </a:extLst>
          </p:cNvPr>
          <p:cNvSpPr>
            <a:spLocks noGrp="1"/>
          </p:cNvSpPr>
          <p:nvPr>
            <p:custDataLst>
              <p:tags r:id="rId156"/>
            </p:custDataLst>
          </p:nvPr>
        </p:nvSpPr>
        <p:spPr bwMode="gray">
          <a:xfrm>
            <a:off x="6143625" y="8166100"/>
            <a:ext cx="166688" cy="98425"/>
          </a:xfrm>
          <a:prstGeom prst="rect">
            <a:avLst/>
          </a:prstGeom>
          <a:ln>
            <a:noFill/>
          </a:ln>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FE329F28-83B6-4F52-AB45-5EA9E1CC18FD}" type="datetime'''''''''''''1''8''''''''''''.''''''''''''''''''''''4'''">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t>18.4</a:t>
            </a:fld>
            <a:endParaRPr lang="pt-PT"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851" name="Text Placeholder 5">
            <a:extLst>
              <a:ext uri="{FF2B5EF4-FFF2-40B4-BE49-F238E27FC236}">
                <a16:creationId xmlns:a16="http://schemas.microsoft.com/office/drawing/2014/main" id="{49D8A05B-1557-44E4-B941-4A50B6B94DF8}"/>
              </a:ext>
            </a:extLst>
          </p:cNvPr>
          <p:cNvSpPr>
            <a:spLocks noGrp="1"/>
          </p:cNvSpPr>
          <p:nvPr>
            <p:custDataLst>
              <p:tags r:id="rId157"/>
            </p:custDataLst>
          </p:nvPr>
        </p:nvSpPr>
        <p:spPr bwMode="auto">
          <a:xfrm>
            <a:off x="5653088" y="8605838"/>
            <a:ext cx="177800"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algn="l" defTabSz="995363" rtl="0" eaLnBrk="1" fontAlgn="base" hangingPunct="1">
              <a:lnSpc>
                <a:spcPct val="100000"/>
              </a:lnSpc>
              <a:spcBef>
                <a:spcPts val="0"/>
              </a:spcBef>
              <a:spcAft>
                <a:spcPts val="600"/>
              </a:spcAft>
              <a:defRPr sz="1000" baseline="0">
                <a:solidFill>
                  <a:schemeClr val="bg1"/>
                </a:solidFill>
                <a:latin typeface="EYInterstate Light" panose="02000506000000020004" pitchFamily="2" charset="0"/>
                <a:ea typeface="+mn-ea"/>
                <a:cs typeface="Arial" pitchFamily="34" charset="0"/>
              </a:defRPr>
            </a:lvl1pPr>
            <a:lvl2pPr marL="1588" algn="l" defTabSz="995363" rtl="0" eaLnBrk="1" fontAlgn="base" hangingPunct="1">
              <a:lnSpc>
                <a:spcPct val="100000"/>
              </a:lnSpc>
              <a:spcBef>
                <a:spcPts val="0"/>
              </a:spcBef>
              <a:spcAft>
                <a:spcPts val="600"/>
              </a:spcAft>
              <a:buClr>
                <a:srgbClr val="000000"/>
              </a:buClr>
              <a:defRPr lang="pt-PT" sz="1050" b="1" i="0" noProof="0" dirty="0" smtClean="0">
                <a:solidFill>
                  <a:schemeClr val="tx1"/>
                </a:solidFill>
                <a:latin typeface="EYInterstate Light" panose="02000506000000020004" pitchFamily="2" charset="0"/>
                <a:cs typeface="Arial" pitchFamily="34" charset="0"/>
              </a:defRPr>
            </a:lvl2pPr>
            <a:lvl3pPr marL="182880" indent="-182880" algn="l" defTabSz="995363" rtl="0" eaLnBrk="1" fontAlgn="base" hangingPunct="1">
              <a:lnSpc>
                <a:spcPct val="100000"/>
              </a:lnSpc>
              <a:spcBef>
                <a:spcPts val="0"/>
              </a:spcBef>
              <a:spcAft>
                <a:spcPts val="600"/>
              </a:spcAft>
              <a:buClr>
                <a:schemeClr val="accent2"/>
              </a:buClr>
              <a:buSzPct val="100000"/>
              <a:buFont typeface="Arial" panose="020B0604020202020204" pitchFamily="34" charset="0"/>
              <a:buChar char="►"/>
              <a:defRPr sz="1000" b="0">
                <a:solidFill>
                  <a:schemeClr val="bg1"/>
                </a:solidFill>
                <a:latin typeface="EYInterstate Light" panose="02000506000000020004" pitchFamily="2" charset="0"/>
                <a:cs typeface="Arial" pitchFamily="34" charset="0"/>
              </a:defRPr>
            </a:lvl3pPr>
            <a:lvl4pPr marL="365760" indent="-182880" algn="l" defTabSz="995363" rtl="0" eaLnBrk="1" fontAlgn="base" hangingPunct="1">
              <a:lnSpc>
                <a:spcPct val="100000"/>
              </a:lnSpc>
              <a:spcBef>
                <a:spcPts val="0"/>
              </a:spcBef>
              <a:spcAft>
                <a:spcPts val="600"/>
              </a:spcAft>
              <a:buClr>
                <a:schemeClr val="accent2"/>
              </a:buClr>
              <a:buSzPct val="70000"/>
              <a:buFont typeface="Arial" panose="020B0604020202020204" pitchFamily="34" charset="0"/>
              <a:buChar char="►"/>
              <a:defRPr sz="1000">
                <a:solidFill>
                  <a:schemeClr val="bg1"/>
                </a:solidFill>
                <a:latin typeface="EYInterstate Light" panose="02000506000000020004" pitchFamily="2" charset="0"/>
                <a:cs typeface="Arial" pitchFamily="34" charset="0"/>
              </a:defRPr>
            </a:lvl4pPr>
            <a:lvl5pPr marL="182880" indent="-182880" algn="l" defTabSz="995363" rtl="0" eaLnBrk="1" fontAlgn="base" hangingPunct="1">
              <a:lnSpc>
                <a:spcPct val="100000"/>
              </a:lnSpc>
              <a:spcBef>
                <a:spcPts val="0"/>
              </a:spcBef>
              <a:spcAft>
                <a:spcPts val="600"/>
              </a:spcAft>
              <a:buClrTx/>
              <a:buSzPct val="100000"/>
              <a:buFont typeface="+mj-lt"/>
              <a:buAutoNum type="arabicPeriod"/>
              <a:defRPr sz="1000" baseline="0">
                <a:solidFill>
                  <a:schemeClr val="bg1"/>
                </a:solidFill>
                <a:latin typeface="EYInterstate Light" panose="02000506000000020004" pitchFamily="2" charset="0"/>
                <a:cs typeface="Arial" pitchFamily="34" charset="0"/>
              </a:defRPr>
            </a:lvl5pPr>
            <a:lvl6pPr marL="0" indent="0" algn="l" defTabSz="0" rtl="0" eaLnBrk="1" fontAlgn="base" hangingPunct="1">
              <a:lnSpc>
                <a:spcPct val="100000"/>
              </a:lnSpc>
              <a:spcBef>
                <a:spcPts val="0"/>
              </a:spcBef>
              <a:spcAft>
                <a:spcPts val="600"/>
              </a:spcAft>
              <a:buClr>
                <a:schemeClr val="tx2"/>
              </a:buClr>
              <a:buFont typeface="Arial Narrow" pitchFamily="34" charset="0"/>
              <a:buNone/>
              <a:defRPr sz="1000" b="1" i="0" baseline="0">
                <a:solidFill>
                  <a:schemeClr val="bg1"/>
                </a:solidFill>
                <a:latin typeface="+mn-lt"/>
              </a:defRPr>
            </a:lvl6pPr>
            <a:lvl7pPr marL="0" indent="0" algn="l" defTabSz="995363" rtl="0" eaLnBrk="1" fontAlgn="base" hangingPunct="1">
              <a:lnSpc>
                <a:spcPct val="100000"/>
              </a:lnSpc>
              <a:spcBef>
                <a:spcPts val="0"/>
              </a:spcBef>
              <a:spcAft>
                <a:spcPts val="600"/>
              </a:spcAft>
              <a:buClr>
                <a:schemeClr val="tx2"/>
              </a:buClr>
              <a:buFont typeface="Arial Narrow" pitchFamily="34" charset="0"/>
              <a:buNone/>
              <a:defRPr sz="1000" i="1" baseline="0">
                <a:solidFill>
                  <a:schemeClr val="tx1"/>
                </a:solidFill>
                <a:latin typeface="+mn-lt"/>
              </a:defRPr>
            </a:lvl7pPr>
            <a:lvl8pPr marL="0" indent="0" algn="l" defTabSz="995363" rtl="0" eaLnBrk="1" fontAlgn="base" hangingPunct="1">
              <a:lnSpc>
                <a:spcPct val="100000"/>
              </a:lnSpc>
              <a:spcBef>
                <a:spcPts val="0"/>
              </a:spcBef>
              <a:spcAft>
                <a:spcPts val="600"/>
              </a:spcAft>
              <a:buClr>
                <a:schemeClr val="tx2"/>
              </a:buClr>
              <a:buFont typeface="Arial Narrow" pitchFamily="34" charset="0"/>
              <a:buNone/>
              <a:defRPr sz="1200" b="1">
                <a:solidFill>
                  <a:schemeClr val="bg1"/>
                </a:solidFill>
                <a:latin typeface="+mn-lt"/>
              </a:defRPr>
            </a:lvl8pPr>
            <a:lvl9pPr marL="0" indent="0" algn="l" defTabSz="995363" rtl="0" eaLnBrk="1" fontAlgn="base" hangingPunct="1">
              <a:lnSpc>
                <a:spcPct val="100000"/>
              </a:lnSpc>
              <a:spcBef>
                <a:spcPts val="0"/>
              </a:spcBef>
              <a:spcAft>
                <a:spcPts val="0"/>
              </a:spcAft>
              <a:buClr>
                <a:schemeClr val="tx2"/>
              </a:buClr>
              <a:buFont typeface="Arial Narrow" pitchFamily="34" charset="0"/>
              <a:buNone/>
              <a:defRPr sz="1000" baseline="0">
                <a:solidFill>
                  <a:schemeClr val="bg1"/>
                </a:solidFill>
                <a:latin typeface="+mn-lt"/>
              </a:defRPr>
            </a:lvl9pPr>
          </a:lstStyle>
          <a:p>
            <a:pPr lvl="0" algn="ctr">
              <a:spcBef>
                <a:spcPct val="0"/>
              </a:spcBef>
              <a:spcAft>
                <a:spcPct val="0"/>
              </a:spcAft>
              <a:defRPr/>
            </a:pPr>
            <a:fld id="{8E90EA70-890D-400D-ADEE-F6EC7972275E}" type="datetime'''''''''''''''''''''''''''2''''''016'''''''''''''">
              <a:rPr lang="en-GB" altLang="en-US" sz="650" smtClean="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pPr/>
              <a:t>2016</a:t>
            </a:fld>
            <a:endParaRPr kumimoji="0" lang="pt-PT" sz="650" b="0" i="0" strike="noStrike" kern="1200" spc="0" normalizeH="0" noProof="0" dirty="0">
              <a:ln>
                <a:noFill/>
              </a:ln>
              <a:solidFill>
                <a:schemeClr val="tx1"/>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useBgFill="1">
        <p:nvSpPr>
          <p:cNvPr id="2025" name="Text Placeholder 2">
            <a:extLst>
              <a:ext uri="{FF2B5EF4-FFF2-40B4-BE49-F238E27FC236}">
                <a16:creationId xmlns:a16="http://schemas.microsoft.com/office/drawing/2014/main" id="{4F1BE13C-5AE5-4858-8B2A-FD04E58A461B}"/>
              </a:ext>
            </a:extLst>
          </p:cNvPr>
          <p:cNvSpPr>
            <a:spLocks noGrp="1"/>
          </p:cNvSpPr>
          <p:nvPr>
            <p:custDataLst>
              <p:tags r:id="rId158"/>
            </p:custDataLst>
          </p:nvPr>
        </p:nvSpPr>
        <p:spPr bwMode="gray">
          <a:xfrm>
            <a:off x="5902325" y="8180388"/>
            <a:ext cx="166688" cy="98425"/>
          </a:xfrm>
          <a:prstGeom prst="rect">
            <a:avLst/>
          </a:prstGeom>
          <a:ln>
            <a:noFill/>
          </a:ln>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12339180-A623-4EEF-B398-1BFB2803DAAD}" type="datetime'''''''''''1''''7''''''.''''4'''''''''''''''''''''''''''''''">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t>17.4</a:t>
            </a:fld>
            <a:endParaRPr lang="pt-PT"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858" name="Text Placeholder 5">
            <a:extLst>
              <a:ext uri="{FF2B5EF4-FFF2-40B4-BE49-F238E27FC236}">
                <a16:creationId xmlns:a16="http://schemas.microsoft.com/office/drawing/2014/main" id="{20A61C63-62A6-4360-B6F4-A1C149DA959E}"/>
              </a:ext>
            </a:extLst>
          </p:cNvPr>
          <p:cNvSpPr>
            <a:spLocks noGrp="1"/>
          </p:cNvSpPr>
          <p:nvPr>
            <p:custDataLst>
              <p:tags r:id="rId159"/>
            </p:custDataLst>
          </p:nvPr>
        </p:nvSpPr>
        <p:spPr bwMode="auto">
          <a:xfrm>
            <a:off x="5894388" y="8605838"/>
            <a:ext cx="177800"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algn="l" defTabSz="995363" rtl="0" eaLnBrk="1" fontAlgn="base" hangingPunct="1">
              <a:lnSpc>
                <a:spcPct val="100000"/>
              </a:lnSpc>
              <a:spcBef>
                <a:spcPts val="0"/>
              </a:spcBef>
              <a:spcAft>
                <a:spcPts val="600"/>
              </a:spcAft>
              <a:defRPr sz="1000" baseline="0">
                <a:solidFill>
                  <a:schemeClr val="bg1"/>
                </a:solidFill>
                <a:latin typeface="EYInterstate Light" panose="02000506000000020004" pitchFamily="2" charset="0"/>
                <a:ea typeface="+mn-ea"/>
                <a:cs typeface="Arial" pitchFamily="34" charset="0"/>
              </a:defRPr>
            </a:lvl1pPr>
            <a:lvl2pPr marL="1588" algn="l" defTabSz="995363" rtl="0" eaLnBrk="1" fontAlgn="base" hangingPunct="1">
              <a:lnSpc>
                <a:spcPct val="100000"/>
              </a:lnSpc>
              <a:spcBef>
                <a:spcPts val="0"/>
              </a:spcBef>
              <a:spcAft>
                <a:spcPts val="600"/>
              </a:spcAft>
              <a:buClr>
                <a:srgbClr val="000000"/>
              </a:buClr>
              <a:defRPr lang="pt-PT" sz="1050" b="1" i="0" noProof="0" dirty="0" smtClean="0">
                <a:solidFill>
                  <a:schemeClr val="tx1"/>
                </a:solidFill>
                <a:latin typeface="EYInterstate Light" panose="02000506000000020004" pitchFamily="2" charset="0"/>
                <a:cs typeface="Arial" pitchFamily="34" charset="0"/>
              </a:defRPr>
            </a:lvl2pPr>
            <a:lvl3pPr marL="182880" indent="-182880" algn="l" defTabSz="995363" rtl="0" eaLnBrk="1" fontAlgn="base" hangingPunct="1">
              <a:lnSpc>
                <a:spcPct val="100000"/>
              </a:lnSpc>
              <a:spcBef>
                <a:spcPts val="0"/>
              </a:spcBef>
              <a:spcAft>
                <a:spcPts val="600"/>
              </a:spcAft>
              <a:buClr>
                <a:schemeClr val="accent2"/>
              </a:buClr>
              <a:buSzPct val="100000"/>
              <a:buFont typeface="Arial" panose="020B0604020202020204" pitchFamily="34" charset="0"/>
              <a:buChar char="►"/>
              <a:defRPr sz="1000" b="0">
                <a:solidFill>
                  <a:schemeClr val="bg1"/>
                </a:solidFill>
                <a:latin typeface="EYInterstate Light" panose="02000506000000020004" pitchFamily="2" charset="0"/>
                <a:cs typeface="Arial" pitchFamily="34" charset="0"/>
              </a:defRPr>
            </a:lvl3pPr>
            <a:lvl4pPr marL="365760" indent="-182880" algn="l" defTabSz="995363" rtl="0" eaLnBrk="1" fontAlgn="base" hangingPunct="1">
              <a:lnSpc>
                <a:spcPct val="100000"/>
              </a:lnSpc>
              <a:spcBef>
                <a:spcPts val="0"/>
              </a:spcBef>
              <a:spcAft>
                <a:spcPts val="600"/>
              </a:spcAft>
              <a:buClr>
                <a:schemeClr val="accent2"/>
              </a:buClr>
              <a:buSzPct val="70000"/>
              <a:buFont typeface="Arial" panose="020B0604020202020204" pitchFamily="34" charset="0"/>
              <a:buChar char="►"/>
              <a:defRPr sz="1000">
                <a:solidFill>
                  <a:schemeClr val="bg1"/>
                </a:solidFill>
                <a:latin typeface="EYInterstate Light" panose="02000506000000020004" pitchFamily="2" charset="0"/>
                <a:cs typeface="Arial" pitchFamily="34" charset="0"/>
              </a:defRPr>
            </a:lvl4pPr>
            <a:lvl5pPr marL="182880" indent="-182880" algn="l" defTabSz="995363" rtl="0" eaLnBrk="1" fontAlgn="base" hangingPunct="1">
              <a:lnSpc>
                <a:spcPct val="100000"/>
              </a:lnSpc>
              <a:spcBef>
                <a:spcPts val="0"/>
              </a:spcBef>
              <a:spcAft>
                <a:spcPts val="600"/>
              </a:spcAft>
              <a:buClrTx/>
              <a:buSzPct val="100000"/>
              <a:buFont typeface="+mj-lt"/>
              <a:buAutoNum type="arabicPeriod"/>
              <a:defRPr sz="1000" baseline="0">
                <a:solidFill>
                  <a:schemeClr val="bg1"/>
                </a:solidFill>
                <a:latin typeface="EYInterstate Light" panose="02000506000000020004" pitchFamily="2" charset="0"/>
                <a:cs typeface="Arial" pitchFamily="34" charset="0"/>
              </a:defRPr>
            </a:lvl5pPr>
            <a:lvl6pPr marL="0" indent="0" algn="l" defTabSz="0" rtl="0" eaLnBrk="1" fontAlgn="base" hangingPunct="1">
              <a:lnSpc>
                <a:spcPct val="100000"/>
              </a:lnSpc>
              <a:spcBef>
                <a:spcPts val="0"/>
              </a:spcBef>
              <a:spcAft>
                <a:spcPts val="600"/>
              </a:spcAft>
              <a:buClr>
                <a:schemeClr val="tx2"/>
              </a:buClr>
              <a:buFont typeface="Arial Narrow" pitchFamily="34" charset="0"/>
              <a:buNone/>
              <a:defRPr sz="1000" b="1" i="0" baseline="0">
                <a:solidFill>
                  <a:schemeClr val="bg1"/>
                </a:solidFill>
                <a:latin typeface="+mn-lt"/>
              </a:defRPr>
            </a:lvl6pPr>
            <a:lvl7pPr marL="0" indent="0" algn="l" defTabSz="995363" rtl="0" eaLnBrk="1" fontAlgn="base" hangingPunct="1">
              <a:lnSpc>
                <a:spcPct val="100000"/>
              </a:lnSpc>
              <a:spcBef>
                <a:spcPts val="0"/>
              </a:spcBef>
              <a:spcAft>
                <a:spcPts val="600"/>
              </a:spcAft>
              <a:buClr>
                <a:schemeClr val="tx2"/>
              </a:buClr>
              <a:buFont typeface="Arial Narrow" pitchFamily="34" charset="0"/>
              <a:buNone/>
              <a:defRPr sz="1000" i="1" baseline="0">
                <a:solidFill>
                  <a:schemeClr val="tx1"/>
                </a:solidFill>
                <a:latin typeface="+mn-lt"/>
              </a:defRPr>
            </a:lvl7pPr>
            <a:lvl8pPr marL="0" indent="0" algn="l" defTabSz="995363" rtl="0" eaLnBrk="1" fontAlgn="base" hangingPunct="1">
              <a:lnSpc>
                <a:spcPct val="100000"/>
              </a:lnSpc>
              <a:spcBef>
                <a:spcPts val="0"/>
              </a:spcBef>
              <a:spcAft>
                <a:spcPts val="600"/>
              </a:spcAft>
              <a:buClr>
                <a:schemeClr val="tx2"/>
              </a:buClr>
              <a:buFont typeface="Arial Narrow" pitchFamily="34" charset="0"/>
              <a:buNone/>
              <a:defRPr sz="1200" b="1">
                <a:solidFill>
                  <a:schemeClr val="bg1"/>
                </a:solidFill>
                <a:latin typeface="+mn-lt"/>
              </a:defRPr>
            </a:lvl8pPr>
            <a:lvl9pPr marL="0" indent="0" algn="l" defTabSz="995363" rtl="0" eaLnBrk="1" fontAlgn="base" hangingPunct="1">
              <a:lnSpc>
                <a:spcPct val="100000"/>
              </a:lnSpc>
              <a:spcBef>
                <a:spcPts val="0"/>
              </a:spcBef>
              <a:spcAft>
                <a:spcPts val="0"/>
              </a:spcAft>
              <a:buClr>
                <a:schemeClr val="tx2"/>
              </a:buClr>
              <a:buFont typeface="Arial Narrow" pitchFamily="34" charset="0"/>
              <a:buNone/>
              <a:defRPr sz="1000" baseline="0">
                <a:solidFill>
                  <a:schemeClr val="bg1"/>
                </a:solidFill>
                <a:latin typeface="+mn-lt"/>
              </a:defRPr>
            </a:lvl9pPr>
          </a:lstStyle>
          <a:p>
            <a:pPr lvl="0" algn="ctr">
              <a:spcBef>
                <a:spcPct val="0"/>
              </a:spcBef>
              <a:spcAft>
                <a:spcPct val="0"/>
              </a:spcAft>
              <a:defRPr/>
            </a:pPr>
            <a:fld id="{6AC6549F-EB4E-4200-8C96-41B4F745A110}" type="datetime'''20''''''''''''''''''''''''''''''1''''7'''''''">
              <a:rPr lang="en-GB" altLang="en-US" sz="650" smtClean="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pPr/>
              <a:t>2017</a:t>
            </a:fld>
            <a:endParaRPr kumimoji="0" lang="pt-PT" sz="650" b="0" i="0" strike="noStrike" kern="1200" spc="0" normalizeH="0" noProof="0" dirty="0">
              <a:ln>
                <a:noFill/>
              </a:ln>
              <a:solidFill>
                <a:schemeClr val="tx1"/>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04" name="Text Placeholder 2">
            <a:extLst>
              <a:ext uri="{FF2B5EF4-FFF2-40B4-BE49-F238E27FC236}">
                <a16:creationId xmlns:a16="http://schemas.microsoft.com/office/drawing/2014/main" id="{1C70C17B-7996-4691-8536-E178E48F6D4A}"/>
              </a:ext>
            </a:extLst>
          </p:cNvPr>
          <p:cNvSpPr>
            <a:spLocks noGrp="1"/>
          </p:cNvSpPr>
          <p:nvPr>
            <p:custDataLst>
              <p:tags r:id="rId160"/>
            </p:custDataLst>
          </p:nvPr>
        </p:nvSpPr>
        <p:spPr bwMode="gray">
          <a:xfrm>
            <a:off x="6164263" y="8367714"/>
            <a:ext cx="12541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65A13246-4682-4C83-85F3-E2C0EB91AB52}" type="datetime'''''''''''''''''''3''''''''''.''''''''1'''''''''''''''''''''">
              <a:rPr lang="en-GB" altLang="en-US" sz="650" smtClean="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3.1</a:t>
            </a:fld>
            <a:endParaRPr lang="en-GB" sz="65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857" name="Text Placeholder 5">
            <a:extLst>
              <a:ext uri="{FF2B5EF4-FFF2-40B4-BE49-F238E27FC236}">
                <a16:creationId xmlns:a16="http://schemas.microsoft.com/office/drawing/2014/main" id="{03F593B9-95A4-4653-A922-8CED6C40AFAB}"/>
              </a:ext>
            </a:extLst>
          </p:cNvPr>
          <p:cNvSpPr>
            <a:spLocks noGrp="1"/>
          </p:cNvSpPr>
          <p:nvPr>
            <p:custDataLst>
              <p:tags r:id="rId161"/>
            </p:custDataLst>
          </p:nvPr>
        </p:nvSpPr>
        <p:spPr bwMode="auto">
          <a:xfrm>
            <a:off x="6137275" y="8605838"/>
            <a:ext cx="177800"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algn="l" defTabSz="995363" rtl="0" eaLnBrk="1" fontAlgn="base" hangingPunct="1">
              <a:lnSpc>
                <a:spcPct val="100000"/>
              </a:lnSpc>
              <a:spcBef>
                <a:spcPts val="0"/>
              </a:spcBef>
              <a:spcAft>
                <a:spcPts val="600"/>
              </a:spcAft>
              <a:defRPr sz="1000" baseline="0">
                <a:solidFill>
                  <a:schemeClr val="bg1"/>
                </a:solidFill>
                <a:latin typeface="EYInterstate Light" panose="02000506000000020004" pitchFamily="2" charset="0"/>
                <a:ea typeface="+mn-ea"/>
                <a:cs typeface="Arial" pitchFamily="34" charset="0"/>
              </a:defRPr>
            </a:lvl1pPr>
            <a:lvl2pPr marL="1588" algn="l" defTabSz="995363" rtl="0" eaLnBrk="1" fontAlgn="base" hangingPunct="1">
              <a:lnSpc>
                <a:spcPct val="100000"/>
              </a:lnSpc>
              <a:spcBef>
                <a:spcPts val="0"/>
              </a:spcBef>
              <a:spcAft>
                <a:spcPts val="600"/>
              </a:spcAft>
              <a:buClr>
                <a:srgbClr val="000000"/>
              </a:buClr>
              <a:defRPr lang="pt-PT" sz="1050" b="1" i="0" noProof="0" dirty="0" smtClean="0">
                <a:solidFill>
                  <a:schemeClr val="tx1"/>
                </a:solidFill>
                <a:latin typeface="EYInterstate Light" panose="02000506000000020004" pitchFamily="2" charset="0"/>
                <a:cs typeface="Arial" pitchFamily="34" charset="0"/>
              </a:defRPr>
            </a:lvl2pPr>
            <a:lvl3pPr marL="182880" indent="-182880" algn="l" defTabSz="995363" rtl="0" eaLnBrk="1" fontAlgn="base" hangingPunct="1">
              <a:lnSpc>
                <a:spcPct val="100000"/>
              </a:lnSpc>
              <a:spcBef>
                <a:spcPts val="0"/>
              </a:spcBef>
              <a:spcAft>
                <a:spcPts val="600"/>
              </a:spcAft>
              <a:buClr>
                <a:schemeClr val="accent2"/>
              </a:buClr>
              <a:buSzPct val="100000"/>
              <a:buFont typeface="Arial" panose="020B0604020202020204" pitchFamily="34" charset="0"/>
              <a:buChar char="►"/>
              <a:defRPr sz="1000" b="0">
                <a:solidFill>
                  <a:schemeClr val="bg1"/>
                </a:solidFill>
                <a:latin typeface="EYInterstate Light" panose="02000506000000020004" pitchFamily="2" charset="0"/>
                <a:cs typeface="Arial" pitchFamily="34" charset="0"/>
              </a:defRPr>
            </a:lvl3pPr>
            <a:lvl4pPr marL="365760" indent="-182880" algn="l" defTabSz="995363" rtl="0" eaLnBrk="1" fontAlgn="base" hangingPunct="1">
              <a:lnSpc>
                <a:spcPct val="100000"/>
              </a:lnSpc>
              <a:spcBef>
                <a:spcPts val="0"/>
              </a:spcBef>
              <a:spcAft>
                <a:spcPts val="600"/>
              </a:spcAft>
              <a:buClr>
                <a:schemeClr val="accent2"/>
              </a:buClr>
              <a:buSzPct val="70000"/>
              <a:buFont typeface="Arial" panose="020B0604020202020204" pitchFamily="34" charset="0"/>
              <a:buChar char="►"/>
              <a:defRPr sz="1000">
                <a:solidFill>
                  <a:schemeClr val="bg1"/>
                </a:solidFill>
                <a:latin typeface="EYInterstate Light" panose="02000506000000020004" pitchFamily="2" charset="0"/>
                <a:cs typeface="Arial" pitchFamily="34" charset="0"/>
              </a:defRPr>
            </a:lvl4pPr>
            <a:lvl5pPr marL="182880" indent="-182880" algn="l" defTabSz="995363" rtl="0" eaLnBrk="1" fontAlgn="base" hangingPunct="1">
              <a:lnSpc>
                <a:spcPct val="100000"/>
              </a:lnSpc>
              <a:spcBef>
                <a:spcPts val="0"/>
              </a:spcBef>
              <a:spcAft>
                <a:spcPts val="600"/>
              </a:spcAft>
              <a:buClrTx/>
              <a:buSzPct val="100000"/>
              <a:buFont typeface="+mj-lt"/>
              <a:buAutoNum type="arabicPeriod"/>
              <a:defRPr sz="1000" baseline="0">
                <a:solidFill>
                  <a:schemeClr val="bg1"/>
                </a:solidFill>
                <a:latin typeface="EYInterstate Light" panose="02000506000000020004" pitchFamily="2" charset="0"/>
                <a:cs typeface="Arial" pitchFamily="34" charset="0"/>
              </a:defRPr>
            </a:lvl5pPr>
            <a:lvl6pPr marL="0" indent="0" algn="l" defTabSz="0" rtl="0" eaLnBrk="1" fontAlgn="base" hangingPunct="1">
              <a:lnSpc>
                <a:spcPct val="100000"/>
              </a:lnSpc>
              <a:spcBef>
                <a:spcPts val="0"/>
              </a:spcBef>
              <a:spcAft>
                <a:spcPts val="600"/>
              </a:spcAft>
              <a:buClr>
                <a:schemeClr val="tx2"/>
              </a:buClr>
              <a:buFont typeface="Arial Narrow" pitchFamily="34" charset="0"/>
              <a:buNone/>
              <a:defRPr sz="1000" b="1" i="0" baseline="0">
                <a:solidFill>
                  <a:schemeClr val="bg1"/>
                </a:solidFill>
                <a:latin typeface="+mn-lt"/>
              </a:defRPr>
            </a:lvl6pPr>
            <a:lvl7pPr marL="0" indent="0" algn="l" defTabSz="995363" rtl="0" eaLnBrk="1" fontAlgn="base" hangingPunct="1">
              <a:lnSpc>
                <a:spcPct val="100000"/>
              </a:lnSpc>
              <a:spcBef>
                <a:spcPts val="0"/>
              </a:spcBef>
              <a:spcAft>
                <a:spcPts val="600"/>
              </a:spcAft>
              <a:buClr>
                <a:schemeClr val="tx2"/>
              </a:buClr>
              <a:buFont typeface="Arial Narrow" pitchFamily="34" charset="0"/>
              <a:buNone/>
              <a:defRPr sz="1000" i="1" baseline="0">
                <a:solidFill>
                  <a:schemeClr val="tx1"/>
                </a:solidFill>
                <a:latin typeface="+mn-lt"/>
              </a:defRPr>
            </a:lvl7pPr>
            <a:lvl8pPr marL="0" indent="0" algn="l" defTabSz="995363" rtl="0" eaLnBrk="1" fontAlgn="base" hangingPunct="1">
              <a:lnSpc>
                <a:spcPct val="100000"/>
              </a:lnSpc>
              <a:spcBef>
                <a:spcPts val="0"/>
              </a:spcBef>
              <a:spcAft>
                <a:spcPts val="600"/>
              </a:spcAft>
              <a:buClr>
                <a:schemeClr val="tx2"/>
              </a:buClr>
              <a:buFont typeface="Arial Narrow" pitchFamily="34" charset="0"/>
              <a:buNone/>
              <a:defRPr sz="1200" b="1">
                <a:solidFill>
                  <a:schemeClr val="bg1"/>
                </a:solidFill>
                <a:latin typeface="+mn-lt"/>
              </a:defRPr>
            </a:lvl8pPr>
            <a:lvl9pPr marL="0" indent="0" algn="l" defTabSz="995363" rtl="0" eaLnBrk="1" fontAlgn="base" hangingPunct="1">
              <a:lnSpc>
                <a:spcPct val="100000"/>
              </a:lnSpc>
              <a:spcBef>
                <a:spcPts val="0"/>
              </a:spcBef>
              <a:spcAft>
                <a:spcPts val="0"/>
              </a:spcAft>
              <a:buClr>
                <a:schemeClr val="tx2"/>
              </a:buClr>
              <a:buFont typeface="Arial Narrow" pitchFamily="34" charset="0"/>
              <a:buNone/>
              <a:defRPr sz="1000" baseline="0">
                <a:solidFill>
                  <a:schemeClr val="bg1"/>
                </a:solidFill>
                <a:latin typeface="+mn-lt"/>
              </a:defRPr>
            </a:lvl9pPr>
          </a:lstStyle>
          <a:p>
            <a:pPr lvl="0" algn="ctr">
              <a:spcBef>
                <a:spcPct val="0"/>
              </a:spcBef>
              <a:spcAft>
                <a:spcPct val="0"/>
              </a:spcAft>
              <a:defRPr/>
            </a:pPr>
            <a:fld id="{1B8AB42F-BC9F-46B9-B422-B57F54098A27}" type="datetime'''''''''''''''''''''''''''''2''''0''1''''''''''''''''8'''">
              <a:rPr lang="en-GB" altLang="en-US" sz="650" smtClean="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pPr/>
              <a:t>2018</a:t>
            </a:fld>
            <a:endParaRPr kumimoji="0" lang="pt-PT" sz="650" b="0" i="0" strike="noStrike" kern="1200" spc="0" normalizeH="0" noProof="0" dirty="0">
              <a:ln>
                <a:noFill/>
              </a:ln>
              <a:solidFill>
                <a:schemeClr val="tx1"/>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useBgFill="1">
        <p:nvSpPr>
          <p:cNvPr id="2089" name="Text Placeholder 2">
            <a:extLst>
              <a:ext uri="{FF2B5EF4-FFF2-40B4-BE49-F238E27FC236}">
                <a16:creationId xmlns:a16="http://schemas.microsoft.com/office/drawing/2014/main" id="{35142E31-52EF-4010-8BDE-43908DAA3DD9}"/>
              </a:ext>
            </a:extLst>
          </p:cNvPr>
          <p:cNvSpPr>
            <a:spLocks noGrp="1"/>
          </p:cNvSpPr>
          <p:nvPr>
            <p:custDataLst>
              <p:tags r:id="rId162"/>
            </p:custDataLst>
          </p:nvPr>
        </p:nvSpPr>
        <p:spPr bwMode="gray">
          <a:xfrm>
            <a:off x="6386513" y="8107363"/>
            <a:ext cx="166688" cy="98425"/>
          </a:xfrm>
          <a:prstGeom prst="rect">
            <a:avLst/>
          </a:prstGeom>
          <a:ln>
            <a:noFill/>
          </a:ln>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26F57732-D8E1-49F0-86D7-A389AF85F06B}" type="datetime'''''''''''''''''''''''''''''''''''''2''2''''''''''.''''9'">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t>22.9</a:t>
            </a:fld>
            <a:endParaRPr lang="pt-PT"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06" name="Text Placeholder 2">
            <a:extLst>
              <a:ext uri="{FF2B5EF4-FFF2-40B4-BE49-F238E27FC236}">
                <a16:creationId xmlns:a16="http://schemas.microsoft.com/office/drawing/2014/main" id="{B8AB5F6F-F69A-48C9-B9F2-DE6C47702024}"/>
              </a:ext>
            </a:extLst>
          </p:cNvPr>
          <p:cNvSpPr>
            <a:spLocks noGrp="1"/>
          </p:cNvSpPr>
          <p:nvPr>
            <p:custDataLst>
              <p:tags r:id="rId163"/>
            </p:custDataLst>
          </p:nvPr>
        </p:nvSpPr>
        <p:spPr bwMode="gray">
          <a:xfrm>
            <a:off x="6407150" y="8362951"/>
            <a:ext cx="12541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2931C41F-8AFC-4CD6-BE7F-FC74F959B06E}" type="datetime'''''''''''''''''''''''''''''3''''''.''''''''''4'''''''">
              <a:rPr lang="en-GB" altLang="en-US" sz="650" smtClean="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3.4</a:t>
            </a:fld>
            <a:endParaRPr lang="en-GB" sz="65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97" name="Text Placeholder 2">
            <a:extLst>
              <a:ext uri="{FF2B5EF4-FFF2-40B4-BE49-F238E27FC236}">
                <a16:creationId xmlns:a16="http://schemas.microsoft.com/office/drawing/2014/main" id="{252C15C6-1D49-4123-9E8D-93ABFB25EDD9}"/>
              </a:ext>
            </a:extLst>
          </p:cNvPr>
          <p:cNvSpPr>
            <a:spLocks noGrp="1"/>
          </p:cNvSpPr>
          <p:nvPr>
            <p:custDataLst>
              <p:tags r:id="rId164"/>
            </p:custDataLst>
          </p:nvPr>
        </p:nvSpPr>
        <p:spPr bwMode="gray">
          <a:xfrm>
            <a:off x="5199063" y="8348664"/>
            <a:ext cx="12541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1F7C39A8-5314-475E-8629-F2D3E29137BC}" type="datetime'''''''''''''''''''''''''''''''''''''4''''.''''''''5'''''''">
              <a:rPr lang="en-GB" altLang="en-US" sz="650" smtClean="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4.5</a:t>
            </a:fld>
            <a:endParaRPr lang="en-GB" sz="65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852" name="Text Placeholder 5">
            <a:extLst>
              <a:ext uri="{FF2B5EF4-FFF2-40B4-BE49-F238E27FC236}">
                <a16:creationId xmlns:a16="http://schemas.microsoft.com/office/drawing/2014/main" id="{AD31B616-88AA-4697-8F78-94C119370E07}"/>
              </a:ext>
            </a:extLst>
          </p:cNvPr>
          <p:cNvSpPr>
            <a:spLocks noGrp="1"/>
          </p:cNvSpPr>
          <p:nvPr>
            <p:custDataLst>
              <p:tags r:id="rId165"/>
            </p:custDataLst>
          </p:nvPr>
        </p:nvSpPr>
        <p:spPr bwMode="auto">
          <a:xfrm>
            <a:off x="6357939" y="8605838"/>
            <a:ext cx="219075"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algn="l" defTabSz="995363" rtl="0" eaLnBrk="1" fontAlgn="base" hangingPunct="1">
              <a:lnSpc>
                <a:spcPct val="100000"/>
              </a:lnSpc>
              <a:spcBef>
                <a:spcPts val="0"/>
              </a:spcBef>
              <a:spcAft>
                <a:spcPts val="600"/>
              </a:spcAft>
              <a:defRPr sz="1000" baseline="0">
                <a:solidFill>
                  <a:schemeClr val="bg1"/>
                </a:solidFill>
                <a:latin typeface="EYInterstate Light" panose="02000506000000020004" pitchFamily="2" charset="0"/>
                <a:ea typeface="+mn-ea"/>
                <a:cs typeface="Arial" pitchFamily="34" charset="0"/>
              </a:defRPr>
            </a:lvl1pPr>
            <a:lvl2pPr marL="1588" algn="l" defTabSz="995363" rtl="0" eaLnBrk="1" fontAlgn="base" hangingPunct="1">
              <a:lnSpc>
                <a:spcPct val="100000"/>
              </a:lnSpc>
              <a:spcBef>
                <a:spcPts val="0"/>
              </a:spcBef>
              <a:spcAft>
                <a:spcPts val="600"/>
              </a:spcAft>
              <a:buClr>
                <a:srgbClr val="000000"/>
              </a:buClr>
              <a:defRPr lang="pt-PT" sz="1050" b="1" i="0" noProof="0" dirty="0" smtClean="0">
                <a:solidFill>
                  <a:schemeClr val="tx1"/>
                </a:solidFill>
                <a:latin typeface="EYInterstate Light" panose="02000506000000020004" pitchFamily="2" charset="0"/>
                <a:cs typeface="Arial" pitchFamily="34" charset="0"/>
              </a:defRPr>
            </a:lvl2pPr>
            <a:lvl3pPr marL="182880" indent="-182880" algn="l" defTabSz="995363" rtl="0" eaLnBrk="1" fontAlgn="base" hangingPunct="1">
              <a:lnSpc>
                <a:spcPct val="100000"/>
              </a:lnSpc>
              <a:spcBef>
                <a:spcPts val="0"/>
              </a:spcBef>
              <a:spcAft>
                <a:spcPts val="600"/>
              </a:spcAft>
              <a:buClr>
                <a:schemeClr val="accent2"/>
              </a:buClr>
              <a:buSzPct val="100000"/>
              <a:buFont typeface="Arial" panose="020B0604020202020204" pitchFamily="34" charset="0"/>
              <a:buChar char="►"/>
              <a:defRPr sz="1000" b="0">
                <a:solidFill>
                  <a:schemeClr val="bg1"/>
                </a:solidFill>
                <a:latin typeface="EYInterstate Light" panose="02000506000000020004" pitchFamily="2" charset="0"/>
                <a:cs typeface="Arial" pitchFamily="34" charset="0"/>
              </a:defRPr>
            </a:lvl3pPr>
            <a:lvl4pPr marL="365760" indent="-182880" algn="l" defTabSz="995363" rtl="0" eaLnBrk="1" fontAlgn="base" hangingPunct="1">
              <a:lnSpc>
                <a:spcPct val="100000"/>
              </a:lnSpc>
              <a:spcBef>
                <a:spcPts val="0"/>
              </a:spcBef>
              <a:spcAft>
                <a:spcPts val="600"/>
              </a:spcAft>
              <a:buClr>
                <a:schemeClr val="accent2"/>
              </a:buClr>
              <a:buSzPct val="70000"/>
              <a:buFont typeface="Arial" panose="020B0604020202020204" pitchFamily="34" charset="0"/>
              <a:buChar char="►"/>
              <a:defRPr sz="1000">
                <a:solidFill>
                  <a:schemeClr val="bg1"/>
                </a:solidFill>
                <a:latin typeface="EYInterstate Light" panose="02000506000000020004" pitchFamily="2" charset="0"/>
                <a:cs typeface="Arial" pitchFamily="34" charset="0"/>
              </a:defRPr>
            </a:lvl4pPr>
            <a:lvl5pPr marL="182880" indent="-182880" algn="l" defTabSz="995363" rtl="0" eaLnBrk="1" fontAlgn="base" hangingPunct="1">
              <a:lnSpc>
                <a:spcPct val="100000"/>
              </a:lnSpc>
              <a:spcBef>
                <a:spcPts val="0"/>
              </a:spcBef>
              <a:spcAft>
                <a:spcPts val="600"/>
              </a:spcAft>
              <a:buClrTx/>
              <a:buSzPct val="100000"/>
              <a:buFont typeface="+mj-lt"/>
              <a:buAutoNum type="arabicPeriod"/>
              <a:defRPr sz="1000" baseline="0">
                <a:solidFill>
                  <a:schemeClr val="bg1"/>
                </a:solidFill>
                <a:latin typeface="EYInterstate Light" panose="02000506000000020004" pitchFamily="2" charset="0"/>
                <a:cs typeface="Arial" pitchFamily="34" charset="0"/>
              </a:defRPr>
            </a:lvl5pPr>
            <a:lvl6pPr marL="0" indent="0" algn="l" defTabSz="0" rtl="0" eaLnBrk="1" fontAlgn="base" hangingPunct="1">
              <a:lnSpc>
                <a:spcPct val="100000"/>
              </a:lnSpc>
              <a:spcBef>
                <a:spcPts val="0"/>
              </a:spcBef>
              <a:spcAft>
                <a:spcPts val="600"/>
              </a:spcAft>
              <a:buClr>
                <a:schemeClr val="tx2"/>
              </a:buClr>
              <a:buFont typeface="Arial Narrow" pitchFamily="34" charset="0"/>
              <a:buNone/>
              <a:defRPr sz="1000" b="1" i="0" baseline="0">
                <a:solidFill>
                  <a:schemeClr val="bg1"/>
                </a:solidFill>
                <a:latin typeface="+mn-lt"/>
              </a:defRPr>
            </a:lvl6pPr>
            <a:lvl7pPr marL="0" indent="0" algn="l" defTabSz="995363" rtl="0" eaLnBrk="1" fontAlgn="base" hangingPunct="1">
              <a:lnSpc>
                <a:spcPct val="100000"/>
              </a:lnSpc>
              <a:spcBef>
                <a:spcPts val="0"/>
              </a:spcBef>
              <a:spcAft>
                <a:spcPts val="600"/>
              </a:spcAft>
              <a:buClr>
                <a:schemeClr val="tx2"/>
              </a:buClr>
              <a:buFont typeface="Arial Narrow" pitchFamily="34" charset="0"/>
              <a:buNone/>
              <a:defRPr sz="1000" i="1" baseline="0">
                <a:solidFill>
                  <a:schemeClr val="tx1"/>
                </a:solidFill>
                <a:latin typeface="+mn-lt"/>
              </a:defRPr>
            </a:lvl7pPr>
            <a:lvl8pPr marL="0" indent="0" algn="l" defTabSz="995363" rtl="0" eaLnBrk="1" fontAlgn="base" hangingPunct="1">
              <a:lnSpc>
                <a:spcPct val="100000"/>
              </a:lnSpc>
              <a:spcBef>
                <a:spcPts val="0"/>
              </a:spcBef>
              <a:spcAft>
                <a:spcPts val="600"/>
              </a:spcAft>
              <a:buClr>
                <a:schemeClr val="tx2"/>
              </a:buClr>
              <a:buFont typeface="Arial Narrow" pitchFamily="34" charset="0"/>
              <a:buNone/>
              <a:defRPr sz="1200" b="1">
                <a:solidFill>
                  <a:schemeClr val="bg1"/>
                </a:solidFill>
                <a:latin typeface="+mn-lt"/>
              </a:defRPr>
            </a:lvl8pPr>
            <a:lvl9pPr marL="0" indent="0" algn="l" defTabSz="995363" rtl="0" eaLnBrk="1" fontAlgn="base" hangingPunct="1">
              <a:lnSpc>
                <a:spcPct val="100000"/>
              </a:lnSpc>
              <a:spcBef>
                <a:spcPts val="0"/>
              </a:spcBef>
              <a:spcAft>
                <a:spcPts val="0"/>
              </a:spcAft>
              <a:buClr>
                <a:schemeClr val="tx2"/>
              </a:buClr>
              <a:buFont typeface="Arial Narrow" pitchFamily="34" charset="0"/>
              <a:buNone/>
              <a:defRPr sz="1000" baseline="0">
                <a:solidFill>
                  <a:schemeClr val="bg1"/>
                </a:solidFill>
                <a:latin typeface="+mn-lt"/>
              </a:defRPr>
            </a:lvl9pPr>
          </a:lstStyle>
          <a:p>
            <a:pPr lvl="0" algn="ctr">
              <a:spcBef>
                <a:spcPct val="0"/>
              </a:spcBef>
              <a:spcAft>
                <a:spcPct val="0"/>
              </a:spcAft>
              <a:defRPr/>
            </a:pPr>
            <a:fld id="{9B565A73-4478-4F40-8206-11ECFC001255}" type="datetime'''2''''''''0''''''''''''''''''''''''''''1''''''''''9''''e'">
              <a:rPr lang="pt-PT" altLang="en-US" sz="650" smtClean="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pPr/>
              <a:t>2019e</a:t>
            </a:fld>
            <a:endParaRPr kumimoji="0" lang="pt-PT" sz="650" b="0" i="0" strike="noStrike" kern="1200" spc="0" normalizeH="0" noProof="0" dirty="0">
              <a:ln>
                <a:noFill/>
              </a:ln>
              <a:solidFill>
                <a:schemeClr val="tx1"/>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05" name="Text Placeholder 2">
            <a:extLst>
              <a:ext uri="{FF2B5EF4-FFF2-40B4-BE49-F238E27FC236}">
                <a16:creationId xmlns:a16="http://schemas.microsoft.com/office/drawing/2014/main" id="{A84B576A-145F-4994-A048-F5F515BB4C40}"/>
              </a:ext>
            </a:extLst>
          </p:cNvPr>
          <p:cNvSpPr>
            <a:spLocks noGrp="1"/>
          </p:cNvSpPr>
          <p:nvPr>
            <p:custDataLst>
              <p:tags r:id="rId166"/>
            </p:custDataLst>
          </p:nvPr>
        </p:nvSpPr>
        <p:spPr bwMode="gray">
          <a:xfrm>
            <a:off x="6164263" y="7832726"/>
            <a:ext cx="12541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3650CB12-02DE-4BF3-9E70-6B249E4A9A25}" type="datetime'''2.''''''''''''''''7'''''''''''''''''''''''''''''''''''''''''">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2.7</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860" name="Text Placeholder 5">
            <a:extLst>
              <a:ext uri="{FF2B5EF4-FFF2-40B4-BE49-F238E27FC236}">
                <a16:creationId xmlns:a16="http://schemas.microsoft.com/office/drawing/2014/main" id="{3FBCE2B6-0143-4F2E-978D-063033685112}"/>
              </a:ext>
            </a:extLst>
          </p:cNvPr>
          <p:cNvSpPr>
            <a:spLocks noGrp="1"/>
          </p:cNvSpPr>
          <p:nvPr>
            <p:custDataLst>
              <p:tags r:id="rId167"/>
            </p:custDataLst>
          </p:nvPr>
        </p:nvSpPr>
        <p:spPr bwMode="auto">
          <a:xfrm>
            <a:off x="7089775" y="8605838"/>
            <a:ext cx="203200"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algn="l" defTabSz="995363" rtl="0" eaLnBrk="1" fontAlgn="base" hangingPunct="1">
              <a:lnSpc>
                <a:spcPct val="100000"/>
              </a:lnSpc>
              <a:spcBef>
                <a:spcPts val="0"/>
              </a:spcBef>
              <a:spcAft>
                <a:spcPts val="600"/>
              </a:spcAft>
              <a:defRPr sz="1000" baseline="0">
                <a:solidFill>
                  <a:schemeClr val="bg1"/>
                </a:solidFill>
                <a:latin typeface="EYInterstate Light" panose="02000506000000020004" pitchFamily="2" charset="0"/>
                <a:ea typeface="+mn-ea"/>
                <a:cs typeface="Arial" pitchFamily="34" charset="0"/>
              </a:defRPr>
            </a:lvl1pPr>
            <a:lvl2pPr marL="1588" algn="l" defTabSz="995363" rtl="0" eaLnBrk="1" fontAlgn="base" hangingPunct="1">
              <a:lnSpc>
                <a:spcPct val="100000"/>
              </a:lnSpc>
              <a:spcBef>
                <a:spcPts val="0"/>
              </a:spcBef>
              <a:spcAft>
                <a:spcPts val="600"/>
              </a:spcAft>
              <a:buClr>
                <a:srgbClr val="000000"/>
              </a:buClr>
              <a:defRPr lang="pt-PT" sz="1050" b="1" i="0" noProof="0" dirty="0" smtClean="0">
                <a:solidFill>
                  <a:schemeClr val="tx1"/>
                </a:solidFill>
                <a:latin typeface="EYInterstate Light" panose="02000506000000020004" pitchFamily="2" charset="0"/>
                <a:cs typeface="Arial" pitchFamily="34" charset="0"/>
              </a:defRPr>
            </a:lvl2pPr>
            <a:lvl3pPr marL="182880" indent="-182880" algn="l" defTabSz="995363" rtl="0" eaLnBrk="1" fontAlgn="base" hangingPunct="1">
              <a:lnSpc>
                <a:spcPct val="100000"/>
              </a:lnSpc>
              <a:spcBef>
                <a:spcPts val="0"/>
              </a:spcBef>
              <a:spcAft>
                <a:spcPts val="600"/>
              </a:spcAft>
              <a:buClr>
                <a:schemeClr val="accent2"/>
              </a:buClr>
              <a:buSzPct val="100000"/>
              <a:buFont typeface="Arial" panose="020B0604020202020204" pitchFamily="34" charset="0"/>
              <a:buChar char="►"/>
              <a:defRPr sz="1000" b="0">
                <a:solidFill>
                  <a:schemeClr val="bg1"/>
                </a:solidFill>
                <a:latin typeface="EYInterstate Light" panose="02000506000000020004" pitchFamily="2" charset="0"/>
                <a:cs typeface="Arial" pitchFamily="34" charset="0"/>
              </a:defRPr>
            </a:lvl3pPr>
            <a:lvl4pPr marL="365760" indent="-182880" algn="l" defTabSz="995363" rtl="0" eaLnBrk="1" fontAlgn="base" hangingPunct="1">
              <a:lnSpc>
                <a:spcPct val="100000"/>
              </a:lnSpc>
              <a:spcBef>
                <a:spcPts val="0"/>
              </a:spcBef>
              <a:spcAft>
                <a:spcPts val="600"/>
              </a:spcAft>
              <a:buClr>
                <a:schemeClr val="accent2"/>
              </a:buClr>
              <a:buSzPct val="70000"/>
              <a:buFont typeface="Arial" panose="020B0604020202020204" pitchFamily="34" charset="0"/>
              <a:buChar char="►"/>
              <a:defRPr sz="1000">
                <a:solidFill>
                  <a:schemeClr val="bg1"/>
                </a:solidFill>
                <a:latin typeface="EYInterstate Light" panose="02000506000000020004" pitchFamily="2" charset="0"/>
                <a:cs typeface="Arial" pitchFamily="34" charset="0"/>
              </a:defRPr>
            </a:lvl4pPr>
            <a:lvl5pPr marL="182880" indent="-182880" algn="l" defTabSz="995363" rtl="0" eaLnBrk="1" fontAlgn="base" hangingPunct="1">
              <a:lnSpc>
                <a:spcPct val="100000"/>
              </a:lnSpc>
              <a:spcBef>
                <a:spcPts val="0"/>
              </a:spcBef>
              <a:spcAft>
                <a:spcPts val="600"/>
              </a:spcAft>
              <a:buClrTx/>
              <a:buSzPct val="100000"/>
              <a:buFont typeface="+mj-lt"/>
              <a:buAutoNum type="arabicPeriod"/>
              <a:defRPr sz="1000" baseline="0">
                <a:solidFill>
                  <a:schemeClr val="bg1"/>
                </a:solidFill>
                <a:latin typeface="EYInterstate Light" panose="02000506000000020004" pitchFamily="2" charset="0"/>
                <a:cs typeface="Arial" pitchFamily="34" charset="0"/>
              </a:defRPr>
            </a:lvl5pPr>
            <a:lvl6pPr marL="0" indent="0" algn="l" defTabSz="0" rtl="0" eaLnBrk="1" fontAlgn="base" hangingPunct="1">
              <a:lnSpc>
                <a:spcPct val="100000"/>
              </a:lnSpc>
              <a:spcBef>
                <a:spcPts val="0"/>
              </a:spcBef>
              <a:spcAft>
                <a:spcPts val="600"/>
              </a:spcAft>
              <a:buClr>
                <a:schemeClr val="tx2"/>
              </a:buClr>
              <a:buFont typeface="Arial Narrow" pitchFamily="34" charset="0"/>
              <a:buNone/>
              <a:defRPr sz="1000" b="1" i="0" baseline="0">
                <a:solidFill>
                  <a:schemeClr val="bg1"/>
                </a:solidFill>
                <a:latin typeface="+mn-lt"/>
              </a:defRPr>
            </a:lvl6pPr>
            <a:lvl7pPr marL="0" indent="0" algn="l" defTabSz="995363" rtl="0" eaLnBrk="1" fontAlgn="base" hangingPunct="1">
              <a:lnSpc>
                <a:spcPct val="100000"/>
              </a:lnSpc>
              <a:spcBef>
                <a:spcPts val="0"/>
              </a:spcBef>
              <a:spcAft>
                <a:spcPts val="600"/>
              </a:spcAft>
              <a:buClr>
                <a:schemeClr val="tx2"/>
              </a:buClr>
              <a:buFont typeface="Arial Narrow" pitchFamily="34" charset="0"/>
              <a:buNone/>
              <a:defRPr sz="1000" i="1" baseline="0">
                <a:solidFill>
                  <a:schemeClr val="tx1"/>
                </a:solidFill>
                <a:latin typeface="+mn-lt"/>
              </a:defRPr>
            </a:lvl7pPr>
            <a:lvl8pPr marL="0" indent="0" algn="l" defTabSz="995363" rtl="0" eaLnBrk="1" fontAlgn="base" hangingPunct="1">
              <a:lnSpc>
                <a:spcPct val="100000"/>
              </a:lnSpc>
              <a:spcBef>
                <a:spcPts val="0"/>
              </a:spcBef>
              <a:spcAft>
                <a:spcPts val="600"/>
              </a:spcAft>
              <a:buClr>
                <a:schemeClr val="tx2"/>
              </a:buClr>
              <a:buFont typeface="Arial Narrow" pitchFamily="34" charset="0"/>
              <a:buNone/>
              <a:defRPr sz="1200" b="1">
                <a:solidFill>
                  <a:schemeClr val="bg1"/>
                </a:solidFill>
                <a:latin typeface="+mn-lt"/>
              </a:defRPr>
            </a:lvl8pPr>
            <a:lvl9pPr marL="0" indent="0" algn="l" defTabSz="995363" rtl="0" eaLnBrk="1" fontAlgn="base" hangingPunct="1">
              <a:lnSpc>
                <a:spcPct val="100000"/>
              </a:lnSpc>
              <a:spcBef>
                <a:spcPts val="0"/>
              </a:spcBef>
              <a:spcAft>
                <a:spcPts val="0"/>
              </a:spcAft>
              <a:buClr>
                <a:schemeClr val="tx2"/>
              </a:buClr>
              <a:buFont typeface="Arial Narrow" pitchFamily="34" charset="0"/>
              <a:buNone/>
              <a:defRPr sz="1000" baseline="0">
                <a:solidFill>
                  <a:schemeClr val="bg1"/>
                </a:solidFill>
                <a:latin typeface="+mn-lt"/>
              </a:defRPr>
            </a:lvl9pPr>
          </a:lstStyle>
          <a:p>
            <a:pPr lvl="0" algn="ctr">
              <a:spcBef>
                <a:spcPct val="0"/>
              </a:spcBef>
              <a:spcAft>
                <a:spcPct val="0"/>
              </a:spcAft>
              <a:defRPr/>
            </a:pPr>
            <a:fld id="{A7A9AC1F-1DBB-4CC9-A1D5-ECD6989E224C}" type="datetime'''''''''''2''''''0''''''''''''2''''2''''''''''f'''''''''''">
              <a:rPr lang="pt-PT" altLang="en-US" sz="650" smtClean="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pPr/>
              <a:t>2022f</a:t>
            </a:fld>
            <a:endParaRPr kumimoji="0" lang="pt-PT" sz="650" b="0" i="0" strike="noStrike" kern="1200" spc="0" normalizeH="0" noProof="0" dirty="0">
              <a:ln>
                <a:noFill/>
              </a:ln>
              <a:solidFill>
                <a:schemeClr val="tx1"/>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useBgFill="1">
        <p:nvSpPr>
          <p:cNvPr id="2074" name="Text Placeholder 2">
            <a:extLst>
              <a:ext uri="{FF2B5EF4-FFF2-40B4-BE49-F238E27FC236}">
                <a16:creationId xmlns:a16="http://schemas.microsoft.com/office/drawing/2014/main" id="{BB50E177-2899-4B7B-B45E-1668DF7B9AB1}"/>
              </a:ext>
            </a:extLst>
          </p:cNvPr>
          <p:cNvSpPr>
            <a:spLocks noGrp="1"/>
          </p:cNvSpPr>
          <p:nvPr>
            <p:custDataLst>
              <p:tags r:id="rId168"/>
            </p:custDataLst>
          </p:nvPr>
        </p:nvSpPr>
        <p:spPr bwMode="gray">
          <a:xfrm>
            <a:off x="6627813" y="8097838"/>
            <a:ext cx="166688" cy="98425"/>
          </a:xfrm>
          <a:prstGeom prst="rect">
            <a:avLst/>
          </a:prstGeom>
          <a:ln>
            <a:noFill/>
          </a:ln>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D2341445-3354-4FDE-9D60-059CD25AD1C3}" type="datetime'''''''''''''''''''''''''2''''''''''''''3''.''''''6'''''">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t>23.6</a:t>
            </a:fld>
            <a:endParaRPr lang="pt-PT"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08" name="Text Placeholder 2">
            <a:extLst>
              <a:ext uri="{FF2B5EF4-FFF2-40B4-BE49-F238E27FC236}">
                <a16:creationId xmlns:a16="http://schemas.microsoft.com/office/drawing/2014/main" id="{1264982A-500D-48D6-AF10-DAA27AC2A7E6}"/>
              </a:ext>
            </a:extLst>
          </p:cNvPr>
          <p:cNvSpPr>
            <a:spLocks noGrp="1"/>
          </p:cNvSpPr>
          <p:nvPr>
            <p:custDataLst>
              <p:tags r:id="rId169"/>
            </p:custDataLst>
          </p:nvPr>
        </p:nvSpPr>
        <p:spPr bwMode="gray">
          <a:xfrm>
            <a:off x="6648450" y="8361364"/>
            <a:ext cx="12541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85DA56F3-C914-460A-BE8E-C55081BA419B}" type="datetime'''''''''''''''3''''.''''''6'">
              <a:rPr lang="en-GB" altLang="en-US" sz="650" smtClean="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3.6</a:t>
            </a:fld>
            <a:endParaRPr lang="en-GB" sz="65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855" name="Text Placeholder 5">
            <a:extLst>
              <a:ext uri="{FF2B5EF4-FFF2-40B4-BE49-F238E27FC236}">
                <a16:creationId xmlns:a16="http://schemas.microsoft.com/office/drawing/2014/main" id="{1DBAEA16-EEE2-4B77-9B1C-486AD154BAAD}"/>
              </a:ext>
            </a:extLst>
          </p:cNvPr>
          <p:cNvSpPr>
            <a:spLocks noGrp="1"/>
          </p:cNvSpPr>
          <p:nvPr>
            <p:custDataLst>
              <p:tags r:id="rId170"/>
            </p:custDataLst>
          </p:nvPr>
        </p:nvSpPr>
        <p:spPr bwMode="auto">
          <a:xfrm>
            <a:off x="6607175" y="8605838"/>
            <a:ext cx="203200"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algn="l" defTabSz="995363" rtl="0" eaLnBrk="1" fontAlgn="base" hangingPunct="1">
              <a:lnSpc>
                <a:spcPct val="100000"/>
              </a:lnSpc>
              <a:spcBef>
                <a:spcPts val="0"/>
              </a:spcBef>
              <a:spcAft>
                <a:spcPts val="600"/>
              </a:spcAft>
              <a:defRPr sz="1000" baseline="0">
                <a:solidFill>
                  <a:schemeClr val="bg1"/>
                </a:solidFill>
                <a:latin typeface="EYInterstate Light" panose="02000506000000020004" pitchFamily="2" charset="0"/>
                <a:ea typeface="+mn-ea"/>
                <a:cs typeface="Arial" pitchFamily="34" charset="0"/>
              </a:defRPr>
            </a:lvl1pPr>
            <a:lvl2pPr marL="1588" algn="l" defTabSz="995363" rtl="0" eaLnBrk="1" fontAlgn="base" hangingPunct="1">
              <a:lnSpc>
                <a:spcPct val="100000"/>
              </a:lnSpc>
              <a:spcBef>
                <a:spcPts val="0"/>
              </a:spcBef>
              <a:spcAft>
                <a:spcPts val="600"/>
              </a:spcAft>
              <a:buClr>
                <a:srgbClr val="000000"/>
              </a:buClr>
              <a:defRPr lang="pt-PT" sz="1050" b="1" i="0" noProof="0" dirty="0" smtClean="0">
                <a:solidFill>
                  <a:schemeClr val="tx1"/>
                </a:solidFill>
                <a:latin typeface="EYInterstate Light" panose="02000506000000020004" pitchFamily="2" charset="0"/>
                <a:cs typeface="Arial" pitchFamily="34" charset="0"/>
              </a:defRPr>
            </a:lvl2pPr>
            <a:lvl3pPr marL="182880" indent="-182880" algn="l" defTabSz="995363" rtl="0" eaLnBrk="1" fontAlgn="base" hangingPunct="1">
              <a:lnSpc>
                <a:spcPct val="100000"/>
              </a:lnSpc>
              <a:spcBef>
                <a:spcPts val="0"/>
              </a:spcBef>
              <a:spcAft>
                <a:spcPts val="600"/>
              </a:spcAft>
              <a:buClr>
                <a:schemeClr val="accent2"/>
              </a:buClr>
              <a:buSzPct val="100000"/>
              <a:buFont typeface="Arial" panose="020B0604020202020204" pitchFamily="34" charset="0"/>
              <a:buChar char="►"/>
              <a:defRPr sz="1000" b="0">
                <a:solidFill>
                  <a:schemeClr val="bg1"/>
                </a:solidFill>
                <a:latin typeface="EYInterstate Light" panose="02000506000000020004" pitchFamily="2" charset="0"/>
                <a:cs typeface="Arial" pitchFamily="34" charset="0"/>
              </a:defRPr>
            </a:lvl3pPr>
            <a:lvl4pPr marL="365760" indent="-182880" algn="l" defTabSz="995363" rtl="0" eaLnBrk="1" fontAlgn="base" hangingPunct="1">
              <a:lnSpc>
                <a:spcPct val="100000"/>
              </a:lnSpc>
              <a:spcBef>
                <a:spcPts val="0"/>
              </a:spcBef>
              <a:spcAft>
                <a:spcPts val="600"/>
              </a:spcAft>
              <a:buClr>
                <a:schemeClr val="accent2"/>
              </a:buClr>
              <a:buSzPct val="70000"/>
              <a:buFont typeface="Arial" panose="020B0604020202020204" pitchFamily="34" charset="0"/>
              <a:buChar char="►"/>
              <a:defRPr sz="1000">
                <a:solidFill>
                  <a:schemeClr val="bg1"/>
                </a:solidFill>
                <a:latin typeface="EYInterstate Light" panose="02000506000000020004" pitchFamily="2" charset="0"/>
                <a:cs typeface="Arial" pitchFamily="34" charset="0"/>
              </a:defRPr>
            </a:lvl4pPr>
            <a:lvl5pPr marL="182880" indent="-182880" algn="l" defTabSz="995363" rtl="0" eaLnBrk="1" fontAlgn="base" hangingPunct="1">
              <a:lnSpc>
                <a:spcPct val="100000"/>
              </a:lnSpc>
              <a:spcBef>
                <a:spcPts val="0"/>
              </a:spcBef>
              <a:spcAft>
                <a:spcPts val="600"/>
              </a:spcAft>
              <a:buClrTx/>
              <a:buSzPct val="100000"/>
              <a:buFont typeface="+mj-lt"/>
              <a:buAutoNum type="arabicPeriod"/>
              <a:defRPr sz="1000" baseline="0">
                <a:solidFill>
                  <a:schemeClr val="bg1"/>
                </a:solidFill>
                <a:latin typeface="EYInterstate Light" panose="02000506000000020004" pitchFamily="2" charset="0"/>
                <a:cs typeface="Arial" pitchFamily="34" charset="0"/>
              </a:defRPr>
            </a:lvl5pPr>
            <a:lvl6pPr marL="0" indent="0" algn="l" defTabSz="0" rtl="0" eaLnBrk="1" fontAlgn="base" hangingPunct="1">
              <a:lnSpc>
                <a:spcPct val="100000"/>
              </a:lnSpc>
              <a:spcBef>
                <a:spcPts val="0"/>
              </a:spcBef>
              <a:spcAft>
                <a:spcPts val="600"/>
              </a:spcAft>
              <a:buClr>
                <a:schemeClr val="tx2"/>
              </a:buClr>
              <a:buFont typeface="Arial Narrow" pitchFamily="34" charset="0"/>
              <a:buNone/>
              <a:defRPr sz="1000" b="1" i="0" baseline="0">
                <a:solidFill>
                  <a:schemeClr val="bg1"/>
                </a:solidFill>
                <a:latin typeface="+mn-lt"/>
              </a:defRPr>
            </a:lvl6pPr>
            <a:lvl7pPr marL="0" indent="0" algn="l" defTabSz="995363" rtl="0" eaLnBrk="1" fontAlgn="base" hangingPunct="1">
              <a:lnSpc>
                <a:spcPct val="100000"/>
              </a:lnSpc>
              <a:spcBef>
                <a:spcPts val="0"/>
              </a:spcBef>
              <a:spcAft>
                <a:spcPts val="600"/>
              </a:spcAft>
              <a:buClr>
                <a:schemeClr val="tx2"/>
              </a:buClr>
              <a:buFont typeface="Arial Narrow" pitchFamily="34" charset="0"/>
              <a:buNone/>
              <a:defRPr sz="1000" i="1" baseline="0">
                <a:solidFill>
                  <a:schemeClr val="tx1"/>
                </a:solidFill>
                <a:latin typeface="+mn-lt"/>
              </a:defRPr>
            </a:lvl7pPr>
            <a:lvl8pPr marL="0" indent="0" algn="l" defTabSz="995363" rtl="0" eaLnBrk="1" fontAlgn="base" hangingPunct="1">
              <a:lnSpc>
                <a:spcPct val="100000"/>
              </a:lnSpc>
              <a:spcBef>
                <a:spcPts val="0"/>
              </a:spcBef>
              <a:spcAft>
                <a:spcPts val="600"/>
              </a:spcAft>
              <a:buClr>
                <a:schemeClr val="tx2"/>
              </a:buClr>
              <a:buFont typeface="Arial Narrow" pitchFamily="34" charset="0"/>
              <a:buNone/>
              <a:defRPr sz="1200" b="1">
                <a:solidFill>
                  <a:schemeClr val="bg1"/>
                </a:solidFill>
                <a:latin typeface="+mn-lt"/>
              </a:defRPr>
            </a:lvl8pPr>
            <a:lvl9pPr marL="0" indent="0" algn="l" defTabSz="995363" rtl="0" eaLnBrk="1" fontAlgn="base" hangingPunct="1">
              <a:lnSpc>
                <a:spcPct val="100000"/>
              </a:lnSpc>
              <a:spcBef>
                <a:spcPts val="0"/>
              </a:spcBef>
              <a:spcAft>
                <a:spcPts val="0"/>
              </a:spcAft>
              <a:buClr>
                <a:schemeClr val="tx2"/>
              </a:buClr>
              <a:buFont typeface="Arial Narrow" pitchFamily="34" charset="0"/>
              <a:buNone/>
              <a:defRPr sz="1000" baseline="0">
                <a:solidFill>
                  <a:schemeClr val="bg1"/>
                </a:solidFill>
                <a:latin typeface="+mn-lt"/>
              </a:defRPr>
            </a:lvl9pPr>
          </a:lstStyle>
          <a:p>
            <a:pPr lvl="0" algn="ctr">
              <a:spcBef>
                <a:spcPct val="0"/>
              </a:spcBef>
              <a:spcAft>
                <a:spcPct val="0"/>
              </a:spcAft>
              <a:defRPr/>
            </a:pPr>
            <a:fld id="{5C88558F-0939-43DF-A8E8-83287F426F89}" type="datetime'''2''0''2''''''''''0''f'''''''''''''''''''''''''''''''''''">
              <a:rPr lang="pt-PT" altLang="en-US" sz="650" smtClean="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pPr/>
              <a:t>2020f</a:t>
            </a:fld>
            <a:endParaRPr kumimoji="0" lang="pt-PT" sz="650" b="0" i="0" strike="noStrike" kern="1200" spc="0" normalizeH="0" noProof="0" dirty="0">
              <a:ln>
                <a:noFill/>
              </a:ln>
              <a:solidFill>
                <a:schemeClr val="tx1"/>
              </a:solidFill>
              <a:effectLst/>
              <a:uLnTx/>
              <a:uFillTx/>
              <a:latin typeface="Calibri Light" panose="020F0302020204030204" pitchFamily="34" charset="0"/>
              <a:cs typeface="Calibri Light" panose="020F0302020204030204" pitchFamily="34" charset="0"/>
              <a:sym typeface="Calibri Light" panose="020F0302020204030204" pitchFamily="34" charset="0"/>
            </a:endParaRPr>
          </a:p>
        </p:txBody>
      </p:sp>
      <p:sp useBgFill="1">
        <p:nvSpPr>
          <p:cNvPr id="2075" name="Text Placeholder 2">
            <a:extLst>
              <a:ext uri="{FF2B5EF4-FFF2-40B4-BE49-F238E27FC236}">
                <a16:creationId xmlns:a16="http://schemas.microsoft.com/office/drawing/2014/main" id="{CE8E73D9-0B40-4D6C-93C0-6936D66700C9}"/>
              </a:ext>
            </a:extLst>
          </p:cNvPr>
          <p:cNvSpPr>
            <a:spLocks noGrp="1"/>
          </p:cNvSpPr>
          <p:nvPr>
            <p:custDataLst>
              <p:tags r:id="rId171"/>
            </p:custDataLst>
          </p:nvPr>
        </p:nvSpPr>
        <p:spPr bwMode="gray">
          <a:xfrm>
            <a:off x="6869113" y="8045450"/>
            <a:ext cx="166688" cy="98425"/>
          </a:xfrm>
          <a:prstGeom prst="rect">
            <a:avLst/>
          </a:prstGeom>
          <a:ln>
            <a:noFill/>
          </a:ln>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BC06196A-C9DE-4D53-9B27-371EEE70CA5B}" type="datetime'''''''''''''''''2''''''''''7''''''''''''''''''''''.6'''">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t>27.6</a:t>
            </a:fld>
            <a:endParaRPr lang="pt-PT"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10" name="Text Placeholder 2">
            <a:extLst>
              <a:ext uri="{FF2B5EF4-FFF2-40B4-BE49-F238E27FC236}">
                <a16:creationId xmlns:a16="http://schemas.microsoft.com/office/drawing/2014/main" id="{BE0CB22B-1E5D-4BD1-8887-41D355FD3A3F}"/>
              </a:ext>
            </a:extLst>
          </p:cNvPr>
          <p:cNvSpPr>
            <a:spLocks noGrp="1"/>
          </p:cNvSpPr>
          <p:nvPr>
            <p:custDataLst>
              <p:tags r:id="rId172"/>
            </p:custDataLst>
          </p:nvPr>
        </p:nvSpPr>
        <p:spPr bwMode="gray">
          <a:xfrm>
            <a:off x="6889750" y="8358189"/>
            <a:ext cx="12541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7D4335BC-9794-4390-8D98-59D41B3F247C}" type="datetime'''3''''''''''''''''''''''''''''''''''''''''''.''''''7'''''''''">
              <a:rPr lang="en-GB" altLang="en-US" sz="650" smtClean="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3.7</a:t>
            </a:fld>
            <a:endParaRPr lang="en-GB" sz="65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endParaRPr>
          </a:p>
        </p:txBody>
      </p:sp>
      <p:sp useBgFill="1">
        <p:nvSpPr>
          <p:cNvPr id="2030" name="Text Placeholder 2">
            <a:extLst>
              <a:ext uri="{FF2B5EF4-FFF2-40B4-BE49-F238E27FC236}">
                <a16:creationId xmlns:a16="http://schemas.microsoft.com/office/drawing/2014/main" id="{EDE05554-5DCE-4326-8ABF-7F7EB255F693}"/>
              </a:ext>
            </a:extLst>
          </p:cNvPr>
          <p:cNvSpPr>
            <a:spLocks noGrp="1"/>
          </p:cNvSpPr>
          <p:nvPr>
            <p:custDataLst>
              <p:tags r:id="rId173"/>
            </p:custDataLst>
          </p:nvPr>
        </p:nvSpPr>
        <p:spPr bwMode="gray">
          <a:xfrm>
            <a:off x="7110413" y="8005763"/>
            <a:ext cx="166688" cy="98425"/>
          </a:xfrm>
          <a:prstGeom prst="rect">
            <a:avLst/>
          </a:prstGeom>
          <a:ln>
            <a:noFill/>
          </a:ln>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33F80E71-E988-4194-9A83-DD252CA8D4BC}" type="datetime'''''''''''30''''''''.''7'''''''''''''''''''''''''''''">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t>30.7</a:t>
            </a:fld>
            <a:endParaRPr lang="pt-PT"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12" name="Text Placeholder 2">
            <a:extLst>
              <a:ext uri="{FF2B5EF4-FFF2-40B4-BE49-F238E27FC236}">
                <a16:creationId xmlns:a16="http://schemas.microsoft.com/office/drawing/2014/main" id="{6D9025D3-C4CE-4032-8F97-FC8B6BF0965E}"/>
              </a:ext>
            </a:extLst>
          </p:cNvPr>
          <p:cNvSpPr>
            <a:spLocks noGrp="1"/>
          </p:cNvSpPr>
          <p:nvPr>
            <p:custDataLst>
              <p:tags r:id="rId174"/>
            </p:custDataLst>
          </p:nvPr>
        </p:nvSpPr>
        <p:spPr bwMode="gray">
          <a:xfrm>
            <a:off x="7131050" y="8358189"/>
            <a:ext cx="12541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95DCC26D-07B1-48F7-AE7D-38F8EC4EDBFF}" type="datetime'''3''''''''.''''''''''''''7'''''''''''''''''">
              <a:rPr lang="en-GB" altLang="en-US" sz="650" smtClean="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3.7</a:t>
            </a:fld>
            <a:endParaRPr lang="en-GB" sz="65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98" name="Text Placeholder 2">
            <a:extLst>
              <a:ext uri="{FF2B5EF4-FFF2-40B4-BE49-F238E27FC236}">
                <a16:creationId xmlns:a16="http://schemas.microsoft.com/office/drawing/2014/main" id="{19D1AD87-027A-4829-8014-99F2F4F0E13A}"/>
              </a:ext>
            </a:extLst>
          </p:cNvPr>
          <p:cNvSpPr>
            <a:spLocks noGrp="1"/>
          </p:cNvSpPr>
          <p:nvPr>
            <p:custDataLst>
              <p:tags r:id="rId175"/>
            </p:custDataLst>
          </p:nvPr>
        </p:nvSpPr>
        <p:spPr bwMode="gray">
          <a:xfrm>
            <a:off x="5197475" y="7358064"/>
            <a:ext cx="12541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42C938DF-989B-4E20-9E25-D1B3F9F8D9FB}" type="datetime'''''4''''''''''''''''''''''''''''''''.''''''''''''''''8'''">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4.8</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00" name="Text Placeholder 2">
            <a:extLst>
              <a:ext uri="{FF2B5EF4-FFF2-40B4-BE49-F238E27FC236}">
                <a16:creationId xmlns:a16="http://schemas.microsoft.com/office/drawing/2014/main" id="{FD712CDF-D7D6-49D8-A063-D36B073856B5}"/>
              </a:ext>
            </a:extLst>
          </p:cNvPr>
          <p:cNvSpPr>
            <a:spLocks noGrp="1"/>
          </p:cNvSpPr>
          <p:nvPr>
            <p:custDataLst>
              <p:tags r:id="rId176"/>
            </p:custDataLst>
          </p:nvPr>
        </p:nvSpPr>
        <p:spPr bwMode="gray">
          <a:xfrm>
            <a:off x="5438775" y="7572376"/>
            <a:ext cx="12541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B5699622-7C29-4719-92B4-FE71684072B5}" type="datetime'''''''''''''3''''''.''''''''''''''''''''''''9'">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3.9</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02" name="Text Placeholder 2">
            <a:extLst>
              <a:ext uri="{FF2B5EF4-FFF2-40B4-BE49-F238E27FC236}">
                <a16:creationId xmlns:a16="http://schemas.microsoft.com/office/drawing/2014/main" id="{39B1FF75-88D6-4BE0-8F23-2AD8C396E63E}"/>
              </a:ext>
            </a:extLst>
          </p:cNvPr>
          <p:cNvSpPr>
            <a:spLocks noGrp="1"/>
          </p:cNvSpPr>
          <p:nvPr>
            <p:custDataLst>
              <p:tags r:id="rId177"/>
            </p:custDataLst>
          </p:nvPr>
        </p:nvSpPr>
        <p:spPr bwMode="gray">
          <a:xfrm>
            <a:off x="5680075" y="7756526"/>
            <a:ext cx="12541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528810CC-7F96-4556-B5D3-9483A22926B9}" type="datetime'''''''3''''''''''''''''''''''''.1'''''''''''''''">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3.1</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03" name="Text Placeholder 2">
            <a:extLst>
              <a:ext uri="{FF2B5EF4-FFF2-40B4-BE49-F238E27FC236}">
                <a16:creationId xmlns:a16="http://schemas.microsoft.com/office/drawing/2014/main" id="{BF15B2FD-5463-4D47-82E4-D9F95C8442A9}"/>
              </a:ext>
            </a:extLst>
          </p:cNvPr>
          <p:cNvSpPr>
            <a:spLocks noGrp="1"/>
          </p:cNvSpPr>
          <p:nvPr>
            <p:custDataLst>
              <p:tags r:id="rId178"/>
            </p:custDataLst>
          </p:nvPr>
        </p:nvSpPr>
        <p:spPr bwMode="gray">
          <a:xfrm>
            <a:off x="5921375" y="7937501"/>
            <a:ext cx="12541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A3AC8DD2-0049-4281-B78C-D1BA9A983AFA}" type="datetime'''''''''''''''''''''''''''''''''2''''.''3'''''''''''">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2.3</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07" name="Text Placeholder 2">
            <a:extLst>
              <a:ext uri="{FF2B5EF4-FFF2-40B4-BE49-F238E27FC236}">
                <a16:creationId xmlns:a16="http://schemas.microsoft.com/office/drawing/2014/main" id="{AD139135-A2D5-4827-8867-514DF906E8D4}"/>
              </a:ext>
            </a:extLst>
          </p:cNvPr>
          <p:cNvSpPr>
            <a:spLocks noGrp="1"/>
          </p:cNvSpPr>
          <p:nvPr>
            <p:custDataLst>
              <p:tags r:id="rId179"/>
            </p:custDataLst>
          </p:nvPr>
        </p:nvSpPr>
        <p:spPr bwMode="gray">
          <a:xfrm>
            <a:off x="6405563" y="7681914"/>
            <a:ext cx="12541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F2E791B2-CDD5-4654-A62B-079C27A10317}" type="datetime'''''''''''''3''''''''.''''''''''4'''''''''''''''''''">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3.4</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11" name="Text Placeholder 2">
            <a:extLst>
              <a:ext uri="{FF2B5EF4-FFF2-40B4-BE49-F238E27FC236}">
                <a16:creationId xmlns:a16="http://schemas.microsoft.com/office/drawing/2014/main" id="{D017F989-9D5A-40F6-8A5C-62F7F2720157}"/>
              </a:ext>
            </a:extLst>
          </p:cNvPr>
          <p:cNvSpPr>
            <a:spLocks noGrp="1"/>
          </p:cNvSpPr>
          <p:nvPr>
            <p:custDataLst>
              <p:tags r:id="rId180"/>
            </p:custDataLst>
          </p:nvPr>
        </p:nvSpPr>
        <p:spPr bwMode="gray">
          <a:xfrm>
            <a:off x="6888163" y="7389814"/>
            <a:ext cx="12541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C9C328FE-9993-4278-BE85-53544A69B835}" type="datetime'4''''.''''''7'''''''''''''''''''''''''''''''''''''">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4.7</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13" name="Text Placeholder 2">
            <a:extLst>
              <a:ext uri="{FF2B5EF4-FFF2-40B4-BE49-F238E27FC236}">
                <a16:creationId xmlns:a16="http://schemas.microsoft.com/office/drawing/2014/main" id="{37399603-CCDC-4509-9E7D-43F011EB09FE}"/>
              </a:ext>
            </a:extLst>
          </p:cNvPr>
          <p:cNvSpPr>
            <a:spLocks noGrp="1"/>
          </p:cNvSpPr>
          <p:nvPr>
            <p:custDataLst>
              <p:tags r:id="rId181"/>
            </p:custDataLst>
          </p:nvPr>
        </p:nvSpPr>
        <p:spPr bwMode="gray">
          <a:xfrm>
            <a:off x="7129463" y="7145339"/>
            <a:ext cx="12541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0196CE95-C0E5-47E7-AB66-A3A7B7277216}" type="datetime'''''''''''''''''''''''5''.''''''''''''''''''''''''''''''''''7'">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5.7</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09" name="Text Placeholder 2">
            <a:extLst>
              <a:ext uri="{FF2B5EF4-FFF2-40B4-BE49-F238E27FC236}">
                <a16:creationId xmlns:a16="http://schemas.microsoft.com/office/drawing/2014/main" id="{351E1E26-8A30-43E4-A34D-A4B419F78F17}"/>
              </a:ext>
            </a:extLst>
          </p:cNvPr>
          <p:cNvSpPr>
            <a:spLocks noGrp="1"/>
          </p:cNvSpPr>
          <p:nvPr>
            <p:custDataLst>
              <p:tags r:id="rId182"/>
            </p:custDataLst>
          </p:nvPr>
        </p:nvSpPr>
        <p:spPr bwMode="gray">
          <a:xfrm>
            <a:off x="6646863" y="7599364"/>
            <a:ext cx="12541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b"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873B6CCA-CFBB-412B-8514-FF9CC7DC3CE7}" type="datetime'''''''''''''''3''''''''''''.''''''''''''''''7'''''">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3.7</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106" name="TextBox 2105">
            <a:extLst>
              <a:ext uri="{FF2B5EF4-FFF2-40B4-BE49-F238E27FC236}">
                <a16:creationId xmlns:a16="http://schemas.microsoft.com/office/drawing/2014/main" id="{10C7C135-3BDC-45AC-A8CA-1CC47BED15D3}"/>
              </a:ext>
            </a:extLst>
          </p:cNvPr>
          <p:cNvSpPr txBox="1"/>
          <p:nvPr/>
        </p:nvSpPr>
        <p:spPr>
          <a:xfrm>
            <a:off x="456406" y="861451"/>
            <a:ext cx="6859589" cy="3348000"/>
          </a:xfrm>
          <a:prstGeom prst="rect">
            <a:avLst/>
          </a:prstGeom>
        </p:spPr>
        <p:txBody>
          <a:bodyPr wrap="square" lIns="0" tIns="0" rIns="0" bIns="0" numCol="2" spcCol="180000" rtlCol="0" anchor="t">
            <a:noAutofit/>
          </a:bodyPr>
          <a:lstStyle/>
          <a:p>
            <a:pPr lvl="0">
              <a:spcAft>
                <a:spcPts val="600"/>
              </a:spcAft>
              <a:buClr>
                <a:schemeClr val="tx1"/>
              </a:buClr>
            </a:pPr>
            <a:r>
              <a:rPr lang="en-GB" sz="1200"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Subsequently to tumultuous periods of economical deceleration, after the hidden debt crisis in 2016 and the two cyclones in 2019 (Idai and Kenneth) which damaged infrastructures and agricultural proceeds, the economy is poised to accelerate from 2020 onwards supported by significant foreign direct investments (FDI) of $3.7 billion in 2020 (e) with a strong incidence on the gas industry, an agricultural recovery (accounts for 24.5% of GDP), an accommodative monetary policy and reconstruction efforts. The quarterly GDP growth shows the tertiary components of GDP with strong growth, compensating the primary and secondary sectors. Inflation has now stabilized, after falling significantly in the previous years, returning to levels bellow the Sub-Saharan region, supported by a restrictive monetary policy which allowed Banco de Moçambique to reduce benchmark interest rates and therefore contributing to a recovery in credit concession. Together with inflation, the exchange rates have now stabilized and despite the widening of the current account deficit to 54.2% of GDP in 2019 (vs. 29.5% in 2018) foreign exchange reserves have remained stable supported by strong FDI ($3.4b in 2019). It is Mozambique’s budgetary deficit, expected as 4.5% of GDP in 2020 and 4.3% in 2021, that raises questions on debt sustainability as the debt-to-GDP ratio has shoot up to 113% (from 54% in 2013). The coming online of the LNG projects (estimated at 180 trillion cubic feet and expected by 2023) will be the enabler of a robust economic growth that will be conducive to reduce debt-to-GDP ratio, improve tax collection (contributing to fiscal surpluses), and empower an economic diversification through electrification, development of agribusinesses and businesses adjacent to the LNG value chain.</a:t>
            </a:r>
          </a:p>
        </p:txBody>
      </p:sp>
      <p:sp>
        <p:nvSpPr>
          <p:cNvPr id="171" name="TextBox 170">
            <a:extLst>
              <a:ext uri="{FF2B5EF4-FFF2-40B4-BE49-F238E27FC236}">
                <a16:creationId xmlns:a16="http://schemas.microsoft.com/office/drawing/2014/main" id="{F48049E8-614F-4407-94D5-A94EDB3538BC}"/>
              </a:ext>
            </a:extLst>
          </p:cNvPr>
          <p:cNvSpPr txBox="1"/>
          <p:nvPr/>
        </p:nvSpPr>
        <p:spPr>
          <a:xfrm>
            <a:off x="456406" y="508009"/>
            <a:ext cx="6859589" cy="345431"/>
          </a:xfrm>
          <a:prstGeom prst="rect">
            <a:avLst/>
          </a:prstGeom>
        </p:spPr>
        <p:txBody>
          <a:bodyPr wrap="square" lIns="0" tIns="0" rIns="0" bIns="0" numCol="1" rtlCol="0" anchor="t">
            <a:noAutofit/>
          </a:bodyPr>
          <a:lstStyle/>
          <a:p>
            <a:pPr lvl="0">
              <a:spcAft>
                <a:spcPts val="600"/>
              </a:spcAft>
              <a:buClr>
                <a:schemeClr val="tx1"/>
              </a:buClr>
            </a:pPr>
            <a:r>
              <a:rPr lang="en-GB" sz="1800" kern="0" dirty="0">
                <a:solidFill>
                  <a:srgbClr val="377169"/>
                </a:solidFill>
                <a:latin typeface="Calibri Light" panose="020F0302020204030204" pitchFamily="34" charset="0"/>
                <a:cs typeface="Calibri Light" panose="020F0302020204030204" pitchFamily="34" charset="0"/>
                <a:sym typeface="Calibri Light" panose="020F0302020204030204" pitchFamily="34" charset="0"/>
              </a:rPr>
              <a:t>MACRO-ECONOMIC ENVIRONMENT</a:t>
            </a:r>
          </a:p>
        </p:txBody>
      </p:sp>
      <p:sp>
        <p:nvSpPr>
          <p:cNvPr id="13" name="Rectangle 12">
            <a:extLst>
              <a:ext uri="{FF2B5EF4-FFF2-40B4-BE49-F238E27FC236}">
                <a16:creationId xmlns:a16="http://schemas.microsoft.com/office/drawing/2014/main" id="{47022D90-4B3D-44F0-8935-EE4D0CF40F4C}"/>
              </a:ext>
            </a:extLst>
          </p:cNvPr>
          <p:cNvSpPr/>
          <p:nvPr>
            <p:custDataLst>
              <p:tags r:id="rId183"/>
            </p:custDataLst>
          </p:nvPr>
        </p:nvSpPr>
        <p:spPr bwMode="auto">
          <a:xfrm>
            <a:off x="5221288" y="9099550"/>
            <a:ext cx="115888" cy="87313"/>
          </a:xfrm>
          <a:prstGeom prst="rect">
            <a:avLst/>
          </a:prstGeom>
          <a:solidFill>
            <a:srgbClr val="377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pt-PT" sz="1200" dirty="0">
              <a:latin typeface="+mj-lt"/>
            </a:endParaRPr>
          </a:p>
        </p:txBody>
      </p:sp>
      <p:cxnSp>
        <p:nvCxnSpPr>
          <p:cNvPr id="4" name="Straight Connector 3">
            <a:extLst>
              <a:ext uri="{FF2B5EF4-FFF2-40B4-BE49-F238E27FC236}">
                <a16:creationId xmlns:a16="http://schemas.microsoft.com/office/drawing/2014/main" id="{25A65529-CBBD-443B-B980-7D645FA664B5}"/>
              </a:ext>
            </a:extLst>
          </p:cNvPr>
          <p:cNvCxnSpPr/>
          <p:nvPr>
            <p:custDataLst>
              <p:tags r:id="rId184"/>
            </p:custDataLst>
          </p:nvPr>
        </p:nvCxnSpPr>
        <p:spPr bwMode="gray">
          <a:xfrm>
            <a:off x="5184775" y="8843963"/>
            <a:ext cx="139700" cy="0"/>
          </a:xfrm>
          <a:prstGeom prst="line">
            <a:avLst/>
          </a:prstGeom>
          <a:ln w="12700" cap="rnd" cmpd="sng" algn="ctr">
            <a:solidFill>
              <a:srgbClr val="8DC63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312F237-9D58-4B93-B26C-40A44BEE2C6D}"/>
              </a:ext>
            </a:extLst>
          </p:cNvPr>
          <p:cNvCxnSpPr/>
          <p:nvPr>
            <p:custDataLst>
              <p:tags r:id="rId185"/>
            </p:custDataLst>
          </p:nvPr>
        </p:nvCxnSpPr>
        <p:spPr bwMode="gray">
          <a:xfrm>
            <a:off x="5184775" y="8993188"/>
            <a:ext cx="139700" cy="0"/>
          </a:xfrm>
          <a:prstGeom prst="line">
            <a:avLst/>
          </a:prstGeom>
          <a:ln w="12700" cap="rnd" cmpd="sng" algn="ctr">
            <a:solidFill>
              <a:srgbClr val="BFBFB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89AEE3DB-2666-4BDD-9A94-C3F02AB4D503}"/>
              </a:ext>
            </a:extLst>
          </p:cNvPr>
          <p:cNvSpPr/>
          <p:nvPr>
            <p:custDataLst>
              <p:tags r:id="rId186"/>
            </p:custDataLst>
          </p:nvPr>
        </p:nvSpPr>
        <p:spPr bwMode="auto">
          <a:xfrm>
            <a:off x="5235575" y="8974138"/>
            <a:ext cx="38100" cy="38100"/>
          </a:xfrm>
          <a:prstGeom prst="ellipse">
            <a:avLst/>
          </a:prstGeom>
          <a:solidFill>
            <a:srgbClr val="BFBFBF"/>
          </a:solidFill>
          <a:ln w="9525" algn="ctr">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pt-PT" sz="1200" dirty="0">
              <a:latin typeface="+mj-lt"/>
            </a:endParaRPr>
          </a:p>
        </p:txBody>
      </p:sp>
      <p:sp>
        <p:nvSpPr>
          <p:cNvPr id="5" name="Oval 4">
            <a:extLst>
              <a:ext uri="{FF2B5EF4-FFF2-40B4-BE49-F238E27FC236}">
                <a16:creationId xmlns:a16="http://schemas.microsoft.com/office/drawing/2014/main" id="{DF0C32DC-3572-4671-B177-ABBE7A535B7F}"/>
              </a:ext>
            </a:extLst>
          </p:cNvPr>
          <p:cNvSpPr/>
          <p:nvPr>
            <p:custDataLst>
              <p:tags r:id="rId187"/>
            </p:custDataLst>
          </p:nvPr>
        </p:nvSpPr>
        <p:spPr bwMode="auto">
          <a:xfrm>
            <a:off x="5235575" y="8824913"/>
            <a:ext cx="38100" cy="38100"/>
          </a:xfrm>
          <a:prstGeom prst="ellipse">
            <a:avLst/>
          </a:prstGeom>
          <a:solidFill>
            <a:srgbClr val="8DC63F"/>
          </a:solidFill>
          <a:ln w="9525" algn="ctr">
            <a:solidFill>
              <a:srgbClr val="8DC63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pt-PT" sz="1200" dirty="0">
              <a:latin typeface="+mj-lt"/>
            </a:endParaRPr>
          </a:p>
        </p:txBody>
      </p:sp>
      <p:sp>
        <p:nvSpPr>
          <p:cNvPr id="143" name="Text Placeholder 2">
            <a:extLst>
              <a:ext uri="{FF2B5EF4-FFF2-40B4-BE49-F238E27FC236}">
                <a16:creationId xmlns:a16="http://schemas.microsoft.com/office/drawing/2014/main" id="{B5905341-C4EC-4798-A7DB-4A80FA47D88A}"/>
              </a:ext>
            </a:extLst>
          </p:cNvPr>
          <p:cNvSpPr>
            <a:spLocks noGrp="1"/>
          </p:cNvSpPr>
          <p:nvPr>
            <p:custDataLst>
              <p:tags r:id="rId188"/>
            </p:custDataLst>
          </p:nvPr>
        </p:nvSpPr>
        <p:spPr bwMode="auto">
          <a:xfrm>
            <a:off x="5387975" y="8797925"/>
            <a:ext cx="1162050"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spcBef>
                <a:spcPct val="0"/>
              </a:spcBef>
              <a:spcAft>
                <a:spcPct val="0"/>
              </a:spcAft>
            </a:pPr>
            <a:fld id="{18536574-C504-4990-87E7-7AE659D16C31}" type="datetime'''Mo''zambiq''''ue ''''I''nwa''r''d ''FDI'','' %'' ''of'' GDP'">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t>Mozambique Inward FDI, % of GDP</a:t>
            </a:fld>
            <a:endParaRPr lang="pt-PT"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45" name="Text Placeholder 2">
            <a:extLst>
              <a:ext uri="{FF2B5EF4-FFF2-40B4-BE49-F238E27FC236}">
                <a16:creationId xmlns:a16="http://schemas.microsoft.com/office/drawing/2014/main" id="{35831C35-BB70-40EE-8D22-ACDAEA3F152A}"/>
              </a:ext>
            </a:extLst>
          </p:cNvPr>
          <p:cNvSpPr>
            <a:spLocks noGrp="1"/>
          </p:cNvSpPr>
          <p:nvPr>
            <p:custDataLst>
              <p:tags r:id="rId189"/>
            </p:custDataLst>
          </p:nvPr>
        </p:nvSpPr>
        <p:spPr bwMode="auto">
          <a:xfrm>
            <a:off x="5387975" y="9096375"/>
            <a:ext cx="962025"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spcBef>
                <a:spcPct val="0"/>
              </a:spcBef>
              <a:spcAft>
                <a:spcPct val="0"/>
              </a:spcAft>
            </a:pPr>
            <a:fld id="{072FAD4B-B637-4B4C-8A20-E788F81964D3}" type="datetime'Mo''''''z''''amb''ique F''DI'','' ''''USD bi''l''l''''ion'''''">
              <a:rPr lang="pt-PT" altLang="en-US" sz="650" smtClean="0">
                <a:latin typeface="Calibri Light" panose="020F0302020204030204" pitchFamily="34" charset="0"/>
                <a:cs typeface="Calibri Light" panose="020F0302020204030204" pitchFamily="34" charset="0"/>
                <a:sym typeface="Calibri Light" panose="020F0302020204030204" pitchFamily="34" charset="0"/>
              </a:rPr>
              <a:pPr/>
              <a:t>Mozambique FDI, USD billion</a:t>
            </a:fld>
            <a:endParaRPr lang="pt-PT"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44" name="Text Placeholder 2">
            <a:extLst>
              <a:ext uri="{FF2B5EF4-FFF2-40B4-BE49-F238E27FC236}">
                <a16:creationId xmlns:a16="http://schemas.microsoft.com/office/drawing/2014/main" id="{08644117-7834-4E1E-9C3E-6E9E3410DDF3}"/>
              </a:ext>
            </a:extLst>
          </p:cNvPr>
          <p:cNvSpPr>
            <a:spLocks noGrp="1"/>
          </p:cNvSpPr>
          <p:nvPr>
            <p:custDataLst>
              <p:tags r:id="rId190"/>
            </p:custDataLst>
          </p:nvPr>
        </p:nvSpPr>
        <p:spPr bwMode="auto">
          <a:xfrm>
            <a:off x="5387975" y="8947150"/>
            <a:ext cx="1352550"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spcBef>
                <a:spcPct val="0"/>
              </a:spcBef>
              <a:spcAft>
                <a:spcPct val="0"/>
              </a:spcAft>
            </a:pPr>
            <a:fld id="{19CCA0AC-C563-4592-ABB5-AFDEAB18F39E}" type="datetime'Su''b-Sah''''''aran Af''rica Inw''ard FDI, % ''o''f'' GD''''P'">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t>Sub-Saharan Africa Inward FDI, % of GDP</a:t>
            </a:fld>
            <a:endParaRPr lang="pt-PT" sz="650" dirty="0">
              <a:latin typeface="Calibri Light" panose="020F0302020204030204" pitchFamily="34" charset="0"/>
              <a:cs typeface="Calibri Light" panose="020F0302020204030204" pitchFamily="34" charset="0"/>
              <a:sym typeface="Calibri Light" panose="020F0302020204030204" pitchFamily="34" charset="0"/>
            </a:endParaRPr>
          </a:p>
        </p:txBody>
      </p:sp>
      <p:graphicFrame>
        <p:nvGraphicFramePr>
          <p:cNvPr id="326" name="Chart 325">
            <a:extLst>
              <a:ext uri="{FF2B5EF4-FFF2-40B4-BE49-F238E27FC236}">
                <a16:creationId xmlns:a16="http://schemas.microsoft.com/office/drawing/2014/main" id="{D7CE0CF7-9BCF-4EE5-ABFA-0658C8972360}"/>
              </a:ext>
            </a:extLst>
          </p:cNvPr>
          <p:cNvGraphicFramePr/>
          <p:nvPr>
            <p:custDataLst>
              <p:tags r:id="rId191"/>
            </p:custDataLst>
            <p:extLst>
              <p:ext uri="{D42A27DB-BD31-4B8C-83A1-F6EECF244321}">
                <p14:modId xmlns:p14="http://schemas.microsoft.com/office/powerpoint/2010/main" val="4158065731"/>
              </p:ext>
            </p:extLst>
          </p:nvPr>
        </p:nvGraphicFramePr>
        <p:xfrm>
          <a:off x="5511800" y="4897438"/>
          <a:ext cx="1430338" cy="1430337"/>
        </p:xfrm>
        <a:graphic>
          <a:graphicData uri="http://schemas.openxmlformats.org/drawingml/2006/chart">
            <c:chart xmlns:c="http://schemas.openxmlformats.org/drawingml/2006/chart" xmlns:r="http://schemas.openxmlformats.org/officeDocument/2006/relationships" r:id="rId223"/>
          </a:graphicData>
        </a:graphic>
      </p:graphicFrame>
      <p:sp>
        <p:nvSpPr>
          <p:cNvPr id="318" name="Text Placeholder 2">
            <a:extLst>
              <a:ext uri="{FF2B5EF4-FFF2-40B4-BE49-F238E27FC236}">
                <a16:creationId xmlns:a16="http://schemas.microsoft.com/office/drawing/2014/main" id="{73BD1104-4A2B-443D-9170-470280E6EE96}"/>
              </a:ext>
            </a:extLst>
          </p:cNvPr>
          <p:cNvSpPr>
            <a:spLocks noGrp="1"/>
          </p:cNvSpPr>
          <p:nvPr>
            <p:custDataLst>
              <p:tags r:id="rId192"/>
            </p:custDataLst>
          </p:nvPr>
        </p:nvSpPr>
        <p:spPr bwMode="gray">
          <a:xfrm>
            <a:off x="6200775" y="6116639"/>
            <a:ext cx="184150"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1809B6DA-8D26-4550-867A-ED3AE4EAD0DC}" type="datetime'''8''''''''''''''''''''.''''''''''''8''''%'''''''''''''''''">
              <a:rPr lang="en-GB" altLang="en-US" sz="650" smtClean="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8.8%</a:t>
            </a:fld>
            <a:endParaRPr lang="en-GB" sz="65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15" name="Text Placeholder 2">
            <a:extLst>
              <a:ext uri="{FF2B5EF4-FFF2-40B4-BE49-F238E27FC236}">
                <a16:creationId xmlns:a16="http://schemas.microsoft.com/office/drawing/2014/main" id="{3914A455-59F8-4158-8688-E6F2B4240FFC}"/>
              </a:ext>
            </a:extLst>
          </p:cNvPr>
          <p:cNvSpPr>
            <a:spLocks noGrp="1"/>
          </p:cNvSpPr>
          <p:nvPr>
            <p:custDataLst>
              <p:tags r:id="rId193"/>
            </p:custDataLst>
          </p:nvPr>
        </p:nvSpPr>
        <p:spPr bwMode="gray">
          <a:xfrm>
            <a:off x="6462713" y="5184776"/>
            <a:ext cx="225425"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037AF5DC-101A-40D8-B8CD-2452E9C0EE0F}" type="datetime'''''''''2''4''''''.''''''''''''''''''''''''''5''''%'">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24.5%</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37" name="Text Placeholder 2">
            <a:extLst>
              <a:ext uri="{FF2B5EF4-FFF2-40B4-BE49-F238E27FC236}">
                <a16:creationId xmlns:a16="http://schemas.microsoft.com/office/drawing/2014/main" id="{7432EEB8-6B9C-42CA-8A68-B3C38A418913}"/>
              </a:ext>
            </a:extLst>
          </p:cNvPr>
          <p:cNvSpPr>
            <a:spLocks noGrp="1"/>
          </p:cNvSpPr>
          <p:nvPr>
            <p:custDataLst>
              <p:tags r:id="rId194"/>
            </p:custDataLst>
          </p:nvPr>
        </p:nvSpPr>
        <p:spPr bwMode="auto">
          <a:xfrm>
            <a:off x="6677025" y="4827588"/>
            <a:ext cx="385763" cy="2952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spcBef>
                <a:spcPct val="0"/>
              </a:spcBef>
              <a:spcAft>
                <a:spcPct val="0"/>
              </a:spcAft>
            </a:pPr>
            <a:fld id="{FBB8693D-1B60-43CA-B41B-A66A625F6568}" type="datetime'''Agri''cu''lture'''''''',''&#10;Fis''her''ie''s&#10;and ot''her''''s'">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t>Agriculture,
Fisheries
and others</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16" name="Text Placeholder 2">
            <a:extLst>
              <a:ext uri="{FF2B5EF4-FFF2-40B4-BE49-F238E27FC236}">
                <a16:creationId xmlns:a16="http://schemas.microsoft.com/office/drawing/2014/main" id="{BC59823A-3AD4-4B71-A92A-8D03953FE527}"/>
              </a:ext>
            </a:extLst>
          </p:cNvPr>
          <p:cNvSpPr>
            <a:spLocks noGrp="1"/>
          </p:cNvSpPr>
          <p:nvPr>
            <p:custDataLst>
              <p:tags r:id="rId195"/>
            </p:custDataLst>
          </p:nvPr>
        </p:nvSpPr>
        <p:spPr bwMode="gray">
          <a:xfrm>
            <a:off x="6605588" y="5694364"/>
            <a:ext cx="225425"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BDF44848-5366-4820-AB19-475C2B818811}" type="datetime'''''''''''''11''''.0''%'">
              <a:rPr lang="en-GB" altLang="en-US" sz="650" smtClean="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11.0%</a:t>
            </a:fld>
            <a:endParaRPr lang="en-GB" sz="65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19" name="Text Placeholder 2">
            <a:extLst>
              <a:ext uri="{FF2B5EF4-FFF2-40B4-BE49-F238E27FC236}">
                <a16:creationId xmlns:a16="http://schemas.microsoft.com/office/drawing/2014/main" id="{D6A490CB-AAE4-4898-9E1D-687DFC943025}"/>
              </a:ext>
            </a:extLst>
          </p:cNvPr>
          <p:cNvSpPr>
            <a:spLocks noGrp="1"/>
          </p:cNvSpPr>
          <p:nvPr>
            <p:custDataLst>
              <p:tags r:id="rId196"/>
            </p:custDataLst>
          </p:nvPr>
        </p:nvSpPr>
        <p:spPr bwMode="gray">
          <a:xfrm>
            <a:off x="5945188" y="6072189"/>
            <a:ext cx="184150"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B3A515D4-0B6B-4BF4-9873-DA4351C3061A}" type="datetime'''6''''''''''''''''''''.''''''''''''7''''''''%'''">
              <a:rPr lang="en-GB" altLang="en-US" sz="650" smtClean="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6.7%</a:t>
            </a:fld>
            <a:endParaRPr lang="en-GB" sz="65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38" name="Text Placeholder 2">
            <a:extLst>
              <a:ext uri="{FF2B5EF4-FFF2-40B4-BE49-F238E27FC236}">
                <a16:creationId xmlns:a16="http://schemas.microsoft.com/office/drawing/2014/main" id="{3236C8B4-6469-4D19-9BF9-E888A1DF36FB}"/>
              </a:ext>
            </a:extLst>
          </p:cNvPr>
          <p:cNvSpPr>
            <a:spLocks noGrp="1"/>
          </p:cNvSpPr>
          <p:nvPr>
            <p:custDataLst>
              <p:tags r:id="rId197"/>
            </p:custDataLst>
          </p:nvPr>
        </p:nvSpPr>
        <p:spPr bwMode="auto">
          <a:xfrm>
            <a:off x="6899275" y="5713413"/>
            <a:ext cx="325438" cy="1968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spcBef>
                <a:spcPct val="0"/>
              </a:spcBef>
              <a:spcAft>
                <a:spcPct val="0"/>
              </a:spcAft>
            </a:pPr>
            <a:fld id="{7242E6BB-AFCC-4737-BFDE-3427DF206D0E}" type="datetime'''E''xtr''''''a''ct''''i''v''''e&#10;ind''''u''''s''tri''e''s'''''">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t>Extractive
industries</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17" name="Text Placeholder 2">
            <a:extLst>
              <a:ext uri="{FF2B5EF4-FFF2-40B4-BE49-F238E27FC236}">
                <a16:creationId xmlns:a16="http://schemas.microsoft.com/office/drawing/2014/main" id="{31561F53-0D67-4255-A54F-9E9683F1F0FC}"/>
              </a:ext>
            </a:extLst>
          </p:cNvPr>
          <p:cNvSpPr>
            <a:spLocks noGrp="1"/>
          </p:cNvSpPr>
          <p:nvPr>
            <p:custDataLst>
              <p:tags r:id="rId198"/>
            </p:custDataLst>
          </p:nvPr>
        </p:nvSpPr>
        <p:spPr bwMode="gray">
          <a:xfrm>
            <a:off x="6467475" y="5975351"/>
            <a:ext cx="184150"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A05DE50B-7C38-4627-ADB7-A5FAEE3693EA}" type="datetime'''''''9''''''''''.''''6''''''''''%'''''''''''''''">
              <a:rPr lang="en-GB" altLang="en-US" sz="650" smtClean="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9.6%</a:t>
            </a:fld>
            <a:endParaRPr lang="en-GB" sz="65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42" name="Text Placeholder 2">
            <a:extLst>
              <a:ext uri="{FF2B5EF4-FFF2-40B4-BE49-F238E27FC236}">
                <a16:creationId xmlns:a16="http://schemas.microsoft.com/office/drawing/2014/main" id="{2F2A37AF-41FB-472C-8EF9-5ECA0686650E}"/>
              </a:ext>
            </a:extLst>
          </p:cNvPr>
          <p:cNvSpPr>
            <a:spLocks noGrp="1"/>
          </p:cNvSpPr>
          <p:nvPr>
            <p:custDataLst>
              <p:tags r:id="rId199"/>
            </p:custDataLst>
          </p:nvPr>
        </p:nvSpPr>
        <p:spPr bwMode="auto">
          <a:xfrm>
            <a:off x="6642100" y="6127750"/>
            <a:ext cx="363538"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spcBef>
                <a:spcPct val="0"/>
              </a:spcBef>
              <a:spcAft>
                <a:spcPct val="0"/>
              </a:spcAft>
            </a:pPr>
            <a:fld id="{D0EEB2D1-7981-4BD0-A4DF-589E480491FE}" type="datetime'''''''''''''''''''C''omm''''e''''''rce'''">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t>Commerce</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46" name="Text Placeholder 2">
            <a:extLst>
              <a:ext uri="{FF2B5EF4-FFF2-40B4-BE49-F238E27FC236}">
                <a16:creationId xmlns:a16="http://schemas.microsoft.com/office/drawing/2014/main" id="{E8E9078C-AFF1-4C98-8116-46D36DD9AD05}"/>
              </a:ext>
            </a:extLst>
          </p:cNvPr>
          <p:cNvSpPr>
            <a:spLocks noGrp="1"/>
          </p:cNvSpPr>
          <p:nvPr>
            <p:custDataLst>
              <p:tags r:id="rId200"/>
            </p:custDataLst>
          </p:nvPr>
        </p:nvSpPr>
        <p:spPr bwMode="auto">
          <a:xfrm>
            <a:off x="6261100" y="6269038"/>
            <a:ext cx="488950"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spcBef>
                <a:spcPct val="0"/>
              </a:spcBef>
              <a:spcAft>
                <a:spcPct val="0"/>
              </a:spcAft>
            </a:pPr>
            <a:fld id="{53301742-ED61-4C8B-98CF-8EC4122F839F}" type="datetime'M''''''anu''''''f''actu''r''''''''''''i''''''n''''''g'''''">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t>Manufacturing</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21" name="Text Placeholder 2">
            <a:extLst>
              <a:ext uri="{FF2B5EF4-FFF2-40B4-BE49-F238E27FC236}">
                <a16:creationId xmlns:a16="http://schemas.microsoft.com/office/drawing/2014/main" id="{103664BD-AF11-4B34-B0C3-5ED1D5787C92}"/>
              </a:ext>
            </a:extLst>
          </p:cNvPr>
          <p:cNvSpPr>
            <a:spLocks noGrp="1"/>
          </p:cNvSpPr>
          <p:nvPr>
            <p:custDataLst>
              <p:tags r:id="rId201"/>
            </p:custDataLst>
          </p:nvPr>
        </p:nvSpPr>
        <p:spPr bwMode="gray">
          <a:xfrm>
            <a:off x="5597525" y="5576889"/>
            <a:ext cx="184150"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11347671-282E-4A3E-8E24-257656AC7826}" type="datetime'''''3''''.''''''''''''''''4''''''''''''''%'''''''''''''''''">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3.4%</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48" name="Text Placeholder 2">
            <a:extLst>
              <a:ext uri="{FF2B5EF4-FFF2-40B4-BE49-F238E27FC236}">
                <a16:creationId xmlns:a16="http://schemas.microsoft.com/office/drawing/2014/main" id="{D4396933-AA78-4FB7-9405-698E6D496964}"/>
              </a:ext>
            </a:extLst>
          </p:cNvPr>
          <p:cNvSpPr>
            <a:spLocks noGrp="1"/>
          </p:cNvSpPr>
          <p:nvPr>
            <p:custDataLst>
              <p:tags r:id="rId202"/>
            </p:custDataLst>
          </p:nvPr>
        </p:nvSpPr>
        <p:spPr bwMode="auto">
          <a:xfrm>
            <a:off x="5573713" y="6238875"/>
            <a:ext cx="450850"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r">
              <a:spcBef>
                <a:spcPct val="0"/>
              </a:spcBef>
              <a:spcAft>
                <a:spcPct val="0"/>
              </a:spcAft>
            </a:pPr>
            <a:fld id="{6D678675-13A5-47E6-B742-697B070A248E}" type="datetime'P''u''bl''''''''i''''c A''''d''''''''''''mi''''''n.'">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t>Public Admin.</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20" name="Text Placeholder 2">
            <a:extLst>
              <a:ext uri="{FF2B5EF4-FFF2-40B4-BE49-F238E27FC236}">
                <a16:creationId xmlns:a16="http://schemas.microsoft.com/office/drawing/2014/main" id="{15E13176-144C-4719-8FE8-4FB3DFC3C884}"/>
              </a:ext>
            </a:extLst>
          </p:cNvPr>
          <p:cNvSpPr>
            <a:spLocks noGrp="1"/>
          </p:cNvSpPr>
          <p:nvPr>
            <p:custDataLst>
              <p:tags r:id="rId203"/>
            </p:custDataLst>
          </p:nvPr>
        </p:nvSpPr>
        <p:spPr bwMode="gray">
          <a:xfrm>
            <a:off x="5775325" y="5951539"/>
            <a:ext cx="184150"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10CF3148-5E81-4B32-9623-295BC46AC16C}" type="datetime'''''''''''''''''''''''''6''''.0''''''''''''''''''''''%'''''">
              <a:rPr lang="en-GB" altLang="en-US" sz="650" smtClean="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6.0%</a:t>
            </a:fld>
            <a:endParaRPr lang="en-GB" sz="65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49" name="Text Placeholder 2">
            <a:extLst>
              <a:ext uri="{FF2B5EF4-FFF2-40B4-BE49-F238E27FC236}">
                <a16:creationId xmlns:a16="http://schemas.microsoft.com/office/drawing/2014/main" id="{FCF3D751-29B8-416F-BEE4-DE91D8B41C87}"/>
              </a:ext>
            </a:extLst>
          </p:cNvPr>
          <p:cNvSpPr>
            <a:spLocks noGrp="1"/>
          </p:cNvSpPr>
          <p:nvPr>
            <p:custDataLst>
              <p:tags r:id="rId204"/>
            </p:custDataLst>
          </p:nvPr>
        </p:nvSpPr>
        <p:spPr bwMode="auto">
          <a:xfrm>
            <a:off x="5281613" y="6097588"/>
            <a:ext cx="490538"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r">
              <a:spcBef>
                <a:spcPct val="0"/>
              </a:spcBef>
              <a:spcAft>
                <a:spcPct val="0"/>
              </a:spcAft>
            </a:pPr>
            <a:fld id="{6675C8C8-9F69-43C0-BD81-39BAFF9621DF}" type="datetime'Tr''a''''''''''''''ns''''por''ta''ti''''''''o''''n'''''''''''">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t>Transportation</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98" name="Text Placeholder 2">
            <a:extLst>
              <a:ext uri="{FF2B5EF4-FFF2-40B4-BE49-F238E27FC236}">
                <a16:creationId xmlns:a16="http://schemas.microsoft.com/office/drawing/2014/main" id="{D6B09A21-AC34-4621-9B97-F001B39DED6C}"/>
              </a:ext>
            </a:extLst>
          </p:cNvPr>
          <p:cNvSpPr>
            <a:spLocks noGrp="1"/>
          </p:cNvSpPr>
          <p:nvPr>
            <p:custDataLst>
              <p:tags r:id="rId205"/>
            </p:custDataLst>
          </p:nvPr>
        </p:nvSpPr>
        <p:spPr bwMode="gray">
          <a:xfrm>
            <a:off x="5672138" y="5815013"/>
            <a:ext cx="184150" cy="98425"/>
          </a:xfrm>
          <a:prstGeom prst="rect">
            <a:avLst/>
          </a:prstGeom>
          <a:solidFill>
            <a:srgbClr val="595959"/>
          </a:solidFill>
          <a:ln>
            <a:noFill/>
          </a:ln>
        </p:spPr>
        <p:txBody>
          <a:bodyPr vert="horz" wrap="none" lIns="11113" tIns="0" rIns="11113"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3D8919FB-8DD2-47FC-A772-606EFB1D848B}" type="datetime'''4''''''''''''.''6''''''''''''''''''''''''%'''''''''">
              <a:rPr lang="en-GB" altLang="en-US" sz="650" smtClean="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pPr/>
              <a:t>4.6%</a:t>
            </a:fld>
            <a:endParaRPr lang="en-GB" sz="65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50" name="Text Placeholder 2">
            <a:extLst>
              <a:ext uri="{FF2B5EF4-FFF2-40B4-BE49-F238E27FC236}">
                <a16:creationId xmlns:a16="http://schemas.microsoft.com/office/drawing/2014/main" id="{855341E2-2EB5-4540-9D55-6B9874B358D3}"/>
              </a:ext>
            </a:extLst>
          </p:cNvPr>
          <p:cNvSpPr>
            <a:spLocks noGrp="1"/>
          </p:cNvSpPr>
          <p:nvPr>
            <p:custDataLst>
              <p:tags r:id="rId206"/>
            </p:custDataLst>
          </p:nvPr>
        </p:nvSpPr>
        <p:spPr bwMode="auto">
          <a:xfrm>
            <a:off x="5329238" y="5897563"/>
            <a:ext cx="287338" cy="1968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r">
              <a:spcBef>
                <a:spcPct val="0"/>
              </a:spcBef>
              <a:spcAft>
                <a:spcPct val="0"/>
              </a:spcAft>
            </a:pPr>
            <a:fld id="{AF7796A5-3BBD-45B2-863A-19FFBF364DBB}" type="datetime'Fi''''''''n''''anc''''''i''al''&#10;S''e''''''''''''r''''v''ices'">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t>Financial
Services</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99" name="Text Placeholder 2">
            <a:extLst>
              <a:ext uri="{FF2B5EF4-FFF2-40B4-BE49-F238E27FC236}">
                <a16:creationId xmlns:a16="http://schemas.microsoft.com/office/drawing/2014/main" id="{B1815FA1-06BB-4A8C-A56E-6E6BF3394365}"/>
              </a:ext>
            </a:extLst>
          </p:cNvPr>
          <p:cNvSpPr>
            <a:spLocks noGrp="1"/>
          </p:cNvSpPr>
          <p:nvPr>
            <p:custDataLst>
              <p:tags r:id="rId207"/>
            </p:custDataLst>
          </p:nvPr>
        </p:nvSpPr>
        <p:spPr bwMode="gray">
          <a:xfrm>
            <a:off x="5619750" y="5691188"/>
            <a:ext cx="184150" cy="98425"/>
          </a:xfrm>
          <a:prstGeom prst="rect">
            <a:avLst/>
          </a:prstGeom>
          <a:solidFill>
            <a:srgbClr val="7F7F7F"/>
          </a:solidFill>
          <a:ln>
            <a:noFill/>
          </a:ln>
        </p:spPr>
        <p:txBody>
          <a:bodyPr vert="horz" wrap="none" lIns="11113" tIns="0" rIns="11113"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6A0553AA-FA37-4ECD-BD02-D84ABEA9ED03}" type="datetime'''''''''''''3''''''.''''''''''8''''''''%'''''''''">
              <a:rPr lang="en-GB" altLang="en-US" sz="650" smtClean="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pPr/>
              <a:t>3.8%</a:t>
            </a:fld>
            <a:endParaRPr lang="en-GB" sz="65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51" name="Text Placeholder 2">
            <a:extLst>
              <a:ext uri="{FF2B5EF4-FFF2-40B4-BE49-F238E27FC236}">
                <a16:creationId xmlns:a16="http://schemas.microsoft.com/office/drawing/2014/main" id="{E49458A1-F68E-41AE-A130-F815162C24FC}"/>
              </a:ext>
            </a:extLst>
          </p:cNvPr>
          <p:cNvSpPr>
            <a:spLocks noGrp="1"/>
          </p:cNvSpPr>
          <p:nvPr>
            <p:custDataLst>
              <p:tags r:id="rId208"/>
            </p:custDataLst>
          </p:nvPr>
        </p:nvSpPr>
        <p:spPr bwMode="auto">
          <a:xfrm>
            <a:off x="5183188" y="5700713"/>
            <a:ext cx="366713" cy="1968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r">
              <a:spcBef>
                <a:spcPct val="0"/>
              </a:spcBef>
              <a:spcAft>
                <a:spcPct val="0"/>
              </a:spcAft>
            </a:pPr>
            <a:fld id="{3037A5FA-2582-4533-93E8-B18BAF327BE3}" type="datetime'''Re''''a''l'' ''es''t''''at''''e&#10;''''''acti''vi''ti''es'''">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t>Real estate
activities</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52" name="Text Placeholder 2">
            <a:extLst>
              <a:ext uri="{FF2B5EF4-FFF2-40B4-BE49-F238E27FC236}">
                <a16:creationId xmlns:a16="http://schemas.microsoft.com/office/drawing/2014/main" id="{9F3F915B-A808-4EEC-9892-8C27C75EA06A}"/>
              </a:ext>
            </a:extLst>
          </p:cNvPr>
          <p:cNvSpPr>
            <a:spLocks noGrp="1"/>
          </p:cNvSpPr>
          <p:nvPr>
            <p:custDataLst>
              <p:tags r:id="rId209"/>
            </p:custDataLst>
          </p:nvPr>
        </p:nvSpPr>
        <p:spPr bwMode="auto">
          <a:xfrm>
            <a:off x="5214939" y="5584825"/>
            <a:ext cx="32861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r">
              <a:spcBef>
                <a:spcPct val="0"/>
              </a:spcBef>
              <a:spcAft>
                <a:spcPct val="0"/>
              </a:spcAft>
            </a:pPr>
            <a:fld id="{9892ABAD-9617-42D5-B66A-48EC1654227F}" type="datetime'''''Ed''''''''''''''uc''''at''io''''''''''''''''''n'''''''">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t>Education</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75" name="Text Placeholder 2">
            <a:extLst>
              <a:ext uri="{FF2B5EF4-FFF2-40B4-BE49-F238E27FC236}">
                <a16:creationId xmlns:a16="http://schemas.microsoft.com/office/drawing/2014/main" id="{485594A1-955D-437C-B7E5-77955F29A522}"/>
              </a:ext>
            </a:extLst>
          </p:cNvPr>
          <p:cNvSpPr>
            <a:spLocks noGrp="1"/>
          </p:cNvSpPr>
          <p:nvPr>
            <p:custDataLst>
              <p:tags r:id="rId210"/>
            </p:custDataLst>
          </p:nvPr>
        </p:nvSpPr>
        <p:spPr bwMode="gray">
          <a:xfrm>
            <a:off x="5610225" y="5472113"/>
            <a:ext cx="184150" cy="98425"/>
          </a:xfrm>
          <a:prstGeom prst="rect">
            <a:avLst/>
          </a:prstGeom>
          <a:solidFill>
            <a:srgbClr val="BFBFBF"/>
          </a:solidFill>
          <a:ln>
            <a:noFill/>
          </a:ln>
        </p:spPr>
        <p:txBody>
          <a:bodyPr vert="horz" wrap="none" lIns="11113" tIns="0" rIns="11113"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614084EB-B096-4885-8351-A4E2A6EFB177}" type="datetime'''''''''''''''''''''''''''''''3''''''''.''''1''''''''''''%'">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t>3.1%</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53" name="Text Placeholder 2">
            <a:extLst>
              <a:ext uri="{FF2B5EF4-FFF2-40B4-BE49-F238E27FC236}">
                <a16:creationId xmlns:a16="http://schemas.microsoft.com/office/drawing/2014/main" id="{8F739942-CA39-42F1-B7F5-D48304A2F65C}"/>
              </a:ext>
            </a:extLst>
          </p:cNvPr>
          <p:cNvSpPr>
            <a:spLocks noGrp="1"/>
          </p:cNvSpPr>
          <p:nvPr>
            <p:custDataLst>
              <p:tags r:id="rId211"/>
            </p:custDataLst>
          </p:nvPr>
        </p:nvSpPr>
        <p:spPr bwMode="auto">
          <a:xfrm>
            <a:off x="5221288" y="5383213"/>
            <a:ext cx="322263" cy="1968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r">
              <a:spcBef>
                <a:spcPct val="0"/>
              </a:spcBef>
              <a:spcAft>
                <a:spcPct val="0"/>
              </a:spcAft>
            </a:pPr>
            <a:fld id="{827B66E7-A334-4BEC-A8CC-E3816CC061E1}" type="datetime'El''''ec''t''''''r''ici''''''''t''''y''''''&#10;''&amp; ''Wat''''er'''">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t>Electricity
&amp; Water</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22" name="Text Placeholder 2">
            <a:extLst>
              <a:ext uri="{FF2B5EF4-FFF2-40B4-BE49-F238E27FC236}">
                <a16:creationId xmlns:a16="http://schemas.microsoft.com/office/drawing/2014/main" id="{B0425AEC-04D9-495F-9E8E-CABF7328E758}"/>
              </a:ext>
            </a:extLst>
          </p:cNvPr>
          <p:cNvSpPr>
            <a:spLocks noGrp="1"/>
          </p:cNvSpPr>
          <p:nvPr>
            <p:custDataLst>
              <p:tags r:id="rId212"/>
            </p:custDataLst>
          </p:nvPr>
        </p:nvSpPr>
        <p:spPr bwMode="gray">
          <a:xfrm>
            <a:off x="5799138" y="5151439"/>
            <a:ext cx="225425"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1113" tIns="0" rIns="11113"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79A88DC7-24E9-4D11-9EB3-F880FF7ED0B0}" type="datetime'''''''''''2''''''''''''''''''1''.''''''4''''''''''''''''''''%'">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lgn="ctr">
                <a:spcBef>
                  <a:spcPct val="0"/>
                </a:spcBef>
                <a:spcAft>
                  <a:spcPct val="0"/>
                </a:spcAft>
              </a:pPr>
              <a:t>21.4%</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54" name="Text Placeholder 2">
            <a:extLst>
              <a:ext uri="{FF2B5EF4-FFF2-40B4-BE49-F238E27FC236}">
                <a16:creationId xmlns:a16="http://schemas.microsoft.com/office/drawing/2014/main" id="{D951B0EF-0337-4F58-8A68-6D1B1E5C2D67}"/>
              </a:ext>
            </a:extLst>
          </p:cNvPr>
          <p:cNvSpPr>
            <a:spLocks noGrp="1"/>
          </p:cNvSpPr>
          <p:nvPr>
            <p:custDataLst>
              <p:tags r:id="rId213"/>
            </p:custDataLst>
          </p:nvPr>
        </p:nvSpPr>
        <p:spPr bwMode="auto">
          <a:xfrm>
            <a:off x="5605463" y="4984750"/>
            <a:ext cx="225425"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r">
              <a:spcBef>
                <a:spcPct val="0"/>
              </a:spcBef>
              <a:spcAft>
                <a:spcPct val="0"/>
              </a:spcAft>
            </a:pPr>
            <a:fld id="{1EAA0FB0-031F-4E7F-98AC-A5DE0070895A}" type="datetime'''''''''''O''t''''h''''''''''''''e''''''r''s'''''">
              <a:rPr lang="en-GB" altLang="en-US" sz="650" smtClean="0">
                <a:latin typeface="Calibri Light" panose="020F0302020204030204" pitchFamily="34" charset="0"/>
                <a:cs typeface="Calibri Light" panose="020F0302020204030204" pitchFamily="34" charset="0"/>
                <a:sym typeface="Calibri Light" panose="020F0302020204030204" pitchFamily="34" charset="0"/>
              </a:rPr>
              <a:pPr/>
              <a:t>Others</a:t>
            </a:fld>
            <a:endParaRPr lang="en-GB" sz="650" dirty="0">
              <a:latin typeface="Calibri Light" panose="020F0302020204030204" pitchFamily="34" charset="0"/>
              <a:cs typeface="Calibri Light" panose="020F0302020204030204" pitchFamily="34" charset="0"/>
              <a:sym typeface="Calibri Light" panose="020F0302020204030204" pitchFamily="34" charset="0"/>
            </a:endParaRPr>
          </a:p>
        </p:txBody>
      </p:sp>
    </p:spTree>
    <p:extLst>
      <p:ext uri="{BB962C8B-B14F-4D97-AF65-F5344CB8AC3E}">
        <p14:creationId xmlns:p14="http://schemas.microsoft.com/office/powerpoint/2010/main" val="1495611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0E34550-99B8-42D6-9C7D-27106660DA41}"/>
              </a:ext>
            </a:extLst>
          </p:cNvPr>
          <p:cNvGraphicFramePr>
            <a:graphicFrameLocks noChangeAspect="1"/>
          </p:cNvGraphicFramePr>
          <p:nvPr>
            <p:custDataLst>
              <p:tags r:id="rId2"/>
            </p:custDataLst>
            <p:extLst>
              <p:ext uri="{D42A27DB-BD31-4B8C-83A1-F6EECF244321}">
                <p14:modId xmlns:p14="http://schemas.microsoft.com/office/powerpoint/2010/main" val="23765538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6260" name="think-cell Slide" r:id="rId17" imgW="592" imgH="595" progId="TCLayout.ActiveDocument.1">
                  <p:embed/>
                </p:oleObj>
              </mc:Choice>
              <mc:Fallback>
                <p:oleObj name="think-cell Slide" r:id="rId17" imgW="592" imgH="595" progId="TCLayout.ActiveDocument.1">
                  <p:embed/>
                  <p:pic>
                    <p:nvPicPr>
                      <p:cNvPr id="2" name="Object 1" hidden="1">
                        <a:extLst>
                          <a:ext uri="{FF2B5EF4-FFF2-40B4-BE49-F238E27FC236}">
                            <a16:creationId xmlns:a16="http://schemas.microsoft.com/office/drawing/2014/main" id="{20E34550-99B8-42D6-9C7D-27106660DA41}"/>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E8BA20B-4AC4-4B01-A68A-B154431BEE0A}"/>
              </a:ext>
            </a:extLst>
          </p:cNvPr>
          <p:cNvSpPr/>
          <p:nvPr>
            <p:custDataLst>
              <p:tags r:id="rId3"/>
            </p:custDataLst>
          </p:nvPr>
        </p:nvSpPr>
        <p:spPr>
          <a:xfrm>
            <a:off x="0" y="0"/>
            <a:ext cx="158750" cy="158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endParaRPr lang="en-GB" sz="700" dirty="0">
              <a:latin typeface="Calibri Light" panose="020F0302020204030204" pitchFamily="34" charset="0"/>
              <a:cs typeface="Calibri Light" panose="020F0302020204030204" pitchFamily="34" charset="0"/>
              <a:sym typeface="Calibri Light" panose="020F0302020204030204" pitchFamily="34" charset="0"/>
            </a:endParaRPr>
          </a:p>
        </p:txBody>
      </p:sp>
      <p:grpSp>
        <p:nvGrpSpPr>
          <p:cNvPr id="14" name="Group 13">
            <a:extLst>
              <a:ext uri="{FF2B5EF4-FFF2-40B4-BE49-F238E27FC236}">
                <a16:creationId xmlns:a16="http://schemas.microsoft.com/office/drawing/2014/main" id="{B047C71E-E5C1-478C-869E-D911F7D26FA7}"/>
              </a:ext>
            </a:extLst>
          </p:cNvPr>
          <p:cNvGrpSpPr/>
          <p:nvPr/>
        </p:nvGrpSpPr>
        <p:grpSpPr>
          <a:xfrm>
            <a:off x="456406" y="508009"/>
            <a:ext cx="6859589" cy="2801441"/>
            <a:chOff x="456406" y="508009"/>
            <a:chExt cx="6859589" cy="2801441"/>
          </a:xfrm>
        </p:grpSpPr>
        <p:sp>
          <p:nvSpPr>
            <p:cNvPr id="154" name="TextBox 153">
              <a:extLst>
                <a:ext uri="{FF2B5EF4-FFF2-40B4-BE49-F238E27FC236}">
                  <a16:creationId xmlns:a16="http://schemas.microsoft.com/office/drawing/2014/main" id="{05FA453E-E30E-4335-B582-D652728A0961}"/>
                </a:ext>
              </a:extLst>
            </p:cNvPr>
            <p:cNvSpPr txBox="1"/>
            <p:nvPr/>
          </p:nvSpPr>
          <p:spPr>
            <a:xfrm>
              <a:off x="456406" y="861450"/>
              <a:ext cx="6859589" cy="2448000"/>
            </a:xfrm>
            <a:prstGeom prst="rect">
              <a:avLst/>
            </a:prstGeom>
          </p:spPr>
          <p:txBody>
            <a:bodyPr wrap="square" lIns="0" tIns="0" rIns="0" bIns="0" numCol="2" spcCol="180000" rtlCol="0" anchor="t">
              <a:noAutofit/>
            </a:bodyPr>
            <a:lstStyle/>
            <a:p>
              <a:pPr lvl="0">
                <a:spcAft>
                  <a:spcPts val="600"/>
                </a:spcAft>
                <a:buClr>
                  <a:schemeClr val="tx1"/>
                </a:buClr>
              </a:pPr>
              <a:r>
                <a:rPr lang="en-GB" sz="1200"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At the time of writing, the rapid spread of the Coronavirus is impacting economic growth and increasing market volatility, upending the normal functioning of markets. Countries across the world have moved forward with dramatic actions, such as enforcing social distancing, to possibilitate an adequate public-health response. It is currently unpredictable both the length and depth of this disruption, as industries that are dependent on travelling (Aerospace, Oil &amp; Gas, Travel and Tourism), durable goods (Automotive, Consumer Durables) and frivolous spending (Restaurants, Apparel &amp; Fashion, Retail) are likely to see the greatest economic impacts, although Banks and Insurers are likely to also be strongly impacted by the increase in credit losses and restructures, reduced demand to finance housing and consumer spending, and a decrease on net interest margins, and will additionally be forced to concede emergency loans with reduced interest rates but supported by governmental guarantees. Coupled with this strong reduction in economic activity, and having China as a reference, it is unlikely to see a V-shaped recovery in the global economy, as the easing of social distancing mechanisms will be done in a gradual manner. </a:t>
              </a:r>
            </a:p>
          </p:txBody>
        </p:sp>
        <p:sp>
          <p:nvSpPr>
            <p:cNvPr id="155" name="TextBox 154">
              <a:extLst>
                <a:ext uri="{FF2B5EF4-FFF2-40B4-BE49-F238E27FC236}">
                  <a16:creationId xmlns:a16="http://schemas.microsoft.com/office/drawing/2014/main" id="{3A4477E1-AAC9-4747-A6FE-D663DD42FC75}"/>
                </a:ext>
              </a:extLst>
            </p:cNvPr>
            <p:cNvSpPr txBox="1"/>
            <p:nvPr/>
          </p:nvSpPr>
          <p:spPr>
            <a:xfrm>
              <a:off x="456406" y="508009"/>
              <a:ext cx="6859589" cy="345431"/>
            </a:xfrm>
            <a:prstGeom prst="rect">
              <a:avLst/>
            </a:prstGeom>
          </p:spPr>
          <p:txBody>
            <a:bodyPr wrap="square" lIns="0" tIns="0" rIns="0" bIns="0" numCol="1" rtlCol="0" anchor="t">
              <a:noAutofit/>
            </a:bodyPr>
            <a:lstStyle/>
            <a:p>
              <a:pPr lvl="0">
                <a:spcAft>
                  <a:spcPts val="600"/>
                </a:spcAft>
                <a:buClr>
                  <a:schemeClr val="tx1"/>
                </a:buClr>
              </a:pPr>
              <a:r>
                <a:rPr lang="en-GB" sz="1800" kern="0" dirty="0">
                  <a:solidFill>
                    <a:srgbClr val="377169"/>
                  </a:solidFill>
                  <a:latin typeface="Calibri Light" panose="020F0302020204030204" pitchFamily="34" charset="0"/>
                  <a:cs typeface="Calibri Light" panose="020F0302020204030204" pitchFamily="34" charset="0"/>
                  <a:sym typeface="Calibri Light" panose="020F0302020204030204" pitchFamily="34" charset="0"/>
                </a:rPr>
                <a:t>COVID-19 IMPACTS – GLOBALLY</a:t>
              </a:r>
            </a:p>
          </p:txBody>
        </p:sp>
      </p:grpSp>
      <p:grpSp>
        <p:nvGrpSpPr>
          <p:cNvPr id="13" name="Group 12">
            <a:extLst>
              <a:ext uri="{FF2B5EF4-FFF2-40B4-BE49-F238E27FC236}">
                <a16:creationId xmlns:a16="http://schemas.microsoft.com/office/drawing/2014/main" id="{61BDDB7E-3D9C-4508-A2CE-02EED952E32B}"/>
              </a:ext>
            </a:extLst>
          </p:cNvPr>
          <p:cNvGrpSpPr/>
          <p:nvPr/>
        </p:nvGrpSpPr>
        <p:grpSpPr>
          <a:xfrm>
            <a:off x="456406" y="5669563"/>
            <a:ext cx="6859589" cy="3125441"/>
            <a:chOff x="456406" y="3594109"/>
            <a:chExt cx="6859589" cy="3125441"/>
          </a:xfrm>
        </p:grpSpPr>
        <p:sp>
          <p:nvSpPr>
            <p:cNvPr id="156" name="TextBox 155">
              <a:extLst>
                <a:ext uri="{FF2B5EF4-FFF2-40B4-BE49-F238E27FC236}">
                  <a16:creationId xmlns:a16="http://schemas.microsoft.com/office/drawing/2014/main" id="{106DF131-848A-456D-8AD5-A3F62DC68F5F}"/>
                </a:ext>
              </a:extLst>
            </p:cNvPr>
            <p:cNvSpPr txBox="1"/>
            <p:nvPr/>
          </p:nvSpPr>
          <p:spPr>
            <a:xfrm>
              <a:off x="456406" y="3947550"/>
              <a:ext cx="6859589" cy="2772000"/>
            </a:xfrm>
            <a:prstGeom prst="rect">
              <a:avLst/>
            </a:prstGeom>
          </p:spPr>
          <p:txBody>
            <a:bodyPr wrap="square" lIns="0" tIns="0" rIns="0" bIns="0" numCol="2" spcCol="180000" rtlCol="0" anchor="t">
              <a:noAutofit/>
            </a:bodyPr>
            <a:lstStyle/>
            <a:p>
              <a:pPr lvl="0">
                <a:spcAft>
                  <a:spcPts val="600"/>
                </a:spcAft>
                <a:buClr>
                  <a:schemeClr val="tx1"/>
                </a:buClr>
              </a:pPr>
              <a:r>
                <a:rPr lang="en-GB" sz="1200"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Although economically the African continent will suffer similar impacts as other continents, its younger demographic profile can act as a barrier to fatality rates, as in Europe the population aged 65+ years represents 19% of total population compared to merely 3% in Sub-Saharan Africa, as the fatality rate profile increases in older age groups. Nevertheless, Africa will face unique challenges due to the underdevelopment nature of its healthcare sector together with a shortage of doctors, medicine and medical supplies, and the impracticality of enforcing social distancing in poorer populations. A range of countries have pushed forward strict measures such as the closure of frontiers, the testing of in-bound travellers and confinement measures.</a:t>
              </a:r>
            </a:p>
            <a:p>
              <a:pPr lvl="0">
                <a:spcAft>
                  <a:spcPts val="600"/>
                </a:spcAft>
                <a:buClr>
                  <a:schemeClr val="tx1"/>
                </a:buClr>
              </a:pPr>
              <a:r>
                <a:rPr lang="en-GB" sz="1200"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On a preliminary overview, Mozambique’s economy is likely to suffer a worsening of its current account deficit as its key export markets are facing significant supply chain disruptions, a loss in value of its extractive industry commodities due to the plunging of coal, petroleum and gas prices globally, a reduction in its FDI that may further acerbate the other impacts, a revenue decline for both small and large businesses that will require bridge financing to cope with the economical depression, job losses and reduced wages across industries but with a more acute impact on businesses dependent on travelling, durable goods and frivolous spending, and a decrease in the Government’s liquidity.</a:t>
              </a:r>
            </a:p>
          </p:txBody>
        </p:sp>
        <p:sp>
          <p:nvSpPr>
            <p:cNvPr id="158" name="TextBox 157">
              <a:extLst>
                <a:ext uri="{FF2B5EF4-FFF2-40B4-BE49-F238E27FC236}">
                  <a16:creationId xmlns:a16="http://schemas.microsoft.com/office/drawing/2014/main" id="{19BDBB07-4198-4A9B-B074-6A9053CCE7D8}"/>
                </a:ext>
              </a:extLst>
            </p:cNvPr>
            <p:cNvSpPr txBox="1"/>
            <p:nvPr/>
          </p:nvSpPr>
          <p:spPr>
            <a:xfrm>
              <a:off x="456406" y="3594109"/>
              <a:ext cx="6859589" cy="345431"/>
            </a:xfrm>
            <a:prstGeom prst="rect">
              <a:avLst/>
            </a:prstGeom>
          </p:spPr>
          <p:txBody>
            <a:bodyPr wrap="square" lIns="0" tIns="0" rIns="0" bIns="0" numCol="1" rtlCol="0" anchor="t">
              <a:noAutofit/>
            </a:bodyPr>
            <a:lstStyle/>
            <a:p>
              <a:pPr lvl="0">
                <a:spcAft>
                  <a:spcPts val="600"/>
                </a:spcAft>
                <a:buClr>
                  <a:schemeClr val="tx1"/>
                </a:buClr>
              </a:pPr>
              <a:r>
                <a:rPr lang="en-GB" sz="1800" kern="0" dirty="0">
                  <a:solidFill>
                    <a:srgbClr val="377169"/>
                  </a:solidFill>
                  <a:latin typeface="Calibri Light" panose="020F0302020204030204" pitchFamily="34" charset="0"/>
                  <a:cs typeface="Calibri Light" panose="020F0302020204030204" pitchFamily="34" charset="0"/>
                  <a:sym typeface="Calibri Light" panose="020F0302020204030204" pitchFamily="34" charset="0"/>
                </a:rPr>
                <a:t>COVID-19 IMPACTS – AFRICA &amp; MOZAMBIQUE</a:t>
              </a:r>
            </a:p>
          </p:txBody>
        </p:sp>
      </p:grpSp>
      <p:grpSp>
        <p:nvGrpSpPr>
          <p:cNvPr id="15" name="Group 14">
            <a:extLst>
              <a:ext uri="{FF2B5EF4-FFF2-40B4-BE49-F238E27FC236}">
                <a16:creationId xmlns:a16="http://schemas.microsoft.com/office/drawing/2014/main" id="{1B340B65-E1CF-4E14-9B1D-F19BC12198CC}"/>
              </a:ext>
            </a:extLst>
          </p:cNvPr>
          <p:cNvGrpSpPr/>
          <p:nvPr/>
        </p:nvGrpSpPr>
        <p:grpSpPr>
          <a:xfrm>
            <a:off x="467445" y="3149669"/>
            <a:ext cx="3418755" cy="2311376"/>
            <a:chOff x="467445" y="2623799"/>
            <a:chExt cx="3418755" cy="2311376"/>
          </a:xfrm>
        </p:grpSpPr>
        <p:sp>
          <p:nvSpPr>
            <p:cNvPr id="218" name="TextBox 217">
              <a:extLst>
                <a:ext uri="{FF2B5EF4-FFF2-40B4-BE49-F238E27FC236}">
                  <a16:creationId xmlns:a16="http://schemas.microsoft.com/office/drawing/2014/main" id="{43B0C1BB-600D-45DE-B5B4-E2D65D139DF7}"/>
                </a:ext>
              </a:extLst>
            </p:cNvPr>
            <p:cNvSpPr txBox="1"/>
            <p:nvPr/>
          </p:nvSpPr>
          <p:spPr>
            <a:xfrm>
              <a:off x="510987" y="4781233"/>
              <a:ext cx="2880000" cy="153942"/>
            </a:xfrm>
            <a:prstGeom prst="rect">
              <a:avLst/>
            </a:prstGeom>
            <a:noFill/>
          </p:spPr>
          <p:txBody>
            <a:bodyPr wrap="square" lIns="0" tIns="0" rIns="0" bIns="0" rtlCol="0" anchor="b" anchorCtr="0">
              <a:noAutofit/>
            </a:bodyPr>
            <a:lstStyle/>
            <a:p>
              <a:pPr>
                <a:spcAft>
                  <a:spcPts val="171"/>
                </a:spcAft>
              </a:pPr>
              <a:r>
                <a:rPr lang="en-GB" sz="10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International Monetary Fund, April 2020</a:t>
              </a:r>
            </a:p>
          </p:txBody>
        </p:sp>
        <p:sp>
          <p:nvSpPr>
            <p:cNvPr id="220" name="TextBox 219">
              <a:extLst>
                <a:ext uri="{FF2B5EF4-FFF2-40B4-BE49-F238E27FC236}">
                  <a16:creationId xmlns:a16="http://schemas.microsoft.com/office/drawing/2014/main" id="{E1F4DDA5-E201-4D82-A5E2-58D69E9F1C88}"/>
                </a:ext>
              </a:extLst>
            </p:cNvPr>
            <p:cNvSpPr txBox="1"/>
            <p:nvPr/>
          </p:nvSpPr>
          <p:spPr>
            <a:xfrm>
              <a:off x="510987" y="3276827"/>
              <a:ext cx="3375213" cy="1477328"/>
            </a:xfrm>
            <a:prstGeom prst="rect">
              <a:avLst/>
            </a:prstGeom>
            <a:noFill/>
          </p:spPr>
          <p:txBody>
            <a:bodyPr wrap="square" lIns="0" tIns="0" rIns="0" bIns="0" rtlCol="0">
              <a:spAutoFit/>
            </a:bodyPr>
            <a:lstStyle/>
            <a:p>
              <a:r>
                <a:rPr lang="en-US" sz="24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April World Economic Outlook projects global growth in 2020 to fall to -3 percent.</a:t>
              </a:r>
              <a:endParaRPr lang="en-GB" sz="32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21" name="Rectangle 220">
              <a:extLst>
                <a:ext uri="{FF2B5EF4-FFF2-40B4-BE49-F238E27FC236}">
                  <a16:creationId xmlns:a16="http://schemas.microsoft.com/office/drawing/2014/main" id="{962DD8FF-4BB1-4009-A066-4E31015409BB}"/>
                </a:ext>
              </a:extLst>
            </p:cNvPr>
            <p:cNvSpPr/>
            <p:nvPr/>
          </p:nvSpPr>
          <p:spPr>
            <a:xfrm>
              <a:off x="467445" y="2623799"/>
              <a:ext cx="518491" cy="1154162"/>
            </a:xfrm>
            <a:prstGeom prst="rect">
              <a:avLst/>
            </a:prstGeom>
          </p:spPr>
          <p:txBody>
            <a:bodyPr wrap="square" lIns="0" tIns="0" rIns="0" bIns="0">
              <a:spAutoFit/>
            </a:bodyPr>
            <a:lstStyle/>
            <a:p>
              <a:r>
                <a:rPr lang="en-GB" sz="7500" dirty="0">
                  <a:solidFill>
                    <a:srgbClr val="254D47"/>
                  </a:solidFill>
                  <a:latin typeface="Calibri Light" panose="020F0302020204030204" pitchFamily="34" charset="0"/>
                  <a:ea typeface="Georgia" charset="0"/>
                  <a:cs typeface="Calibri Light" panose="020F0302020204030204" pitchFamily="34" charset="0"/>
                  <a:sym typeface="Calibri Light" panose="020F0302020204030204" pitchFamily="34" charset="0"/>
                </a:rPr>
                <a:t>“</a:t>
              </a:r>
              <a:endParaRPr lang="en-US" sz="7500" dirty="0">
                <a:solidFill>
                  <a:srgbClr val="254D47"/>
                </a:solidFill>
                <a:latin typeface="Calibri Light" panose="020F0302020204030204" pitchFamily="34" charset="0"/>
                <a:cs typeface="Calibri Light" panose="020F0302020204030204" pitchFamily="34" charset="0"/>
                <a:sym typeface="Calibri Light" panose="020F0302020204030204" pitchFamily="34" charset="0"/>
              </a:endParaRPr>
            </a:p>
          </p:txBody>
        </p:sp>
      </p:grpSp>
      <p:graphicFrame>
        <p:nvGraphicFramePr>
          <p:cNvPr id="27" name="Chart 26">
            <a:extLst>
              <a:ext uri="{FF2B5EF4-FFF2-40B4-BE49-F238E27FC236}">
                <a16:creationId xmlns:a16="http://schemas.microsoft.com/office/drawing/2014/main" id="{5D17B13D-3766-4A4E-8CF5-C75AE981AEBD}"/>
              </a:ext>
            </a:extLst>
          </p:cNvPr>
          <p:cNvGraphicFramePr/>
          <p:nvPr>
            <p:custDataLst>
              <p:tags r:id="rId4"/>
            </p:custDataLst>
            <p:extLst>
              <p:ext uri="{D42A27DB-BD31-4B8C-83A1-F6EECF244321}">
                <p14:modId xmlns:p14="http://schemas.microsoft.com/office/powerpoint/2010/main" val="3129905026"/>
              </p:ext>
            </p:extLst>
          </p:nvPr>
        </p:nvGraphicFramePr>
        <p:xfrm>
          <a:off x="3933825" y="3541713"/>
          <a:ext cx="3368675" cy="1477962"/>
        </p:xfrm>
        <a:graphic>
          <a:graphicData uri="http://schemas.openxmlformats.org/drawingml/2006/chart">
            <c:chart xmlns:c="http://schemas.openxmlformats.org/drawingml/2006/chart" xmlns:r="http://schemas.openxmlformats.org/officeDocument/2006/relationships" r:id="rId19"/>
          </a:graphicData>
        </a:graphic>
      </p:graphicFrame>
      <p:sp>
        <p:nvSpPr>
          <p:cNvPr id="18" name="Text Placeholder 2">
            <a:extLst>
              <a:ext uri="{FF2B5EF4-FFF2-40B4-BE49-F238E27FC236}">
                <a16:creationId xmlns:a16="http://schemas.microsoft.com/office/drawing/2014/main" id="{FB83EAD4-F1CF-42EA-AEAB-CDADFD29FA36}"/>
              </a:ext>
            </a:extLst>
          </p:cNvPr>
          <p:cNvSpPr>
            <a:spLocks noGrp="1"/>
          </p:cNvSpPr>
          <p:nvPr>
            <p:custDataLst>
              <p:tags r:id="rId5"/>
            </p:custDataLst>
          </p:nvPr>
        </p:nvSpPr>
        <p:spPr bwMode="auto">
          <a:xfrm>
            <a:off x="4832350" y="5027613"/>
            <a:ext cx="773113" cy="1063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1006663" rtl="0" eaLnBrk="1" latinLnBrk="0" hangingPunct="1">
              <a:spcBef>
                <a:spcPts val="200"/>
              </a:spcBef>
              <a:spcAft>
                <a:spcPts val="0"/>
              </a:spcAft>
              <a:buClrTx/>
              <a:buSzPct val="70000"/>
              <a:buFont typeface="Arial" panose="020B0604020202020204" pitchFamily="34" charset="0"/>
              <a:buChar char="►"/>
              <a:defRPr sz="1100" kern="1200">
                <a:solidFill>
                  <a:schemeClr val="tx1"/>
                </a:solidFill>
                <a:latin typeface="EYInterstate Light" panose="02000506000000020004" pitchFamily="2" charset="0"/>
                <a:ea typeface="+mn-ea"/>
                <a:cs typeface="+mn-cs"/>
              </a:defRPr>
            </a:lvl1pPr>
            <a:lvl2pPr marL="360000" indent="-180000" algn="l" defTabSz="1006663" rtl="0" eaLnBrk="1" latinLnBrk="0" hangingPunct="1">
              <a:spcBef>
                <a:spcPts val="200"/>
              </a:spcBef>
              <a:spcAft>
                <a:spcPts val="0"/>
              </a:spcAft>
              <a:buClrTx/>
              <a:buSzPct val="70000"/>
              <a:buFont typeface="Arial" panose="020B0604020202020204" pitchFamily="34" charset="0"/>
              <a:buChar char="►"/>
              <a:defRPr sz="1100" kern="1200">
                <a:solidFill>
                  <a:schemeClr val="tx1"/>
                </a:solidFill>
                <a:latin typeface="EYInterstate Light" panose="02000506000000020004" pitchFamily="2" charset="0"/>
                <a:ea typeface="+mn-ea"/>
                <a:cs typeface="+mn-cs"/>
              </a:defRPr>
            </a:lvl2pPr>
            <a:lvl3pPr marL="540000" indent="-180000" algn="l" defTabSz="1006663" rtl="0" eaLnBrk="1" latinLnBrk="0" hangingPunct="1">
              <a:spcBef>
                <a:spcPts val="200"/>
              </a:spcBef>
              <a:spcAft>
                <a:spcPts val="0"/>
              </a:spcAft>
              <a:buClrTx/>
              <a:buSzPct val="70000"/>
              <a:buFont typeface="Arial" panose="020B0604020202020204" pitchFamily="34" charset="0"/>
              <a:buChar char="►"/>
              <a:defRPr sz="1100" kern="1200">
                <a:solidFill>
                  <a:schemeClr val="tx1"/>
                </a:solidFill>
                <a:latin typeface="EYInterstate Light" panose="02000506000000020004" pitchFamily="2" charset="0"/>
                <a:ea typeface="+mn-ea"/>
                <a:cs typeface="+mn-cs"/>
              </a:defRPr>
            </a:lvl3pPr>
            <a:lvl4pPr marL="720000" indent="-180000" algn="l" defTabSz="1006663" rtl="0" eaLnBrk="1" latinLnBrk="0" hangingPunct="1">
              <a:spcBef>
                <a:spcPts val="200"/>
              </a:spcBef>
              <a:spcAft>
                <a:spcPts val="0"/>
              </a:spcAft>
              <a:buClrTx/>
              <a:buSzPct val="70000"/>
              <a:buFont typeface="Arial" panose="020B0604020202020204" pitchFamily="34" charset="0"/>
              <a:buChar char="►"/>
              <a:defRPr sz="1100" kern="1200">
                <a:solidFill>
                  <a:schemeClr val="tx1"/>
                </a:solidFill>
                <a:latin typeface="EYInterstate Light" panose="02000506000000020004" pitchFamily="2" charset="0"/>
                <a:ea typeface="+mn-ea"/>
                <a:cs typeface="+mn-cs"/>
              </a:defRPr>
            </a:lvl4pPr>
            <a:lvl5pPr marL="900000" indent="-180000" algn="l" defTabSz="1006663" rtl="0" eaLnBrk="1" latinLnBrk="0" hangingPunct="1">
              <a:spcBef>
                <a:spcPts val="200"/>
              </a:spcBef>
              <a:spcAft>
                <a:spcPts val="0"/>
              </a:spcAft>
              <a:buClrTx/>
              <a:buSzPct val="70000"/>
              <a:buFont typeface="Arial" panose="020B0604020202020204" pitchFamily="34" charset="0"/>
              <a:buChar char="►"/>
              <a:defRPr sz="1100" kern="1200">
                <a:solidFill>
                  <a:schemeClr val="tx1"/>
                </a:solidFill>
                <a:latin typeface="EYInterstate Light" panose="02000506000000020004" pitchFamily="2" charset="0"/>
                <a:ea typeface="+mn-ea"/>
                <a:cs typeface="+mn-cs"/>
              </a:defRPr>
            </a:lvl5pPr>
            <a:lvl6pPr marL="2768323" indent="-251666" algn="l" defTabSz="1006663" rtl="0" eaLnBrk="1" latinLnBrk="0" hangingPunct="1">
              <a:spcBef>
                <a:spcPct val="20000"/>
              </a:spcBef>
              <a:buFont typeface="Arial" pitchFamily="34" charset="0"/>
              <a:buChar char="•"/>
              <a:defRPr sz="2202" kern="1200">
                <a:solidFill>
                  <a:schemeClr val="tx1"/>
                </a:solidFill>
                <a:latin typeface="+mn-lt"/>
                <a:ea typeface="+mn-ea"/>
                <a:cs typeface="+mn-cs"/>
              </a:defRPr>
            </a:lvl6pPr>
            <a:lvl7pPr marL="3271655" indent="-251666" algn="l" defTabSz="1006663" rtl="0" eaLnBrk="1" latinLnBrk="0" hangingPunct="1">
              <a:spcBef>
                <a:spcPct val="20000"/>
              </a:spcBef>
              <a:buFont typeface="Arial" pitchFamily="34" charset="0"/>
              <a:buChar char="•"/>
              <a:defRPr sz="2202" kern="1200">
                <a:solidFill>
                  <a:schemeClr val="tx1"/>
                </a:solidFill>
                <a:latin typeface="+mn-lt"/>
                <a:ea typeface="+mn-ea"/>
                <a:cs typeface="+mn-cs"/>
              </a:defRPr>
            </a:lvl7pPr>
            <a:lvl8pPr marL="3774986" indent="-251666" algn="l" defTabSz="1006663" rtl="0" eaLnBrk="1" latinLnBrk="0" hangingPunct="1">
              <a:spcBef>
                <a:spcPct val="20000"/>
              </a:spcBef>
              <a:buFont typeface="Arial" pitchFamily="34" charset="0"/>
              <a:buChar char="•"/>
              <a:defRPr sz="2202" kern="1200">
                <a:solidFill>
                  <a:schemeClr val="tx1"/>
                </a:solidFill>
                <a:latin typeface="+mn-lt"/>
                <a:ea typeface="+mn-ea"/>
                <a:cs typeface="+mn-cs"/>
              </a:defRPr>
            </a:lvl8pPr>
            <a:lvl9pPr marL="4278318" indent="-251666" algn="l" defTabSz="1006663" rtl="0" eaLnBrk="1" latinLnBrk="0" hangingPunct="1">
              <a:spcBef>
                <a:spcPct val="20000"/>
              </a:spcBef>
              <a:buFont typeface="Arial" pitchFamily="34" charset="0"/>
              <a:buChar char="•"/>
              <a:defRPr sz="2202" kern="1200">
                <a:solidFill>
                  <a:schemeClr val="tx1"/>
                </a:solidFill>
                <a:latin typeface="+mn-lt"/>
                <a:ea typeface="+mn-ea"/>
                <a:cs typeface="+mn-cs"/>
              </a:defRPr>
            </a:lvl9pPr>
          </a:lstStyle>
          <a:p>
            <a:pPr marL="0" indent="0" algn="ctr">
              <a:spcBef>
                <a:spcPct val="0"/>
              </a:spcBef>
              <a:spcAft>
                <a:spcPct val="0"/>
              </a:spcAft>
              <a:buNone/>
            </a:pPr>
            <a:fld id="{985E27ED-79B8-4A19-A26A-5C06AB03725D}" type="datetime'Adva''''''''''''''''''''''n''ced ''''''''Economies'">
              <a:rPr lang="en-GB" altLang="en-US" sz="700" smtClean="0">
                <a:solidFill>
                  <a:schemeClr val="bg2"/>
                </a:solidFill>
                <a:latin typeface="Calibri Light" panose="020F0302020204030204" pitchFamily="34" charset="0"/>
                <a:cs typeface="Calibri Light" panose="020F0302020204030204" pitchFamily="34" charset="0"/>
                <a:sym typeface="Calibri Light" panose="020F0302020204030204" pitchFamily="34" charset="0"/>
              </a:rPr>
              <a:pPr/>
              <a:t>Advanced Economies</a:t>
            </a:fld>
            <a:endParaRPr lang="en-GB" sz="700" noProof="0" dirty="0">
              <a:solidFill>
                <a:schemeClr val="bg2"/>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9" name="Text Placeholder 2">
            <a:extLst>
              <a:ext uri="{FF2B5EF4-FFF2-40B4-BE49-F238E27FC236}">
                <a16:creationId xmlns:a16="http://schemas.microsoft.com/office/drawing/2014/main" id="{44983BF4-5C0E-4227-B405-2F6654E28A0D}"/>
              </a:ext>
            </a:extLst>
          </p:cNvPr>
          <p:cNvSpPr>
            <a:spLocks noGrp="1"/>
          </p:cNvSpPr>
          <p:nvPr>
            <p:custDataLst>
              <p:tags r:id="rId6"/>
            </p:custDataLst>
          </p:nvPr>
        </p:nvSpPr>
        <p:spPr bwMode="auto">
          <a:xfrm>
            <a:off x="4297363" y="5027613"/>
            <a:ext cx="239713" cy="1063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1006663" rtl="0" eaLnBrk="1" latinLnBrk="0" hangingPunct="1">
              <a:spcBef>
                <a:spcPts val="200"/>
              </a:spcBef>
              <a:spcAft>
                <a:spcPts val="0"/>
              </a:spcAft>
              <a:buClrTx/>
              <a:buSzPct val="70000"/>
              <a:buFont typeface="Arial" panose="020B0604020202020204" pitchFamily="34" charset="0"/>
              <a:buChar char="►"/>
              <a:defRPr sz="1100" kern="1200">
                <a:solidFill>
                  <a:schemeClr val="tx1"/>
                </a:solidFill>
                <a:latin typeface="EYInterstate Light" panose="02000506000000020004" pitchFamily="2" charset="0"/>
                <a:ea typeface="+mn-ea"/>
                <a:cs typeface="+mn-cs"/>
              </a:defRPr>
            </a:lvl1pPr>
            <a:lvl2pPr marL="360000" indent="-180000" algn="l" defTabSz="1006663" rtl="0" eaLnBrk="1" latinLnBrk="0" hangingPunct="1">
              <a:spcBef>
                <a:spcPts val="200"/>
              </a:spcBef>
              <a:spcAft>
                <a:spcPts val="0"/>
              </a:spcAft>
              <a:buClrTx/>
              <a:buSzPct val="70000"/>
              <a:buFont typeface="Arial" panose="020B0604020202020204" pitchFamily="34" charset="0"/>
              <a:buChar char="►"/>
              <a:defRPr sz="1100" kern="1200">
                <a:solidFill>
                  <a:schemeClr val="tx1"/>
                </a:solidFill>
                <a:latin typeface="EYInterstate Light" panose="02000506000000020004" pitchFamily="2" charset="0"/>
                <a:ea typeface="+mn-ea"/>
                <a:cs typeface="+mn-cs"/>
              </a:defRPr>
            </a:lvl2pPr>
            <a:lvl3pPr marL="540000" indent="-180000" algn="l" defTabSz="1006663" rtl="0" eaLnBrk="1" latinLnBrk="0" hangingPunct="1">
              <a:spcBef>
                <a:spcPts val="200"/>
              </a:spcBef>
              <a:spcAft>
                <a:spcPts val="0"/>
              </a:spcAft>
              <a:buClrTx/>
              <a:buSzPct val="70000"/>
              <a:buFont typeface="Arial" panose="020B0604020202020204" pitchFamily="34" charset="0"/>
              <a:buChar char="►"/>
              <a:defRPr sz="1100" kern="1200">
                <a:solidFill>
                  <a:schemeClr val="tx1"/>
                </a:solidFill>
                <a:latin typeface="EYInterstate Light" panose="02000506000000020004" pitchFamily="2" charset="0"/>
                <a:ea typeface="+mn-ea"/>
                <a:cs typeface="+mn-cs"/>
              </a:defRPr>
            </a:lvl3pPr>
            <a:lvl4pPr marL="720000" indent="-180000" algn="l" defTabSz="1006663" rtl="0" eaLnBrk="1" latinLnBrk="0" hangingPunct="1">
              <a:spcBef>
                <a:spcPts val="200"/>
              </a:spcBef>
              <a:spcAft>
                <a:spcPts val="0"/>
              </a:spcAft>
              <a:buClrTx/>
              <a:buSzPct val="70000"/>
              <a:buFont typeface="Arial" panose="020B0604020202020204" pitchFamily="34" charset="0"/>
              <a:buChar char="►"/>
              <a:defRPr sz="1100" kern="1200">
                <a:solidFill>
                  <a:schemeClr val="tx1"/>
                </a:solidFill>
                <a:latin typeface="EYInterstate Light" panose="02000506000000020004" pitchFamily="2" charset="0"/>
                <a:ea typeface="+mn-ea"/>
                <a:cs typeface="+mn-cs"/>
              </a:defRPr>
            </a:lvl4pPr>
            <a:lvl5pPr marL="900000" indent="-180000" algn="l" defTabSz="1006663" rtl="0" eaLnBrk="1" latinLnBrk="0" hangingPunct="1">
              <a:spcBef>
                <a:spcPts val="200"/>
              </a:spcBef>
              <a:spcAft>
                <a:spcPts val="0"/>
              </a:spcAft>
              <a:buClrTx/>
              <a:buSzPct val="70000"/>
              <a:buFont typeface="Arial" panose="020B0604020202020204" pitchFamily="34" charset="0"/>
              <a:buChar char="►"/>
              <a:defRPr sz="1100" kern="1200">
                <a:solidFill>
                  <a:schemeClr val="tx1"/>
                </a:solidFill>
                <a:latin typeface="EYInterstate Light" panose="02000506000000020004" pitchFamily="2" charset="0"/>
                <a:ea typeface="+mn-ea"/>
                <a:cs typeface="+mn-cs"/>
              </a:defRPr>
            </a:lvl5pPr>
            <a:lvl6pPr marL="2768323" indent="-251666" algn="l" defTabSz="1006663" rtl="0" eaLnBrk="1" latinLnBrk="0" hangingPunct="1">
              <a:spcBef>
                <a:spcPct val="20000"/>
              </a:spcBef>
              <a:buFont typeface="Arial" pitchFamily="34" charset="0"/>
              <a:buChar char="•"/>
              <a:defRPr sz="2202" kern="1200">
                <a:solidFill>
                  <a:schemeClr val="tx1"/>
                </a:solidFill>
                <a:latin typeface="+mn-lt"/>
                <a:ea typeface="+mn-ea"/>
                <a:cs typeface="+mn-cs"/>
              </a:defRPr>
            </a:lvl6pPr>
            <a:lvl7pPr marL="3271655" indent="-251666" algn="l" defTabSz="1006663" rtl="0" eaLnBrk="1" latinLnBrk="0" hangingPunct="1">
              <a:spcBef>
                <a:spcPct val="20000"/>
              </a:spcBef>
              <a:buFont typeface="Arial" pitchFamily="34" charset="0"/>
              <a:buChar char="•"/>
              <a:defRPr sz="2202" kern="1200">
                <a:solidFill>
                  <a:schemeClr val="tx1"/>
                </a:solidFill>
                <a:latin typeface="+mn-lt"/>
                <a:ea typeface="+mn-ea"/>
                <a:cs typeface="+mn-cs"/>
              </a:defRPr>
            </a:lvl7pPr>
            <a:lvl8pPr marL="3774986" indent="-251666" algn="l" defTabSz="1006663" rtl="0" eaLnBrk="1" latinLnBrk="0" hangingPunct="1">
              <a:spcBef>
                <a:spcPct val="20000"/>
              </a:spcBef>
              <a:buFont typeface="Arial" pitchFamily="34" charset="0"/>
              <a:buChar char="•"/>
              <a:defRPr sz="2202" kern="1200">
                <a:solidFill>
                  <a:schemeClr val="tx1"/>
                </a:solidFill>
                <a:latin typeface="+mn-lt"/>
                <a:ea typeface="+mn-ea"/>
                <a:cs typeface="+mn-cs"/>
              </a:defRPr>
            </a:lvl8pPr>
            <a:lvl9pPr marL="4278318" indent="-251666" algn="l" defTabSz="1006663" rtl="0" eaLnBrk="1" latinLnBrk="0" hangingPunct="1">
              <a:spcBef>
                <a:spcPct val="20000"/>
              </a:spcBef>
              <a:buFont typeface="Arial" pitchFamily="34" charset="0"/>
              <a:buChar char="•"/>
              <a:defRPr sz="2202" kern="1200">
                <a:solidFill>
                  <a:schemeClr val="tx1"/>
                </a:solidFill>
                <a:latin typeface="+mn-lt"/>
                <a:ea typeface="+mn-ea"/>
                <a:cs typeface="+mn-cs"/>
              </a:defRPr>
            </a:lvl9pPr>
          </a:lstStyle>
          <a:p>
            <a:pPr marL="0" indent="0" algn="ctr">
              <a:spcBef>
                <a:spcPct val="0"/>
              </a:spcBef>
              <a:spcAft>
                <a:spcPct val="0"/>
              </a:spcAft>
              <a:buNone/>
            </a:pPr>
            <a:fld id="{8D1E56DF-1BA6-481B-9894-CCC40FEF4D9E}" type="datetime'''G''''''''''''l''''''''''o''''''''''''''''''''''''''ba''l'''">
              <a:rPr lang="en-GB" altLang="en-US" sz="700" smtClean="0">
                <a:solidFill>
                  <a:schemeClr val="bg2"/>
                </a:solidFill>
                <a:latin typeface="Calibri Light" panose="020F0302020204030204" pitchFamily="34" charset="0"/>
                <a:cs typeface="Calibri Light" panose="020F0302020204030204" pitchFamily="34" charset="0"/>
                <a:sym typeface="Calibri Light" panose="020F0302020204030204" pitchFamily="34" charset="0"/>
              </a:rPr>
              <a:pPr/>
              <a:t>Global</a:t>
            </a:fld>
            <a:endParaRPr lang="en-GB" sz="700" noProof="0" dirty="0">
              <a:solidFill>
                <a:schemeClr val="bg2"/>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0" name="Text Placeholder 2">
            <a:extLst>
              <a:ext uri="{FF2B5EF4-FFF2-40B4-BE49-F238E27FC236}">
                <a16:creationId xmlns:a16="http://schemas.microsoft.com/office/drawing/2014/main" id="{CB9F6DD0-763C-404E-A69D-69D05639F6F8}"/>
              </a:ext>
            </a:extLst>
          </p:cNvPr>
          <p:cNvSpPr>
            <a:spLocks noGrp="1"/>
          </p:cNvSpPr>
          <p:nvPr>
            <p:custDataLst>
              <p:tags r:id="rId7"/>
            </p:custDataLst>
          </p:nvPr>
        </p:nvSpPr>
        <p:spPr bwMode="auto">
          <a:xfrm>
            <a:off x="5676901" y="5027613"/>
            <a:ext cx="684213" cy="1063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1006663" rtl="0" eaLnBrk="1" latinLnBrk="0" hangingPunct="1">
              <a:spcBef>
                <a:spcPts val="200"/>
              </a:spcBef>
              <a:spcAft>
                <a:spcPts val="0"/>
              </a:spcAft>
              <a:buClrTx/>
              <a:buSzPct val="70000"/>
              <a:buFont typeface="Arial" panose="020B0604020202020204" pitchFamily="34" charset="0"/>
              <a:buChar char="►"/>
              <a:defRPr sz="1100" kern="1200">
                <a:solidFill>
                  <a:schemeClr val="tx1"/>
                </a:solidFill>
                <a:latin typeface="EYInterstate Light" panose="02000506000000020004" pitchFamily="2" charset="0"/>
                <a:ea typeface="+mn-ea"/>
                <a:cs typeface="+mn-cs"/>
              </a:defRPr>
            </a:lvl1pPr>
            <a:lvl2pPr marL="360000" indent="-180000" algn="l" defTabSz="1006663" rtl="0" eaLnBrk="1" latinLnBrk="0" hangingPunct="1">
              <a:spcBef>
                <a:spcPts val="200"/>
              </a:spcBef>
              <a:spcAft>
                <a:spcPts val="0"/>
              </a:spcAft>
              <a:buClrTx/>
              <a:buSzPct val="70000"/>
              <a:buFont typeface="Arial" panose="020B0604020202020204" pitchFamily="34" charset="0"/>
              <a:buChar char="►"/>
              <a:defRPr sz="1100" kern="1200">
                <a:solidFill>
                  <a:schemeClr val="tx1"/>
                </a:solidFill>
                <a:latin typeface="EYInterstate Light" panose="02000506000000020004" pitchFamily="2" charset="0"/>
                <a:ea typeface="+mn-ea"/>
                <a:cs typeface="+mn-cs"/>
              </a:defRPr>
            </a:lvl2pPr>
            <a:lvl3pPr marL="540000" indent="-180000" algn="l" defTabSz="1006663" rtl="0" eaLnBrk="1" latinLnBrk="0" hangingPunct="1">
              <a:spcBef>
                <a:spcPts val="200"/>
              </a:spcBef>
              <a:spcAft>
                <a:spcPts val="0"/>
              </a:spcAft>
              <a:buClrTx/>
              <a:buSzPct val="70000"/>
              <a:buFont typeface="Arial" panose="020B0604020202020204" pitchFamily="34" charset="0"/>
              <a:buChar char="►"/>
              <a:defRPr sz="1100" kern="1200">
                <a:solidFill>
                  <a:schemeClr val="tx1"/>
                </a:solidFill>
                <a:latin typeface="EYInterstate Light" panose="02000506000000020004" pitchFamily="2" charset="0"/>
                <a:ea typeface="+mn-ea"/>
                <a:cs typeface="+mn-cs"/>
              </a:defRPr>
            </a:lvl3pPr>
            <a:lvl4pPr marL="720000" indent="-180000" algn="l" defTabSz="1006663" rtl="0" eaLnBrk="1" latinLnBrk="0" hangingPunct="1">
              <a:spcBef>
                <a:spcPts val="200"/>
              </a:spcBef>
              <a:spcAft>
                <a:spcPts val="0"/>
              </a:spcAft>
              <a:buClrTx/>
              <a:buSzPct val="70000"/>
              <a:buFont typeface="Arial" panose="020B0604020202020204" pitchFamily="34" charset="0"/>
              <a:buChar char="►"/>
              <a:defRPr sz="1100" kern="1200">
                <a:solidFill>
                  <a:schemeClr val="tx1"/>
                </a:solidFill>
                <a:latin typeface="EYInterstate Light" panose="02000506000000020004" pitchFamily="2" charset="0"/>
                <a:ea typeface="+mn-ea"/>
                <a:cs typeface="+mn-cs"/>
              </a:defRPr>
            </a:lvl4pPr>
            <a:lvl5pPr marL="900000" indent="-180000" algn="l" defTabSz="1006663" rtl="0" eaLnBrk="1" latinLnBrk="0" hangingPunct="1">
              <a:spcBef>
                <a:spcPts val="200"/>
              </a:spcBef>
              <a:spcAft>
                <a:spcPts val="0"/>
              </a:spcAft>
              <a:buClrTx/>
              <a:buSzPct val="70000"/>
              <a:buFont typeface="Arial" panose="020B0604020202020204" pitchFamily="34" charset="0"/>
              <a:buChar char="►"/>
              <a:defRPr sz="1100" kern="1200">
                <a:solidFill>
                  <a:schemeClr val="tx1"/>
                </a:solidFill>
                <a:latin typeface="EYInterstate Light" panose="02000506000000020004" pitchFamily="2" charset="0"/>
                <a:ea typeface="+mn-ea"/>
                <a:cs typeface="+mn-cs"/>
              </a:defRPr>
            </a:lvl5pPr>
            <a:lvl6pPr marL="2768323" indent="-251666" algn="l" defTabSz="1006663" rtl="0" eaLnBrk="1" latinLnBrk="0" hangingPunct="1">
              <a:spcBef>
                <a:spcPct val="20000"/>
              </a:spcBef>
              <a:buFont typeface="Arial" pitchFamily="34" charset="0"/>
              <a:buChar char="•"/>
              <a:defRPr sz="2202" kern="1200">
                <a:solidFill>
                  <a:schemeClr val="tx1"/>
                </a:solidFill>
                <a:latin typeface="+mn-lt"/>
                <a:ea typeface="+mn-ea"/>
                <a:cs typeface="+mn-cs"/>
              </a:defRPr>
            </a:lvl6pPr>
            <a:lvl7pPr marL="3271655" indent="-251666" algn="l" defTabSz="1006663" rtl="0" eaLnBrk="1" latinLnBrk="0" hangingPunct="1">
              <a:spcBef>
                <a:spcPct val="20000"/>
              </a:spcBef>
              <a:buFont typeface="Arial" pitchFamily="34" charset="0"/>
              <a:buChar char="•"/>
              <a:defRPr sz="2202" kern="1200">
                <a:solidFill>
                  <a:schemeClr val="tx1"/>
                </a:solidFill>
                <a:latin typeface="+mn-lt"/>
                <a:ea typeface="+mn-ea"/>
                <a:cs typeface="+mn-cs"/>
              </a:defRPr>
            </a:lvl7pPr>
            <a:lvl8pPr marL="3774986" indent="-251666" algn="l" defTabSz="1006663" rtl="0" eaLnBrk="1" latinLnBrk="0" hangingPunct="1">
              <a:spcBef>
                <a:spcPct val="20000"/>
              </a:spcBef>
              <a:buFont typeface="Arial" pitchFamily="34" charset="0"/>
              <a:buChar char="•"/>
              <a:defRPr sz="2202" kern="1200">
                <a:solidFill>
                  <a:schemeClr val="tx1"/>
                </a:solidFill>
                <a:latin typeface="+mn-lt"/>
                <a:ea typeface="+mn-ea"/>
                <a:cs typeface="+mn-cs"/>
              </a:defRPr>
            </a:lvl8pPr>
            <a:lvl9pPr marL="4278318" indent="-251666" algn="l" defTabSz="1006663" rtl="0" eaLnBrk="1" latinLnBrk="0" hangingPunct="1">
              <a:spcBef>
                <a:spcPct val="20000"/>
              </a:spcBef>
              <a:buFont typeface="Arial" pitchFamily="34" charset="0"/>
              <a:buChar char="•"/>
              <a:defRPr sz="2202" kern="1200">
                <a:solidFill>
                  <a:schemeClr val="tx1"/>
                </a:solidFill>
                <a:latin typeface="+mn-lt"/>
                <a:ea typeface="+mn-ea"/>
                <a:cs typeface="+mn-cs"/>
              </a:defRPr>
            </a:lvl9pPr>
          </a:lstStyle>
          <a:p>
            <a:pPr marL="0" indent="0" algn="ctr">
              <a:spcBef>
                <a:spcPct val="0"/>
              </a:spcBef>
              <a:spcAft>
                <a:spcPct val="0"/>
              </a:spcAft>
              <a:buNone/>
            </a:pPr>
            <a:fld id="{BD442924-D78B-424F-848C-D9650D94ABCC}" type="datetime'Su''''''''''''''b-''S''a''''h''''''''a''ra''''''''n Afr''ica'">
              <a:rPr lang="en-GB" altLang="en-US" sz="700" smtClean="0">
                <a:solidFill>
                  <a:schemeClr val="bg2"/>
                </a:solidFill>
                <a:latin typeface="Calibri Light" panose="020F0302020204030204" pitchFamily="34" charset="0"/>
                <a:cs typeface="Calibri Light" panose="020F0302020204030204" pitchFamily="34" charset="0"/>
                <a:sym typeface="Calibri Light" panose="020F0302020204030204" pitchFamily="34" charset="0"/>
              </a:rPr>
              <a:pPr/>
              <a:t>Sub-Saharan Africa</a:t>
            </a:fld>
            <a:endParaRPr lang="en-GB" sz="700" noProof="0" dirty="0">
              <a:solidFill>
                <a:schemeClr val="bg2"/>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7" name="Text Placeholder 2">
            <a:extLst>
              <a:ext uri="{FF2B5EF4-FFF2-40B4-BE49-F238E27FC236}">
                <a16:creationId xmlns:a16="http://schemas.microsoft.com/office/drawing/2014/main" id="{DE4A933B-C922-4FE0-903E-F9C76A006A00}"/>
              </a:ext>
            </a:extLst>
          </p:cNvPr>
          <p:cNvSpPr>
            <a:spLocks noGrp="1"/>
          </p:cNvSpPr>
          <p:nvPr>
            <p:custDataLst>
              <p:tags r:id="rId8"/>
            </p:custDataLst>
          </p:nvPr>
        </p:nvSpPr>
        <p:spPr bwMode="auto">
          <a:xfrm>
            <a:off x="6580188" y="5027613"/>
            <a:ext cx="481013" cy="1063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1006663" rtl="0" eaLnBrk="1" latinLnBrk="0" hangingPunct="1">
              <a:spcBef>
                <a:spcPts val="200"/>
              </a:spcBef>
              <a:spcAft>
                <a:spcPts val="0"/>
              </a:spcAft>
              <a:buClrTx/>
              <a:buSzPct val="70000"/>
              <a:buFont typeface="Arial" panose="020B0604020202020204" pitchFamily="34" charset="0"/>
              <a:buChar char="►"/>
              <a:defRPr sz="1100" kern="1200">
                <a:solidFill>
                  <a:schemeClr val="tx1"/>
                </a:solidFill>
                <a:latin typeface="EYInterstate Light" panose="02000506000000020004" pitchFamily="2" charset="0"/>
                <a:ea typeface="+mn-ea"/>
                <a:cs typeface="+mn-cs"/>
              </a:defRPr>
            </a:lvl1pPr>
            <a:lvl2pPr marL="360000" indent="-180000" algn="l" defTabSz="1006663" rtl="0" eaLnBrk="1" latinLnBrk="0" hangingPunct="1">
              <a:spcBef>
                <a:spcPts val="200"/>
              </a:spcBef>
              <a:spcAft>
                <a:spcPts val="0"/>
              </a:spcAft>
              <a:buClrTx/>
              <a:buSzPct val="70000"/>
              <a:buFont typeface="Arial" panose="020B0604020202020204" pitchFamily="34" charset="0"/>
              <a:buChar char="►"/>
              <a:defRPr sz="1100" kern="1200">
                <a:solidFill>
                  <a:schemeClr val="tx1"/>
                </a:solidFill>
                <a:latin typeface="EYInterstate Light" panose="02000506000000020004" pitchFamily="2" charset="0"/>
                <a:ea typeface="+mn-ea"/>
                <a:cs typeface="+mn-cs"/>
              </a:defRPr>
            </a:lvl2pPr>
            <a:lvl3pPr marL="540000" indent="-180000" algn="l" defTabSz="1006663" rtl="0" eaLnBrk="1" latinLnBrk="0" hangingPunct="1">
              <a:spcBef>
                <a:spcPts val="200"/>
              </a:spcBef>
              <a:spcAft>
                <a:spcPts val="0"/>
              </a:spcAft>
              <a:buClrTx/>
              <a:buSzPct val="70000"/>
              <a:buFont typeface="Arial" panose="020B0604020202020204" pitchFamily="34" charset="0"/>
              <a:buChar char="►"/>
              <a:defRPr sz="1100" kern="1200">
                <a:solidFill>
                  <a:schemeClr val="tx1"/>
                </a:solidFill>
                <a:latin typeface="EYInterstate Light" panose="02000506000000020004" pitchFamily="2" charset="0"/>
                <a:ea typeface="+mn-ea"/>
                <a:cs typeface="+mn-cs"/>
              </a:defRPr>
            </a:lvl3pPr>
            <a:lvl4pPr marL="720000" indent="-180000" algn="l" defTabSz="1006663" rtl="0" eaLnBrk="1" latinLnBrk="0" hangingPunct="1">
              <a:spcBef>
                <a:spcPts val="200"/>
              </a:spcBef>
              <a:spcAft>
                <a:spcPts val="0"/>
              </a:spcAft>
              <a:buClrTx/>
              <a:buSzPct val="70000"/>
              <a:buFont typeface="Arial" panose="020B0604020202020204" pitchFamily="34" charset="0"/>
              <a:buChar char="►"/>
              <a:defRPr sz="1100" kern="1200">
                <a:solidFill>
                  <a:schemeClr val="tx1"/>
                </a:solidFill>
                <a:latin typeface="EYInterstate Light" panose="02000506000000020004" pitchFamily="2" charset="0"/>
                <a:ea typeface="+mn-ea"/>
                <a:cs typeface="+mn-cs"/>
              </a:defRPr>
            </a:lvl4pPr>
            <a:lvl5pPr marL="900000" indent="-180000" algn="l" defTabSz="1006663" rtl="0" eaLnBrk="1" latinLnBrk="0" hangingPunct="1">
              <a:spcBef>
                <a:spcPts val="200"/>
              </a:spcBef>
              <a:spcAft>
                <a:spcPts val="0"/>
              </a:spcAft>
              <a:buClrTx/>
              <a:buSzPct val="70000"/>
              <a:buFont typeface="Arial" panose="020B0604020202020204" pitchFamily="34" charset="0"/>
              <a:buChar char="►"/>
              <a:defRPr sz="1100" kern="1200">
                <a:solidFill>
                  <a:schemeClr val="tx1"/>
                </a:solidFill>
                <a:latin typeface="EYInterstate Light" panose="02000506000000020004" pitchFamily="2" charset="0"/>
                <a:ea typeface="+mn-ea"/>
                <a:cs typeface="+mn-cs"/>
              </a:defRPr>
            </a:lvl5pPr>
            <a:lvl6pPr marL="2768323" indent="-251666" algn="l" defTabSz="1006663" rtl="0" eaLnBrk="1" latinLnBrk="0" hangingPunct="1">
              <a:spcBef>
                <a:spcPct val="20000"/>
              </a:spcBef>
              <a:buFont typeface="Arial" pitchFamily="34" charset="0"/>
              <a:buChar char="•"/>
              <a:defRPr sz="2202" kern="1200">
                <a:solidFill>
                  <a:schemeClr val="tx1"/>
                </a:solidFill>
                <a:latin typeface="+mn-lt"/>
                <a:ea typeface="+mn-ea"/>
                <a:cs typeface="+mn-cs"/>
              </a:defRPr>
            </a:lvl6pPr>
            <a:lvl7pPr marL="3271655" indent="-251666" algn="l" defTabSz="1006663" rtl="0" eaLnBrk="1" latinLnBrk="0" hangingPunct="1">
              <a:spcBef>
                <a:spcPct val="20000"/>
              </a:spcBef>
              <a:buFont typeface="Arial" pitchFamily="34" charset="0"/>
              <a:buChar char="•"/>
              <a:defRPr sz="2202" kern="1200">
                <a:solidFill>
                  <a:schemeClr val="tx1"/>
                </a:solidFill>
                <a:latin typeface="+mn-lt"/>
                <a:ea typeface="+mn-ea"/>
                <a:cs typeface="+mn-cs"/>
              </a:defRPr>
            </a:lvl7pPr>
            <a:lvl8pPr marL="3774986" indent="-251666" algn="l" defTabSz="1006663" rtl="0" eaLnBrk="1" latinLnBrk="0" hangingPunct="1">
              <a:spcBef>
                <a:spcPct val="20000"/>
              </a:spcBef>
              <a:buFont typeface="Arial" pitchFamily="34" charset="0"/>
              <a:buChar char="•"/>
              <a:defRPr sz="2202" kern="1200">
                <a:solidFill>
                  <a:schemeClr val="tx1"/>
                </a:solidFill>
                <a:latin typeface="+mn-lt"/>
                <a:ea typeface="+mn-ea"/>
                <a:cs typeface="+mn-cs"/>
              </a:defRPr>
            </a:lvl8pPr>
            <a:lvl9pPr marL="4278318" indent="-251666" algn="l" defTabSz="1006663" rtl="0" eaLnBrk="1" latinLnBrk="0" hangingPunct="1">
              <a:spcBef>
                <a:spcPct val="20000"/>
              </a:spcBef>
              <a:buFont typeface="Arial" pitchFamily="34" charset="0"/>
              <a:buChar char="•"/>
              <a:defRPr sz="2202" kern="1200">
                <a:solidFill>
                  <a:schemeClr val="tx1"/>
                </a:solidFill>
                <a:latin typeface="+mn-lt"/>
                <a:ea typeface="+mn-ea"/>
                <a:cs typeface="+mn-cs"/>
              </a:defRPr>
            </a:lvl9pPr>
          </a:lstStyle>
          <a:p>
            <a:pPr marL="0" indent="0" algn="ctr">
              <a:spcBef>
                <a:spcPct val="0"/>
              </a:spcBef>
              <a:spcAft>
                <a:spcPct val="0"/>
              </a:spcAft>
              <a:buNone/>
            </a:pPr>
            <a:fld id="{7D9371BB-5E82-408F-AF0B-67725E4F1F23}" type="datetime'M''''o''''''''z''''''''''''a''''mb''i''''''''''''''qu''e'''">
              <a:rPr lang="en-GB" altLang="en-US" sz="700" smtClean="0">
                <a:solidFill>
                  <a:schemeClr val="bg2"/>
                </a:solidFill>
                <a:latin typeface="Calibri Light" panose="020F0302020204030204" pitchFamily="34" charset="0"/>
                <a:cs typeface="Calibri Light" panose="020F0302020204030204" pitchFamily="34" charset="0"/>
                <a:sym typeface="Calibri Light" panose="020F0302020204030204" pitchFamily="34" charset="0"/>
              </a:rPr>
              <a:pPr/>
              <a:t>Mozambique</a:t>
            </a:fld>
            <a:endParaRPr lang="en-GB" sz="700" noProof="0" dirty="0">
              <a:solidFill>
                <a:schemeClr val="bg2"/>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2" name="Rectangle 21">
            <a:extLst>
              <a:ext uri="{FF2B5EF4-FFF2-40B4-BE49-F238E27FC236}">
                <a16:creationId xmlns:a16="http://schemas.microsoft.com/office/drawing/2014/main" id="{F7BDCFBA-0B4F-4A0B-B641-55767F847467}"/>
              </a:ext>
            </a:extLst>
          </p:cNvPr>
          <p:cNvSpPr/>
          <p:nvPr>
            <p:custDataLst>
              <p:tags r:id="rId9"/>
            </p:custDataLst>
          </p:nvPr>
        </p:nvSpPr>
        <p:spPr bwMode="auto">
          <a:xfrm>
            <a:off x="4051300" y="5319713"/>
            <a:ext cx="125413" cy="93663"/>
          </a:xfrm>
          <a:prstGeom prst="rect">
            <a:avLst/>
          </a:prstGeom>
          <a:solidFill>
            <a:srgbClr val="377169"/>
          </a:solidFill>
          <a:ln w="9525" cap="flat" cmpd="sng" algn="ctr">
            <a:noFill/>
            <a:prstDash val="solid"/>
          </a:ln>
          <a:effectLst/>
          <a:extLst>
            <a:ext uri="{91240B29-F687-4F45-9708-019B960494DF}">
              <a14:hiddenLine xmlns:a14="http://schemas.microsoft.com/office/drawing/2010/main" w="9525" cap="flat" cmpd="sng" algn="ctr">
                <a:solidFill>
                  <a:schemeClr val="tx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endParaRPr lang="en-GB" sz="1200" dirty="0">
              <a:solidFill>
                <a:schemeClr val="tx1"/>
              </a:solidFill>
            </a:endParaRPr>
          </a:p>
        </p:txBody>
      </p:sp>
      <p:sp>
        <p:nvSpPr>
          <p:cNvPr id="23" name="Rectangle 22">
            <a:extLst>
              <a:ext uri="{FF2B5EF4-FFF2-40B4-BE49-F238E27FC236}">
                <a16:creationId xmlns:a16="http://schemas.microsoft.com/office/drawing/2014/main" id="{1ECF1FC9-D8FD-43A3-BDD0-AF4B51046E87}"/>
              </a:ext>
            </a:extLst>
          </p:cNvPr>
          <p:cNvSpPr/>
          <p:nvPr>
            <p:custDataLst>
              <p:tags r:id="rId10"/>
            </p:custDataLst>
          </p:nvPr>
        </p:nvSpPr>
        <p:spPr bwMode="auto">
          <a:xfrm>
            <a:off x="4506913" y="5319713"/>
            <a:ext cx="125413" cy="93663"/>
          </a:xfrm>
          <a:prstGeom prst="rect">
            <a:avLst/>
          </a:prstGeom>
          <a:solidFill>
            <a:srgbClr val="254D47"/>
          </a:solidFill>
          <a:ln w="9525" cap="flat" cmpd="sng" algn="ctr">
            <a:noFill/>
            <a:prstDash val="solid"/>
          </a:ln>
          <a:effectLst/>
          <a:extLst>
            <a:ext uri="{91240B29-F687-4F45-9708-019B960494DF}">
              <a14:hiddenLine xmlns:a14="http://schemas.microsoft.com/office/drawing/2010/main" w="9525" cap="flat" cmpd="sng" algn="ctr">
                <a:solidFill>
                  <a:schemeClr val="tx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endParaRPr lang="en-GB" sz="1200" dirty="0">
              <a:solidFill>
                <a:schemeClr val="tx1"/>
              </a:solidFill>
            </a:endParaRPr>
          </a:p>
        </p:txBody>
      </p:sp>
      <p:sp>
        <p:nvSpPr>
          <p:cNvPr id="21" name="Rectangle 20">
            <a:extLst>
              <a:ext uri="{FF2B5EF4-FFF2-40B4-BE49-F238E27FC236}">
                <a16:creationId xmlns:a16="http://schemas.microsoft.com/office/drawing/2014/main" id="{16680C80-AB7C-4476-B26A-09DF97E04F08}"/>
              </a:ext>
            </a:extLst>
          </p:cNvPr>
          <p:cNvSpPr/>
          <p:nvPr>
            <p:custDataLst>
              <p:tags r:id="rId11"/>
            </p:custDataLst>
          </p:nvPr>
        </p:nvSpPr>
        <p:spPr bwMode="auto">
          <a:xfrm>
            <a:off x="4989513" y="5319713"/>
            <a:ext cx="125413" cy="93663"/>
          </a:xfrm>
          <a:prstGeom prst="rect">
            <a:avLst/>
          </a:prstGeom>
          <a:solidFill>
            <a:srgbClr val="193430"/>
          </a:solidFill>
          <a:ln w="9525" cap="flat" cmpd="sng" algn="ctr">
            <a:noFill/>
            <a:prstDash val="solid"/>
          </a:ln>
          <a:effectLst/>
          <a:extLst>
            <a:ext uri="{91240B29-F687-4F45-9708-019B960494DF}">
              <a14:hiddenLine xmlns:a14="http://schemas.microsoft.com/office/drawing/2010/main" w="9525" cap="flat" cmpd="sng" algn="ctr">
                <a:solidFill>
                  <a:schemeClr val="tx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endParaRPr lang="en-GB" sz="1200" dirty="0">
              <a:solidFill>
                <a:schemeClr val="tx1"/>
              </a:solidFill>
            </a:endParaRPr>
          </a:p>
        </p:txBody>
      </p:sp>
      <p:sp>
        <p:nvSpPr>
          <p:cNvPr id="24" name="Text Placeholder 2">
            <a:extLst>
              <a:ext uri="{FF2B5EF4-FFF2-40B4-BE49-F238E27FC236}">
                <a16:creationId xmlns:a16="http://schemas.microsoft.com/office/drawing/2014/main" id="{3E87C0A6-2EE6-44D0-B3C9-369952D66725}"/>
              </a:ext>
            </a:extLst>
          </p:cNvPr>
          <p:cNvSpPr>
            <a:spLocks noGrp="1"/>
          </p:cNvSpPr>
          <p:nvPr>
            <p:custDataLst>
              <p:tags r:id="rId12"/>
            </p:custDataLst>
          </p:nvPr>
        </p:nvSpPr>
        <p:spPr bwMode="auto">
          <a:xfrm>
            <a:off x="4227513" y="5316538"/>
            <a:ext cx="177800" cy="1063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1006663" rtl="0" eaLnBrk="1" latinLnBrk="0" hangingPunct="1">
              <a:spcBef>
                <a:spcPts val="200"/>
              </a:spcBef>
              <a:spcAft>
                <a:spcPts val="0"/>
              </a:spcAft>
              <a:buClrTx/>
              <a:buSzPct val="70000"/>
              <a:buFont typeface="Arial" panose="020B0604020202020204" pitchFamily="34" charset="0"/>
              <a:buChar char="►"/>
              <a:defRPr sz="1100" kern="1200">
                <a:solidFill>
                  <a:schemeClr val="tx1"/>
                </a:solidFill>
                <a:latin typeface="EYInterstate Light" panose="02000506000000020004" pitchFamily="2" charset="0"/>
                <a:ea typeface="+mn-ea"/>
                <a:cs typeface="+mn-cs"/>
              </a:defRPr>
            </a:lvl1pPr>
            <a:lvl2pPr marL="360000" indent="-180000" algn="l" defTabSz="1006663" rtl="0" eaLnBrk="1" latinLnBrk="0" hangingPunct="1">
              <a:spcBef>
                <a:spcPts val="200"/>
              </a:spcBef>
              <a:spcAft>
                <a:spcPts val="0"/>
              </a:spcAft>
              <a:buClrTx/>
              <a:buSzPct val="70000"/>
              <a:buFont typeface="Arial" panose="020B0604020202020204" pitchFamily="34" charset="0"/>
              <a:buChar char="►"/>
              <a:defRPr sz="1100" kern="1200">
                <a:solidFill>
                  <a:schemeClr val="tx1"/>
                </a:solidFill>
                <a:latin typeface="EYInterstate Light" panose="02000506000000020004" pitchFamily="2" charset="0"/>
                <a:ea typeface="+mn-ea"/>
                <a:cs typeface="+mn-cs"/>
              </a:defRPr>
            </a:lvl2pPr>
            <a:lvl3pPr marL="540000" indent="-180000" algn="l" defTabSz="1006663" rtl="0" eaLnBrk="1" latinLnBrk="0" hangingPunct="1">
              <a:spcBef>
                <a:spcPts val="200"/>
              </a:spcBef>
              <a:spcAft>
                <a:spcPts val="0"/>
              </a:spcAft>
              <a:buClrTx/>
              <a:buSzPct val="70000"/>
              <a:buFont typeface="Arial" panose="020B0604020202020204" pitchFamily="34" charset="0"/>
              <a:buChar char="►"/>
              <a:defRPr sz="1100" kern="1200">
                <a:solidFill>
                  <a:schemeClr val="tx1"/>
                </a:solidFill>
                <a:latin typeface="EYInterstate Light" panose="02000506000000020004" pitchFamily="2" charset="0"/>
                <a:ea typeface="+mn-ea"/>
                <a:cs typeface="+mn-cs"/>
              </a:defRPr>
            </a:lvl3pPr>
            <a:lvl4pPr marL="720000" indent="-180000" algn="l" defTabSz="1006663" rtl="0" eaLnBrk="1" latinLnBrk="0" hangingPunct="1">
              <a:spcBef>
                <a:spcPts val="200"/>
              </a:spcBef>
              <a:spcAft>
                <a:spcPts val="0"/>
              </a:spcAft>
              <a:buClrTx/>
              <a:buSzPct val="70000"/>
              <a:buFont typeface="Arial" panose="020B0604020202020204" pitchFamily="34" charset="0"/>
              <a:buChar char="►"/>
              <a:defRPr sz="1100" kern="1200">
                <a:solidFill>
                  <a:schemeClr val="tx1"/>
                </a:solidFill>
                <a:latin typeface="EYInterstate Light" panose="02000506000000020004" pitchFamily="2" charset="0"/>
                <a:ea typeface="+mn-ea"/>
                <a:cs typeface="+mn-cs"/>
              </a:defRPr>
            </a:lvl4pPr>
            <a:lvl5pPr marL="900000" indent="-180000" algn="l" defTabSz="1006663" rtl="0" eaLnBrk="1" latinLnBrk="0" hangingPunct="1">
              <a:spcBef>
                <a:spcPts val="200"/>
              </a:spcBef>
              <a:spcAft>
                <a:spcPts val="0"/>
              </a:spcAft>
              <a:buClrTx/>
              <a:buSzPct val="70000"/>
              <a:buFont typeface="Arial" panose="020B0604020202020204" pitchFamily="34" charset="0"/>
              <a:buChar char="►"/>
              <a:defRPr sz="1100" kern="1200">
                <a:solidFill>
                  <a:schemeClr val="tx1"/>
                </a:solidFill>
                <a:latin typeface="EYInterstate Light" panose="02000506000000020004" pitchFamily="2" charset="0"/>
                <a:ea typeface="+mn-ea"/>
                <a:cs typeface="+mn-cs"/>
              </a:defRPr>
            </a:lvl5pPr>
            <a:lvl6pPr marL="2768323" indent="-251666" algn="l" defTabSz="1006663" rtl="0" eaLnBrk="1" latinLnBrk="0" hangingPunct="1">
              <a:spcBef>
                <a:spcPct val="20000"/>
              </a:spcBef>
              <a:buFont typeface="Arial" pitchFamily="34" charset="0"/>
              <a:buChar char="•"/>
              <a:defRPr sz="2202" kern="1200">
                <a:solidFill>
                  <a:schemeClr val="tx1"/>
                </a:solidFill>
                <a:latin typeface="+mn-lt"/>
                <a:ea typeface="+mn-ea"/>
                <a:cs typeface="+mn-cs"/>
              </a:defRPr>
            </a:lvl6pPr>
            <a:lvl7pPr marL="3271655" indent="-251666" algn="l" defTabSz="1006663" rtl="0" eaLnBrk="1" latinLnBrk="0" hangingPunct="1">
              <a:spcBef>
                <a:spcPct val="20000"/>
              </a:spcBef>
              <a:buFont typeface="Arial" pitchFamily="34" charset="0"/>
              <a:buChar char="•"/>
              <a:defRPr sz="2202" kern="1200">
                <a:solidFill>
                  <a:schemeClr val="tx1"/>
                </a:solidFill>
                <a:latin typeface="+mn-lt"/>
                <a:ea typeface="+mn-ea"/>
                <a:cs typeface="+mn-cs"/>
              </a:defRPr>
            </a:lvl7pPr>
            <a:lvl8pPr marL="3774986" indent="-251666" algn="l" defTabSz="1006663" rtl="0" eaLnBrk="1" latinLnBrk="0" hangingPunct="1">
              <a:spcBef>
                <a:spcPct val="20000"/>
              </a:spcBef>
              <a:buFont typeface="Arial" pitchFamily="34" charset="0"/>
              <a:buChar char="•"/>
              <a:defRPr sz="2202" kern="1200">
                <a:solidFill>
                  <a:schemeClr val="tx1"/>
                </a:solidFill>
                <a:latin typeface="+mn-lt"/>
                <a:ea typeface="+mn-ea"/>
                <a:cs typeface="+mn-cs"/>
              </a:defRPr>
            </a:lvl8pPr>
            <a:lvl9pPr marL="4278318" indent="-251666" algn="l" defTabSz="1006663" rtl="0" eaLnBrk="1" latinLnBrk="0" hangingPunct="1">
              <a:spcBef>
                <a:spcPct val="20000"/>
              </a:spcBef>
              <a:buFont typeface="Arial" pitchFamily="34" charset="0"/>
              <a:buChar char="•"/>
              <a:defRPr sz="2202" kern="1200">
                <a:solidFill>
                  <a:schemeClr val="tx1"/>
                </a:solidFill>
                <a:latin typeface="+mn-lt"/>
                <a:ea typeface="+mn-ea"/>
                <a:cs typeface="+mn-cs"/>
              </a:defRPr>
            </a:lvl9pPr>
          </a:lstStyle>
          <a:p>
            <a:pPr marL="0" indent="0">
              <a:spcBef>
                <a:spcPct val="0"/>
              </a:spcBef>
              <a:spcAft>
                <a:spcPct val="0"/>
              </a:spcAft>
              <a:buNone/>
            </a:pPr>
            <a:fld id="{FD2274BC-00B5-43C9-BC93-71AB3F372062}" type="datetime'''''''''''''''''''''''''''''''2''''''''''''0''''''19'''''''''">
              <a:rPr lang="en-GB" altLang="en-US" sz="700" smtClean="0">
                <a:solidFill>
                  <a:schemeClr val="bg2"/>
                </a:solidFill>
                <a:latin typeface="Calibri Light" panose="020F0302020204030204" pitchFamily="34" charset="0"/>
                <a:cs typeface="Calibri Light" panose="020F0302020204030204" pitchFamily="34" charset="0"/>
                <a:sym typeface="Calibri Light" panose="020F0302020204030204" pitchFamily="34" charset="0"/>
              </a:rPr>
              <a:pPr/>
              <a:t>2019</a:t>
            </a:fld>
            <a:endParaRPr lang="en-GB" sz="700" noProof="0" dirty="0">
              <a:solidFill>
                <a:schemeClr val="bg2"/>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5" name="Text Placeholder 2">
            <a:extLst>
              <a:ext uri="{FF2B5EF4-FFF2-40B4-BE49-F238E27FC236}">
                <a16:creationId xmlns:a16="http://schemas.microsoft.com/office/drawing/2014/main" id="{A7D42636-2120-4169-84D0-5DDE4F8671A9}"/>
              </a:ext>
            </a:extLst>
          </p:cNvPr>
          <p:cNvSpPr>
            <a:spLocks noGrp="1"/>
          </p:cNvSpPr>
          <p:nvPr>
            <p:custDataLst>
              <p:tags r:id="rId13"/>
            </p:custDataLst>
          </p:nvPr>
        </p:nvSpPr>
        <p:spPr bwMode="auto">
          <a:xfrm>
            <a:off x="5165725" y="5316538"/>
            <a:ext cx="204788" cy="1063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1006663" rtl="0" eaLnBrk="1" latinLnBrk="0" hangingPunct="1">
              <a:spcBef>
                <a:spcPts val="200"/>
              </a:spcBef>
              <a:spcAft>
                <a:spcPts val="0"/>
              </a:spcAft>
              <a:buClrTx/>
              <a:buSzPct val="70000"/>
              <a:buFont typeface="Arial" panose="020B0604020202020204" pitchFamily="34" charset="0"/>
              <a:buChar char="►"/>
              <a:defRPr sz="1100" kern="1200">
                <a:solidFill>
                  <a:schemeClr val="tx1"/>
                </a:solidFill>
                <a:latin typeface="EYInterstate Light" panose="02000506000000020004" pitchFamily="2" charset="0"/>
                <a:ea typeface="+mn-ea"/>
                <a:cs typeface="+mn-cs"/>
              </a:defRPr>
            </a:lvl1pPr>
            <a:lvl2pPr marL="360000" indent="-180000" algn="l" defTabSz="1006663" rtl="0" eaLnBrk="1" latinLnBrk="0" hangingPunct="1">
              <a:spcBef>
                <a:spcPts val="200"/>
              </a:spcBef>
              <a:spcAft>
                <a:spcPts val="0"/>
              </a:spcAft>
              <a:buClrTx/>
              <a:buSzPct val="70000"/>
              <a:buFont typeface="Arial" panose="020B0604020202020204" pitchFamily="34" charset="0"/>
              <a:buChar char="►"/>
              <a:defRPr sz="1100" kern="1200">
                <a:solidFill>
                  <a:schemeClr val="tx1"/>
                </a:solidFill>
                <a:latin typeface="EYInterstate Light" panose="02000506000000020004" pitchFamily="2" charset="0"/>
                <a:ea typeface="+mn-ea"/>
                <a:cs typeface="+mn-cs"/>
              </a:defRPr>
            </a:lvl2pPr>
            <a:lvl3pPr marL="540000" indent="-180000" algn="l" defTabSz="1006663" rtl="0" eaLnBrk="1" latinLnBrk="0" hangingPunct="1">
              <a:spcBef>
                <a:spcPts val="200"/>
              </a:spcBef>
              <a:spcAft>
                <a:spcPts val="0"/>
              </a:spcAft>
              <a:buClrTx/>
              <a:buSzPct val="70000"/>
              <a:buFont typeface="Arial" panose="020B0604020202020204" pitchFamily="34" charset="0"/>
              <a:buChar char="►"/>
              <a:defRPr sz="1100" kern="1200">
                <a:solidFill>
                  <a:schemeClr val="tx1"/>
                </a:solidFill>
                <a:latin typeface="EYInterstate Light" panose="02000506000000020004" pitchFamily="2" charset="0"/>
                <a:ea typeface="+mn-ea"/>
                <a:cs typeface="+mn-cs"/>
              </a:defRPr>
            </a:lvl3pPr>
            <a:lvl4pPr marL="720000" indent="-180000" algn="l" defTabSz="1006663" rtl="0" eaLnBrk="1" latinLnBrk="0" hangingPunct="1">
              <a:spcBef>
                <a:spcPts val="200"/>
              </a:spcBef>
              <a:spcAft>
                <a:spcPts val="0"/>
              </a:spcAft>
              <a:buClrTx/>
              <a:buSzPct val="70000"/>
              <a:buFont typeface="Arial" panose="020B0604020202020204" pitchFamily="34" charset="0"/>
              <a:buChar char="►"/>
              <a:defRPr sz="1100" kern="1200">
                <a:solidFill>
                  <a:schemeClr val="tx1"/>
                </a:solidFill>
                <a:latin typeface="EYInterstate Light" panose="02000506000000020004" pitchFamily="2" charset="0"/>
                <a:ea typeface="+mn-ea"/>
                <a:cs typeface="+mn-cs"/>
              </a:defRPr>
            </a:lvl4pPr>
            <a:lvl5pPr marL="900000" indent="-180000" algn="l" defTabSz="1006663" rtl="0" eaLnBrk="1" latinLnBrk="0" hangingPunct="1">
              <a:spcBef>
                <a:spcPts val="200"/>
              </a:spcBef>
              <a:spcAft>
                <a:spcPts val="0"/>
              </a:spcAft>
              <a:buClrTx/>
              <a:buSzPct val="70000"/>
              <a:buFont typeface="Arial" panose="020B0604020202020204" pitchFamily="34" charset="0"/>
              <a:buChar char="►"/>
              <a:defRPr sz="1100" kern="1200">
                <a:solidFill>
                  <a:schemeClr val="tx1"/>
                </a:solidFill>
                <a:latin typeface="EYInterstate Light" panose="02000506000000020004" pitchFamily="2" charset="0"/>
                <a:ea typeface="+mn-ea"/>
                <a:cs typeface="+mn-cs"/>
              </a:defRPr>
            </a:lvl5pPr>
            <a:lvl6pPr marL="2768323" indent="-251666" algn="l" defTabSz="1006663" rtl="0" eaLnBrk="1" latinLnBrk="0" hangingPunct="1">
              <a:spcBef>
                <a:spcPct val="20000"/>
              </a:spcBef>
              <a:buFont typeface="Arial" pitchFamily="34" charset="0"/>
              <a:buChar char="•"/>
              <a:defRPr sz="2202" kern="1200">
                <a:solidFill>
                  <a:schemeClr val="tx1"/>
                </a:solidFill>
                <a:latin typeface="+mn-lt"/>
                <a:ea typeface="+mn-ea"/>
                <a:cs typeface="+mn-cs"/>
              </a:defRPr>
            </a:lvl6pPr>
            <a:lvl7pPr marL="3271655" indent="-251666" algn="l" defTabSz="1006663" rtl="0" eaLnBrk="1" latinLnBrk="0" hangingPunct="1">
              <a:spcBef>
                <a:spcPct val="20000"/>
              </a:spcBef>
              <a:buFont typeface="Arial" pitchFamily="34" charset="0"/>
              <a:buChar char="•"/>
              <a:defRPr sz="2202" kern="1200">
                <a:solidFill>
                  <a:schemeClr val="tx1"/>
                </a:solidFill>
                <a:latin typeface="+mn-lt"/>
                <a:ea typeface="+mn-ea"/>
                <a:cs typeface="+mn-cs"/>
              </a:defRPr>
            </a:lvl7pPr>
            <a:lvl8pPr marL="3774986" indent="-251666" algn="l" defTabSz="1006663" rtl="0" eaLnBrk="1" latinLnBrk="0" hangingPunct="1">
              <a:spcBef>
                <a:spcPct val="20000"/>
              </a:spcBef>
              <a:buFont typeface="Arial" pitchFamily="34" charset="0"/>
              <a:buChar char="•"/>
              <a:defRPr sz="2202" kern="1200">
                <a:solidFill>
                  <a:schemeClr val="tx1"/>
                </a:solidFill>
                <a:latin typeface="+mn-lt"/>
                <a:ea typeface="+mn-ea"/>
                <a:cs typeface="+mn-cs"/>
              </a:defRPr>
            </a:lvl8pPr>
            <a:lvl9pPr marL="4278318" indent="-251666" algn="l" defTabSz="1006663" rtl="0" eaLnBrk="1" latinLnBrk="0" hangingPunct="1">
              <a:spcBef>
                <a:spcPct val="20000"/>
              </a:spcBef>
              <a:buFont typeface="Arial" pitchFamily="34" charset="0"/>
              <a:buChar char="•"/>
              <a:defRPr sz="2202" kern="1200">
                <a:solidFill>
                  <a:schemeClr val="tx1"/>
                </a:solidFill>
                <a:latin typeface="+mn-lt"/>
                <a:ea typeface="+mn-ea"/>
                <a:cs typeface="+mn-cs"/>
              </a:defRPr>
            </a:lvl9pPr>
          </a:lstStyle>
          <a:p>
            <a:pPr marL="0" indent="0">
              <a:spcBef>
                <a:spcPct val="0"/>
              </a:spcBef>
              <a:spcAft>
                <a:spcPct val="0"/>
              </a:spcAft>
              <a:buNone/>
            </a:pPr>
            <a:fld id="{6D9548CE-E27E-4BDC-AE16-7E6217485104}" type="datetime'20''''''''''''''''''''''''''''''''2''''''''''''''''1f'''''''">
              <a:rPr lang="en-GB" altLang="en-US" sz="700" smtClean="0">
                <a:solidFill>
                  <a:schemeClr val="bg2"/>
                </a:solidFill>
                <a:latin typeface="Calibri Light" panose="020F0302020204030204" pitchFamily="34" charset="0"/>
                <a:cs typeface="Calibri Light" panose="020F0302020204030204" pitchFamily="34" charset="0"/>
                <a:sym typeface="Calibri Light" panose="020F0302020204030204" pitchFamily="34" charset="0"/>
              </a:rPr>
              <a:pPr/>
              <a:t>2021f</a:t>
            </a:fld>
            <a:endParaRPr lang="en-GB" sz="700" noProof="0" dirty="0">
              <a:solidFill>
                <a:schemeClr val="bg2"/>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6" name="Text Placeholder 2">
            <a:extLst>
              <a:ext uri="{FF2B5EF4-FFF2-40B4-BE49-F238E27FC236}">
                <a16:creationId xmlns:a16="http://schemas.microsoft.com/office/drawing/2014/main" id="{3D09273C-79F9-4AA7-B8BB-4813BB74DE0F}"/>
              </a:ext>
            </a:extLst>
          </p:cNvPr>
          <p:cNvSpPr>
            <a:spLocks noGrp="1"/>
          </p:cNvSpPr>
          <p:nvPr>
            <p:custDataLst>
              <p:tags r:id="rId14"/>
            </p:custDataLst>
          </p:nvPr>
        </p:nvSpPr>
        <p:spPr bwMode="auto">
          <a:xfrm>
            <a:off x="4683125" y="5316538"/>
            <a:ext cx="204788" cy="1063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1006663" rtl="0" eaLnBrk="1" latinLnBrk="0" hangingPunct="1">
              <a:spcBef>
                <a:spcPts val="200"/>
              </a:spcBef>
              <a:spcAft>
                <a:spcPts val="0"/>
              </a:spcAft>
              <a:buClrTx/>
              <a:buSzPct val="70000"/>
              <a:buFont typeface="Arial" panose="020B0604020202020204" pitchFamily="34" charset="0"/>
              <a:buChar char="►"/>
              <a:defRPr sz="1100" kern="1200">
                <a:solidFill>
                  <a:schemeClr val="tx1"/>
                </a:solidFill>
                <a:latin typeface="EYInterstate Light" panose="02000506000000020004" pitchFamily="2" charset="0"/>
                <a:ea typeface="+mn-ea"/>
                <a:cs typeface="+mn-cs"/>
              </a:defRPr>
            </a:lvl1pPr>
            <a:lvl2pPr marL="360000" indent="-180000" algn="l" defTabSz="1006663" rtl="0" eaLnBrk="1" latinLnBrk="0" hangingPunct="1">
              <a:spcBef>
                <a:spcPts val="200"/>
              </a:spcBef>
              <a:spcAft>
                <a:spcPts val="0"/>
              </a:spcAft>
              <a:buClrTx/>
              <a:buSzPct val="70000"/>
              <a:buFont typeface="Arial" panose="020B0604020202020204" pitchFamily="34" charset="0"/>
              <a:buChar char="►"/>
              <a:defRPr sz="1100" kern="1200">
                <a:solidFill>
                  <a:schemeClr val="tx1"/>
                </a:solidFill>
                <a:latin typeface="EYInterstate Light" panose="02000506000000020004" pitchFamily="2" charset="0"/>
                <a:ea typeface="+mn-ea"/>
                <a:cs typeface="+mn-cs"/>
              </a:defRPr>
            </a:lvl2pPr>
            <a:lvl3pPr marL="540000" indent="-180000" algn="l" defTabSz="1006663" rtl="0" eaLnBrk="1" latinLnBrk="0" hangingPunct="1">
              <a:spcBef>
                <a:spcPts val="200"/>
              </a:spcBef>
              <a:spcAft>
                <a:spcPts val="0"/>
              </a:spcAft>
              <a:buClrTx/>
              <a:buSzPct val="70000"/>
              <a:buFont typeface="Arial" panose="020B0604020202020204" pitchFamily="34" charset="0"/>
              <a:buChar char="►"/>
              <a:defRPr sz="1100" kern="1200">
                <a:solidFill>
                  <a:schemeClr val="tx1"/>
                </a:solidFill>
                <a:latin typeface="EYInterstate Light" panose="02000506000000020004" pitchFamily="2" charset="0"/>
                <a:ea typeface="+mn-ea"/>
                <a:cs typeface="+mn-cs"/>
              </a:defRPr>
            </a:lvl3pPr>
            <a:lvl4pPr marL="720000" indent="-180000" algn="l" defTabSz="1006663" rtl="0" eaLnBrk="1" latinLnBrk="0" hangingPunct="1">
              <a:spcBef>
                <a:spcPts val="200"/>
              </a:spcBef>
              <a:spcAft>
                <a:spcPts val="0"/>
              </a:spcAft>
              <a:buClrTx/>
              <a:buSzPct val="70000"/>
              <a:buFont typeface="Arial" panose="020B0604020202020204" pitchFamily="34" charset="0"/>
              <a:buChar char="►"/>
              <a:defRPr sz="1100" kern="1200">
                <a:solidFill>
                  <a:schemeClr val="tx1"/>
                </a:solidFill>
                <a:latin typeface="EYInterstate Light" panose="02000506000000020004" pitchFamily="2" charset="0"/>
                <a:ea typeface="+mn-ea"/>
                <a:cs typeface="+mn-cs"/>
              </a:defRPr>
            </a:lvl4pPr>
            <a:lvl5pPr marL="900000" indent="-180000" algn="l" defTabSz="1006663" rtl="0" eaLnBrk="1" latinLnBrk="0" hangingPunct="1">
              <a:spcBef>
                <a:spcPts val="200"/>
              </a:spcBef>
              <a:spcAft>
                <a:spcPts val="0"/>
              </a:spcAft>
              <a:buClrTx/>
              <a:buSzPct val="70000"/>
              <a:buFont typeface="Arial" panose="020B0604020202020204" pitchFamily="34" charset="0"/>
              <a:buChar char="►"/>
              <a:defRPr sz="1100" kern="1200">
                <a:solidFill>
                  <a:schemeClr val="tx1"/>
                </a:solidFill>
                <a:latin typeface="EYInterstate Light" panose="02000506000000020004" pitchFamily="2" charset="0"/>
                <a:ea typeface="+mn-ea"/>
                <a:cs typeface="+mn-cs"/>
              </a:defRPr>
            </a:lvl5pPr>
            <a:lvl6pPr marL="2768323" indent="-251666" algn="l" defTabSz="1006663" rtl="0" eaLnBrk="1" latinLnBrk="0" hangingPunct="1">
              <a:spcBef>
                <a:spcPct val="20000"/>
              </a:spcBef>
              <a:buFont typeface="Arial" pitchFamily="34" charset="0"/>
              <a:buChar char="•"/>
              <a:defRPr sz="2202" kern="1200">
                <a:solidFill>
                  <a:schemeClr val="tx1"/>
                </a:solidFill>
                <a:latin typeface="+mn-lt"/>
                <a:ea typeface="+mn-ea"/>
                <a:cs typeface="+mn-cs"/>
              </a:defRPr>
            </a:lvl6pPr>
            <a:lvl7pPr marL="3271655" indent="-251666" algn="l" defTabSz="1006663" rtl="0" eaLnBrk="1" latinLnBrk="0" hangingPunct="1">
              <a:spcBef>
                <a:spcPct val="20000"/>
              </a:spcBef>
              <a:buFont typeface="Arial" pitchFamily="34" charset="0"/>
              <a:buChar char="•"/>
              <a:defRPr sz="2202" kern="1200">
                <a:solidFill>
                  <a:schemeClr val="tx1"/>
                </a:solidFill>
                <a:latin typeface="+mn-lt"/>
                <a:ea typeface="+mn-ea"/>
                <a:cs typeface="+mn-cs"/>
              </a:defRPr>
            </a:lvl7pPr>
            <a:lvl8pPr marL="3774986" indent="-251666" algn="l" defTabSz="1006663" rtl="0" eaLnBrk="1" latinLnBrk="0" hangingPunct="1">
              <a:spcBef>
                <a:spcPct val="20000"/>
              </a:spcBef>
              <a:buFont typeface="Arial" pitchFamily="34" charset="0"/>
              <a:buChar char="•"/>
              <a:defRPr sz="2202" kern="1200">
                <a:solidFill>
                  <a:schemeClr val="tx1"/>
                </a:solidFill>
                <a:latin typeface="+mn-lt"/>
                <a:ea typeface="+mn-ea"/>
                <a:cs typeface="+mn-cs"/>
              </a:defRPr>
            </a:lvl8pPr>
            <a:lvl9pPr marL="4278318" indent="-251666" algn="l" defTabSz="1006663" rtl="0" eaLnBrk="1" latinLnBrk="0" hangingPunct="1">
              <a:spcBef>
                <a:spcPct val="20000"/>
              </a:spcBef>
              <a:buFont typeface="Arial" pitchFamily="34" charset="0"/>
              <a:buChar char="•"/>
              <a:defRPr sz="2202" kern="1200">
                <a:solidFill>
                  <a:schemeClr val="tx1"/>
                </a:solidFill>
                <a:latin typeface="+mn-lt"/>
                <a:ea typeface="+mn-ea"/>
                <a:cs typeface="+mn-cs"/>
              </a:defRPr>
            </a:lvl9pPr>
          </a:lstStyle>
          <a:p>
            <a:pPr marL="0" indent="0">
              <a:spcBef>
                <a:spcPct val="0"/>
              </a:spcBef>
              <a:spcAft>
                <a:spcPct val="0"/>
              </a:spcAft>
              <a:buNone/>
            </a:pPr>
            <a:fld id="{E976B049-3971-41F7-9B68-AFC062505342}" type="datetime'''''''''''''''''''''''''''''2''''''''''''''''0''2''''0''f'''">
              <a:rPr lang="en-GB" altLang="en-US" sz="700" smtClean="0">
                <a:solidFill>
                  <a:schemeClr val="bg2"/>
                </a:solidFill>
                <a:latin typeface="Calibri Light" panose="020F0302020204030204" pitchFamily="34" charset="0"/>
                <a:cs typeface="Calibri Light" panose="020F0302020204030204" pitchFamily="34" charset="0"/>
                <a:sym typeface="Calibri Light" panose="020F0302020204030204" pitchFamily="34" charset="0"/>
              </a:rPr>
              <a:pPr/>
              <a:t>2020f</a:t>
            </a:fld>
            <a:endParaRPr lang="en-GB" sz="700" noProof="0" dirty="0">
              <a:solidFill>
                <a:schemeClr val="bg2"/>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0" name="Text Placeholder 3">
            <a:extLst>
              <a:ext uri="{FF2B5EF4-FFF2-40B4-BE49-F238E27FC236}">
                <a16:creationId xmlns:a16="http://schemas.microsoft.com/office/drawing/2014/main" id="{E453AF09-A72C-4752-94E9-B92544FB7F36}"/>
              </a:ext>
            </a:extLst>
          </p:cNvPr>
          <p:cNvSpPr txBox="1">
            <a:spLocks/>
          </p:cNvSpPr>
          <p:nvPr/>
        </p:nvSpPr>
        <p:spPr>
          <a:xfrm>
            <a:off x="3938584" y="3308843"/>
            <a:ext cx="3377410" cy="252413"/>
          </a:xfrm>
          <a:prstGeom prst="rect">
            <a:avLst/>
          </a:prstGeom>
        </p:spPr>
        <p:txBody>
          <a:bodyPr vert="horz" lIns="0" tIns="0" rIns="0" bIns="0" rtlCol="0" anchor="ctr" anchorCtr="0">
            <a:noAutofit/>
          </a:bodyPr>
          <a:lstStyle>
            <a:lvl1pPr marL="0" indent="0" algn="l" defTabSz="1006663" rtl="0" eaLnBrk="1" latinLnBrk="0" hangingPunct="1">
              <a:spcBef>
                <a:spcPts val="200"/>
              </a:spcBef>
              <a:spcAft>
                <a:spcPts val="0"/>
              </a:spcAft>
              <a:buClrTx/>
              <a:buSzPct val="70000"/>
              <a:buFont typeface="Arial" panose="020B0604020202020204" pitchFamily="34" charset="0"/>
              <a:buNone/>
              <a:defRPr sz="900" kern="1200">
                <a:solidFill>
                  <a:schemeClr val="tx1"/>
                </a:solidFill>
                <a:latin typeface="EYInterstate Light" panose="02000506000000020004" pitchFamily="2" charset="0"/>
                <a:ea typeface="+mn-ea"/>
                <a:cs typeface="+mn-cs"/>
              </a:defRPr>
            </a:lvl1pPr>
            <a:lvl2pPr marL="360000" indent="-180000" algn="l" defTabSz="1006663" rtl="0" eaLnBrk="1" latinLnBrk="0" hangingPunct="1">
              <a:spcBef>
                <a:spcPts val="200"/>
              </a:spcBef>
              <a:spcAft>
                <a:spcPts val="0"/>
              </a:spcAft>
              <a:buClrTx/>
              <a:buSzPct val="70000"/>
              <a:buFont typeface="Arial" panose="020B0604020202020204" pitchFamily="34" charset="0"/>
              <a:buChar char="►"/>
              <a:defRPr sz="1100" kern="1200">
                <a:solidFill>
                  <a:schemeClr val="tx1"/>
                </a:solidFill>
                <a:latin typeface="EYInterstate Light" panose="02000506000000020004" pitchFamily="2" charset="0"/>
                <a:ea typeface="+mn-ea"/>
                <a:cs typeface="+mn-cs"/>
              </a:defRPr>
            </a:lvl2pPr>
            <a:lvl3pPr marL="540000" indent="-180000" algn="l" defTabSz="1006663" rtl="0" eaLnBrk="1" latinLnBrk="0" hangingPunct="1">
              <a:spcBef>
                <a:spcPts val="200"/>
              </a:spcBef>
              <a:spcAft>
                <a:spcPts val="0"/>
              </a:spcAft>
              <a:buClrTx/>
              <a:buSzPct val="70000"/>
              <a:buFont typeface="Arial" panose="020B0604020202020204" pitchFamily="34" charset="0"/>
              <a:buChar char="►"/>
              <a:defRPr sz="1100" kern="1200">
                <a:solidFill>
                  <a:schemeClr val="tx1"/>
                </a:solidFill>
                <a:latin typeface="EYInterstate Light" panose="02000506000000020004" pitchFamily="2" charset="0"/>
                <a:ea typeface="+mn-ea"/>
                <a:cs typeface="+mn-cs"/>
              </a:defRPr>
            </a:lvl3pPr>
            <a:lvl4pPr marL="720000" indent="-180000" algn="l" defTabSz="1006663" rtl="0" eaLnBrk="1" latinLnBrk="0" hangingPunct="1">
              <a:spcBef>
                <a:spcPts val="200"/>
              </a:spcBef>
              <a:spcAft>
                <a:spcPts val="0"/>
              </a:spcAft>
              <a:buClrTx/>
              <a:buSzPct val="70000"/>
              <a:buFont typeface="Arial" panose="020B0604020202020204" pitchFamily="34" charset="0"/>
              <a:buChar char="►"/>
              <a:defRPr sz="1100" kern="1200">
                <a:solidFill>
                  <a:schemeClr val="tx1"/>
                </a:solidFill>
                <a:latin typeface="EYInterstate Light" panose="02000506000000020004" pitchFamily="2" charset="0"/>
                <a:ea typeface="+mn-ea"/>
                <a:cs typeface="+mn-cs"/>
              </a:defRPr>
            </a:lvl4pPr>
            <a:lvl5pPr marL="900000" indent="-180000" algn="l" defTabSz="1006663" rtl="0" eaLnBrk="1" latinLnBrk="0" hangingPunct="1">
              <a:spcBef>
                <a:spcPts val="200"/>
              </a:spcBef>
              <a:spcAft>
                <a:spcPts val="0"/>
              </a:spcAft>
              <a:buClrTx/>
              <a:buSzPct val="70000"/>
              <a:buFont typeface="Arial" panose="020B0604020202020204" pitchFamily="34" charset="0"/>
              <a:buChar char="►"/>
              <a:defRPr sz="1100" kern="1200">
                <a:solidFill>
                  <a:schemeClr val="tx1"/>
                </a:solidFill>
                <a:latin typeface="EYInterstate Light" panose="02000506000000020004" pitchFamily="2" charset="0"/>
                <a:ea typeface="+mn-ea"/>
                <a:cs typeface="+mn-cs"/>
              </a:defRPr>
            </a:lvl5pPr>
            <a:lvl6pPr marL="2768323" indent="-251666" algn="l" defTabSz="1006663" rtl="0" eaLnBrk="1" latinLnBrk="0" hangingPunct="1">
              <a:spcBef>
                <a:spcPct val="20000"/>
              </a:spcBef>
              <a:buFont typeface="Arial" pitchFamily="34" charset="0"/>
              <a:buChar char="•"/>
              <a:defRPr sz="2202" kern="1200">
                <a:solidFill>
                  <a:schemeClr val="tx1"/>
                </a:solidFill>
                <a:latin typeface="+mn-lt"/>
                <a:ea typeface="+mn-ea"/>
                <a:cs typeface="+mn-cs"/>
              </a:defRPr>
            </a:lvl6pPr>
            <a:lvl7pPr marL="3271655" indent="-251666" algn="l" defTabSz="1006663" rtl="0" eaLnBrk="1" latinLnBrk="0" hangingPunct="1">
              <a:spcBef>
                <a:spcPct val="20000"/>
              </a:spcBef>
              <a:buFont typeface="Arial" pitchFamily="34" charset="0"/>
              <a:buChar char="•"/>
              <a:defRPr sz="2202" kern="1200">
                <a:solidFill>
                  <a:schemeClr val="tx1"/>
                </a:solidFill>
                <a:latin typeface="+mn-lt"/>
                <a:ea typeface="+mn-ea"/>
                <a:cs typeface="+mn-cs"/>
              </a:defRPr>
            </a:lvl7pPr>
            <a:lvl8pPr marL="3774986" indent="-251666" algn="l" defTabSz="1006663" rtl="0" eaLnBrk="1" latinLnBrk="0" hangingPunct="1">
              <a:spcBef>
                <a:spcPct val="20000"/>
              </a:spcBef>
              <a:buFont typeface="Arial" pitchFamily="34" charset="0"/>
              <a:buChar char="•"/>
              <a:defRPr sz="2202" kern="1200">
                <a:solidFill>
                  <a:schemeClr val="tx1"/>
                </a:solidFill>
                <a:latin typeface="+mn-lt"/>
                <a:ea typeface="+mn-ea"/>
                <a:cs typeface="+mn-cs"/>
              </a:defRPr>
            </a:lvl8pPr>
            <a:lvl9pPr marL="4278318" indent="-251666" algn="l" defTabSz="1006663" rtl="0" eaLnBrk="1" latinLnBrk="0" hangingPunct="1">
              <a:spcBef>
                <a:spcPct val="20000"/>
              </a:spcBef>
              <a:buFont typeface="Arial" pitchFamily="34" charset="0"/>
              <a:buChar char="•"/>
              <a:defRPr sz="2202" kern="1200">
                <a:solidFill>
                  <a:schemeClr val="tx1"/>
                </a:solidFill>
                <a:latin typeface="+mn-lt"/>
                <a:ea typeface="+mn-ea"/>
                <a:cs typeface="+mn-cs"/>
              </a:defRPr>
            </a:lvl9pPr>
          </a:lstStyle>
          <a:p>
            <a:pPr fontAlgn="auto"/>
            <a:r>
              <a:rPr lang="en-GB"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Annual real GDP growth (annual % change, 2019-21) </a:t>
            </a:r>
          </a:p>
        </p:txBody>
      </p:sp>
    </p:spTree>
    <p:extLst>
      <p:ext uri="{BB962C8B-B14F-4D97-AF65-F5344CB8AC3E}">
        <p14:creationId xmlns:p14="http://schemas.microsoft.com/office/powerpoint/2010/main" val="931111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Object 31" hidden="1">
            <a:extLst>
              <a:ext uri="{FF2B5EF4-FFF2-40B4-BE49-F238E27FC236}">
                <a16:creationId xmlns:a16="http://schemas.microsoft.com/office/drawing/2014/main" id="{F96DCE8A-C624-4057-BE98-5C53CBBCEE51}"/>
              </a:ext>
            </a:extLst>
          </p:cNvPr>
          <p:cNvGraphicFramePr>
            <a:graphicFrameLocks noChangeAspect="1"/>
          </p:cNvGraphicFramePr>
          <p:nvPr>
            <p:custDataLst>
              <p:tags r:id="rId2"/>
            </p:custDataLst>
            <p:extLst>
              <p:ext uri="{D42A27DB-BD31-4B8C-83A1-F6EECF244321}">
                <p14:modId xmlns:p14="http://schemas.microsoft.com/office/powerpoint/2010/main" val="26448272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3192" name="think-cell Slide" r:id="rId5" imgW="592" imgH="595" progId="TCLayout.ActiveDocument.1">
                  <p:embed/>
                </p:oleObj>
              </mc:Choice>
              <mc:Fallback>
                <p:oleObj name="think-cell Slide" r:id="rId5" imgW="592" imgH="59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10" name="Group 9">
            <a:extLst>
              <a:ext uri="{FF2B5EF4-FFF2-40B4-BE49-F238E27FC236}">
                <a16:creationId xmlns:a16="http://schemas.microsoft.com/office/drawing/2014/main" id="{1A2BD4B1-C711-4F6E-A82C-C4E28259FA44}"/>
              </a:ext>
            </a:extLst>
          </p:cNvPr>
          <p:cNvGrpSpPr/>
          <p:nvPr/>
        </p:nvGrpSpPr>
        <p:grpSpPr>
          <a:xfrm>
            <a:off x="708490" y="6144546"/>
            <a:ext cx="6364946" cy="3339657"/>
            <a:chOff x="407329" y="5833507"/>
            <a:chExt cx="6957743" cy="3650695"/>
          </a:xfrm>
        </p:grpSpPr>
        <p:sp>
          <p:nvSpPr>
            <p:cNvPr id="22" name="Freeform 280">
              <a:extLst>
                <a:ext uri="{FF2B5EF4-FFF2-40B4-BE49-F238E27FC236}">
                  <a16:creationId xmlns:a16="http://schemas.microsoft.com/office/drawing/2014/main" id="{85710019-E239-4643-A307-85BACAC9346F}"/>
                </a:ext>
              </a:extLst>
            </p:cNvPr>
            <p:cNvSpPr/>
            <p:nvPr/>
          </p:nvSpPr>
          <p:spPr>
            <a:xfrm>
              <a:off x="407329" y="6894269"/>
              <a:ext cx="3470760" cy="2454198"/>
            </a:xfrm>
            <a:custGeom>
              <a:avLst/>
              <a:gdLst/>
              <a:ahLst/>
              <a:cxnLst/>
              <a:rect l="0" t="0" r="0" b="0"/>
              <a:pathLst>
                <a:path w="4658740" h="3294227">
                  <a:moveTo>
                    <a:pt x="4658740" y="3294227"/>
                  </a:moveTo>
                  <a:lnTo>
                    <a:pt x="0" y="3294227"/>
                  </a:lnTo>
                  <a:cubicBezTo>
                    <a:pt x="0" y="2007743"/>
                    <a:pt x="454837" y="909676"/>
                    <a:pt x="1364513" y="0"/>
                  </a:cubicBezTo>
                  <a:close/>
                </a:path>
              </a:pathLst>
            </a:custGeom>
            <a:solidFill>
              <a:srgbClr val="8DC63F"/>
            </a:solidFill>
            <a:ln w="8474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 name="Freeform 271">
              <a:extLst>
                <a:ext uri="{FF2B5EF4-FFF2-40B4-BE49-F238E27FC236}">
                  <a16:creationId xmlns:a16="http://schemas.microsoft.com/office/drawing/2014/main" id="{A1EC5D9A-5451-47EB-A87A-F047028E4A1E}"/>
                </a:ext>
              </a:extLst>
            </p:cNvPr>
            <p:cNvSpPr/>
            <p:nvPr/>
          </p:nvSpPr>
          <p:spPr>
            <a:xfrm>
              <a:off x="3878090" y="6894269"/>
              <a:ext cx="3470760" cy="2454198"/>
            </a:xfrm>
            <a:custGeom>
              <a:avLst/>
              <a:gdLst/>
              <a:ahLst/>
              <a:cxnLst/>
              <a:rect l="0" t="0" r="0" b="0"/>
              <a:pathLst>
                <a:path w="4658740" h="3294227">
                  <a:moveTo>
                    <a:pt x="0" y="3294227"/>
                  </a:moveTo>
                  <a:lnTo>
                    <a:pt x="3294227" y="0"/>
                  </a:lnTo>
                  <a:cubicBezTo>
                    <a:pt x="4203903" y="909676"/>
                    <a:pt x="4658740" y="2007743"/>
                    <a:pt x="4658740" y="3294227"/>
                  </a:cubicBezTo>
                  <a:close/>
                </a:path>
              </a:pathLst>
            </a:custGeom>
            <a:solidFill>
              <a:srgbClr val="19343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3" name="Freeform 273">
              <a:extLst>
                <a:ext uri="{FF2B5EF4-FFF2-40B4-BE49-F238E27FC236}">
                  <a16:creationId xmlns:a16="http://schemas.microsoft.com/office/drawing/2014/main" id="{A40D6422-2144-48D4-B5E0-35AE413D2D8F}"/>
                </a:ext>
              </a:extLst>
            </p:cNvPr>
            <p:cNvSpPr/>
            <p:nvPr/>
          </p:nvSpPr>
          <p:spPr>
            <a:xfrm>
              <a:off x="1423892" y="5877707"/>
              <a:ext cx="2454198" cy="3470760"/>
            </a:xfrm>
            <a:custGeom>
              <a:avLst/>
              <a:gdLst/>
              <a:ahLst/>
              <a:cxnLst/>
              <a:rect l="0" t="0" r="0" b="0"/>
              <a:pathLst>
                <a:path w="3294227" h="4658740">
                  <a:moveTo>
                    <a:pt x="3294227" y="4658740"/>
                  </a:moveTo>
                  <a:lnTo>
                    <a:pt x="0" y="1364513"/>
                  </a:lnTo>
                  <a:cubicBezTo>
                    <a:pt x="909676" y="454837"/>
                    <a:pt x="2007756" y="0"/>
                    <a:pt x="3294227" y="0"/>
                  </a:cubicBezTo>
                  <a:close/>
                </a:path>
              </a:pathLst>
            </a:custGeom>
            <a:solidFill>
              <a:srgbClr val="377169"/>
            </a:solidFill>
            <a:ln w="8474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6" name="Freeform 277">
              <a:extLst>
                <a:ext uri="{FF2B5EF4-FFF2-40B4-BE49-F238E27FC236}">
                  <a16:creationId xmlns:a16="http://schemas.microsoft.com/office/drawing/2014/main" id="{C8F4C85A-FE16-4644-81A6-5EF7B94BF658}"/>
                </a:ext>
              </a:extLst>
            </p:cNvPr>
            <p:cNvSpPr/>
            <p:nvPr/>
          </p:nvSpPr>
          <p:spPr>
            <a:xfrm>
              <a:off x="3878090" y="5877707"/>
              <a:ext cx="2454198" cy="3470760"/>
            </a:xfrm>
            <a:custGeom>
              <a:avLst/>
              <a:gdLst/>
              <a:ahLst/>
              <a:cxnLst/>
              <a:rect l="0" t="0" r="0" b="0"/>
              <a:pathLst>
                <a:path w="3294227" h="4658740">
                  <a:moveTo>
                    <a:pt x="0" y="4658740"/>
                  </a:moveTo>
                  <a:lnTo>
                    <a:pt x="0" y="0"/>
                  </a:lnTo>
                  <a:cubicBezTo>
                    <a:pt x="1286471" y="0"/>
                    <a:pt x="2384551" y="454837"/>
                    <a:pt x="3294227" y="1364513"/>
                  </a:cubicBezTo>
                  <a:close/>
                </a:path>
              </a:pathLst>
            </a:custGeom>
            <a:solidFill>
              <a:srgbClr val="254D47"/>
            </a:solidFill>
            <a:ln w="8474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8" name="Freeform 281">
              <a:extLst>
                <a:ext uri="{FF2B5EF4-FFF2-40B4-BE49-F238E27FC236}">
                  <a16:creationId xmlns:a16="http://schemas.microsoft.com/office/drawing/2014/main" id="{3E75C176-6357-450C-ADC3-A1D7620A1B43}"/>
                </a:ext>
              </a:extLst>
            </p:cNvPr>
            <p:cNvSpPr/>
            <p:nvPr/>
          </p:nvSpPr>
          <p:spPr>
            <a:xfrm>
              <a:off x="407329" y="6894269"/>
              <a:ext cx="3470760" cy="2454198"/>
            </a:xfrm>
            <a:custGeom>
              <a:avLst/>
              <a:gdLst/>
              <a:ahLst/>
              <a:cxnLst/>
              <a:rect l="0" t="0" r="0" b="0"/>
              <a:pathLst>
                <a:path w="4658740" h="3294227">
                  <a:moveTo>
                    <a:pt x="4658740" y="3294227"/>
                  </a:moveTo>
                  <a:lnTo>
                    <a:pt x="0" y="3294227"/>
                  </a:lnTo>
                  <a:cubicBezTo>
                    <a:pt x="0" y="2007743"/>
                    <a:pt x="454837" y="909676"/>
                    <a:pt x="1364513" y="0"/>
                  </a:cubicBezTo>
                  <a:lnTo>
                    <a:pt x="4658740" y="3294227"/>
                  </a:lnTo>
                  <a:close/>
                </a:path>
              </a:pathLst>
            </a:custGeom>
            <a:noFill/>
            <a:ln w="84747" cap="flat" cmpd="sng">
              <a:solidFill>
                <a:srgbClr val="FFFFF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4" name="Freeform 275">
              <a:extLst>
                <a:ext uri="{FF2B5EF4-FFF2-40B4-BE49-F238E27FC236}">
                  <a16:creationId xmlns:a16="http://schemas.microsoft.com/office/drawing/2014/main" id="{5ECB7040-CF96-4391-A0E2-B324EF7A5C04}"/>
                </a:ext>
              </a:extLst>
            </p:cNvPr>
            <p:cNvSpPr/>
            <p:nvPr/>
          </p:nvSpPr>
          <p:spPr>
            <a:xfrm>
              <a:off x="3891581" y="8340093"/>
              <a:ext cx="1430820" cy="1008374"/>
            </a:xfrm>
            <a:custGeom>
              <a:avLst/>
              <a:gdLst/>
              <a:ahLst/>
              <a:cxnLst/>
              <a:rect l="0" t="0" r="0" b="0"/>
              <a:pathLst>
                <a:path w="2329383" h="1641640">
                  <a:moveTo>
                    <a:pt x="1641640" y="0"/>
                  </a:moveTo>
                  <a:lnTo>
                    <a:pt x="0" y="1641640"/>
                  </a:lnTo>
                  <a:lnTo>
                    <a:pt x="2329383" y="1599501"/>
                  </a:lnTo>
                  <a:cubicBezTo>
                    <a:pt x="2325903" y="957999"/>
                    <a:pt x="2063584" y="419925"/>
                    <a:pt x="1641640" y="0"/>
                  </a:cubicBezTo>
                </a:path>
              </a:pathLst>
            </a:custGeom>
            <a:solidFill>
              <a:schemeClr val="bg1"/>
            </a:solidFill>
            <a:ln w="8474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5" name="Freeform 276">
              <a:extLst>
                <a:ext uri="{FF2B5EF4-FFF2-40B4-BE49-F238E27FC236}">
                  <a16:creationId xmlns:a16="http://schemas.microsoft.com/office/drawing/2014/main" id="{E001375C-9073-40FA-8E61-ABAA2F485E87}"/>
                </a:ext>
              </a:extLst>
            </p:cNvPr>
            <p:cNvSpPr/>
            <p:nvPr/>
          </p:nvSpPr>
          <p:spPr>
            <a:xfrm>
              <a:off x="2880269" y="7922583"/>
              <a:ext cx="1011315" cy="1425882"/>
            </a:xfrm>
            <a:custGeom>
              <a:avLst/>
              <a:gdLst/>
              <a:ahLst/>
              <a:cxnLst/>
              <a:rect l="0" t="0" r="0" b="0"/>
              <a:pathLst>
                <a:path w="1646427" h="2321344">
                  <a:moveTo>
                    <a:pt x="1646427" y="2321344"/>
                  </a:moveTo>
                  <a:lnTo>
                    <a:pt x="1646427" y="64"/>
                  </a:lnTo>
                  <a:cubicBezTo>
                    <a:pt x="1644815" y="64"/>
                    <a:pt x="1643202" y="0"/>
                    <a:pt x="1641576" y="0"/>
                  </a:cubicBezTo>
                  <a:cubicBezTo>
                    <a:pt x="1001522" y="0"/>
                    <a:pt x="421703" y="257709"/>
                    <a:pt x="0" y="674929"/>
                  </a:cubicBezTo>
                  <a:close/>
                </a:path>
              </a:pathLst>
            </a:custGeom>
            <a:solidFill>
              <a:schemeClr val="bg1"/>
            </a:solidFill>
            <a:ln w="8474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7" name="Freeform 279">
              <a:extLst>
                <a:ext uri="{FF2B5EF4-FFF2-40B4-BE49-F238E27FC236}">
                  <a16:creationId xmlns:a16="http://schemas.microsoft.com/office/drawing/2014/main" id="{DFE223AF-A2E9-431B-A83B-C5EB035824D6}"/>
                </a:ext>
              </a:extLst>
            </p:cNvPr>
            <p:cNvSpPr/>
            <p:nvPr/>
          </p:nvSpPr>
          <p:spPr>
            <a:xfrm>
              <a:off x="3891583" y="7922905"/>
              <a:ext cx="990971" cy="1425553"/>
            </a:xfrm>
            <a:custGeom>
              <a:avLst/>
              <a:gdLst/>
              <a:ahLst/>
              <a:cxnLst/>
              <a:rect l="0" t="0" r="0" b="0"/>
              <a:pathLst>
                <a:path w="1613306" h="2320810">
                  <a:moveTo>
                    <a:pt x="42494" y="0"/>
                  </a:moveTo>
                  <a:lnTo>
                    <a:pt x="0" y="2320810"/>
                  </a:lnTo>
                  <a:lnTo>
                    <a:pt x="1613306" y="651446"/>
                  </a:lnTo>
                  <a:cubicBezTo>
                    <a:pt x="1192288" y="232460"/>
                    <a:pt x="683107" y="1295"/>
                    <a:pt x="42494" y="0"/>
                  </a:cubicBezTo>
                </a:path>
              </a:pathLst>
            </a:custGeom>
            <a:solidFill>
              <a:schemeClr val="bg1"/>
            </a:solidFill>
            <a:ln w="8474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9" name="Freeform 282">
              <a:extLst>
                <a:ext uri="{FF2B5EF4-FFF2-40B4-BE49-F238E27FC236}">
                  <a16:creationId xmlns:a16="http://schemas.microsoft.com/office/drawing/2014/main" id="{06F7EE80-72A3-4FED-915D-02C48AB0E0BC}"/>
                </a:ext>
              </a:extLst>
            </p:cNvPr>
            <p:cNvSpPr/>
            <p:nvPr/>
          </p:nvSpPr>
          <p:spPr>
            <a:xfrm>
              <a:off x="2449999" y="8336735"/>
              <a:ext cx="1441585" cy="984371"/>
            </a:xfrm>
            <a:custGeom>
              <a:avLst/>
              <a:gdLst/>
              <a:ahLst/>
              <a:cxnLst/>
              <a:rect l="0" t="0" r="0" b="0"/>
              <a:pathLst>
                <a:path w="2346909" h="1602562">
                  <a:moveTo>
                    <a:pt x="2346909" y="1602562"/>
                  </a:moveTo>
                  <a:lnTo>
                    <a:pt x="646265" y="0"/>
                  </a:lnTo>
                  <a:cubicBezTo>
                    <a:pt x="220040" y="421742"/>
                    <a:pt x="3493" y="956399"/>
                    <a:pt x="0" y="1602562"/>
                  </a:cubicBezTo>
                  <a:close/>
                </a:path>
              </a:pathLst>
            </a:custGeom>
            <a:solidFill>
              <a:schemeClr val="bg1"/>
            </a:solidFill>
            <a:ln w="84747">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dirty="0">
                <a:latin typeface="Calibri Light" panose="020F0302020204030204" pitchFamily="34" charset="0"/>
                <a:cs typeface="Calibri Light" panose="020F0302020204030204" pitchFamily="34" charset="0"/>
                <a:sym typeface="Calibri Light" panose="020F0302020204030204" pitchFamily="34" charset="0"/>
              </a:endParaRPr>
            </a:p>
          </p:txBody>
        </p:sp>
        <p:pic>
          <p:nvPicPr>
            <p:cNvPr id="23" name="Picture 274">
              <a:extLst>
                <a:ext uri="{FF2B5EF4-FFF2-40B4-BE49-F238E27FC236}">
                  <a16:creationId xmlns:a16="http://schemas.microsoft.com/office/drawing/2014/main" id="{C5E3C01C-00A9-4413-A093-F9D868B908F3}"/>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a:xfrm>
              <a:off x="1288156" y="5833508"/>
              <a:ext cx="2725668" cy="3650694"/>
            </a:xfrm>
            <a:prstGeom prst="rect">
              <a:avLst/>
            </a:prstGeom>
            <a:noFill/>
          </p:spPr>
        </p:pic>
        <p:pic>
          <p:nvPicPr>
            <p:cNvPr id="24" name="Picture 278">
              <a:extLst>
                <a:ext uri="{FF2B5EF4-FFF2-40B4-BE49-F238E27FC236}">
                  <a16:creationId xmlns:a16="http://schemas.microsoft.com/office/drawing/2014/main" id="{4E34602A-4A3C-4568-B9B2-6E400A054F72}"/>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a:xfrm>
              <a:off x="3760654" y="5833507"/>
              <a:ext cx="2725668" cy="3650694"/>
            </a:xfrm>
            <a:prstGeom prst="rect">
              <a:avLst/>
            </a:prstGeom>
            <a:noFill/>
          </p:spPr>
        </p:pic>
        <p:sp>
          <p:nvSpPr>
            <p:cNvPr id="25" name="Freeform 272">
              <a:extLst>
                <a:ext uri="{FF2B5EF4-FFF2-40B4-BE49-F238E27FC236}">
                  <a16:creationId xmlns:a16="http://schemas.microsoft.com/office/drawing/2014/main" id="{9A43D12E-695C-4C53-B284-D53FC4F28588}"/>
                </a:ext>
              </a:extLst>
            </p:cNvPr>
            <p:cNvSpPr/>
            <p:nvPr/>
          </p:nvSpPr>
          <p:spPr>
            <a:xfrm>
              <a:off x="3894312" y="6894269"/>
              <a:ext cx="3470760" cy="2454198"/>
            </a:xfrm>
            <a:custGeom>
              <a:avLst/>
              <a:gdLst/>
              <a:ahLst/>
              <a:cxnLst/>
              <a:rect l="0" t="0" r="0" b="0"/>
              <a:pathLst>
                <a:path w="4658740" h="3294227">
                  <a:moveTo>
                    <a:pt x="0" y="3294227"/>
                  </a:moveTo>
                  <a:lnTo>
                    <a:pt x="3294227" y="0"/>
                  </a:lnTo>
                  <a:cubicBezTo>
                    <a:pt x="4203903" y="909676"/>
                    <a:pt x="4658740" y="2007743"/>
                    <a:pt x="4658740" y="3294227"/>
                  </a:cubicBezTo>
                  <a:lnTo>
                    <a:pt x="0" y="3294227"/>
                  </a:lnTo>
                  <a:close/>
                </a:path>
              </a:pathLst>
            </a:custGeom>
            <a:noFill/>
            <a:ln w="84747" cap="flat" cmpd="sng">
              <a:solidFill>
                <a:srgbClr val="FFFFF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6" name="Rectangle 320">
              <a:extLst>
                <a:ext uri="{FF2B5EF4-FFF2-40B4-BE49-F238E27FC236}">
                  <a16:creationId xmlns:a16="http://schemas.microsoft.com/office/drawing/2014/main" id="{FAA7BAAF-88B0-4EE5-8F20-816294068E97}"/>
                </a:ext>
              </a:extLst>
            </p:cNvPr>
            <p:cNvSpPr/>
            <p:nvPr/>
          </p:nvSpPr>
          <p:spPr>
            <a:xfrm>
              <a:off x="2848296" y="8479957"/>
              <a:ext cx="2075809" cy="841103"/>
            </a:xfrm>
            <a:prstGeom prst="rect">
              <a:avLst/>
            </a:prstGeom>
            <a:noFill/>
          </p:spPr>
          <p:txBody>
            <a:bodyPr wrap="square" lIns="0" tIns="0" rIns="0" bIns="0">
              <a:spAutoFit/>
            </a:bodyPr>
            <a:lstStyle/>
            <a:p>
              <a:pPr marL="0" algn="ctr"/>
              <a:r>
                <a:rPr lang="en-US" sz="2800" b="0" i="0" spc="-404" baseline="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F</a:t>
              </a:r>
              <a:r>
                <a:rPr lang="en-US" sz="2800" b="0" i="0" spc="-80" baseline="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o</a:t>
              </a:r>
              <a:r>
                <a:rPr lang="en-US" sz="2800" b="0" i="0" spc="-79" baseline="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u</a:t>
              </a:r>
              <a:r>
                <a:rPr lang="en-US" sz="2800" b="0" i="0" spc="-80" baseline="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r </a:t>
              </a:r>
              <a:r>
                <a:rPr lang="en-US" sz="2800" b="0" i="0" spc="-79" baseline="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a</a:t>
              </a:r>
              <a:r>
                <a:rPr lang="en-US" sz="2800" b="0" i="0" spc="-80" baseline="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ct</a:t>
              </a:r>
              <a:r>
                <a:rPr lang="en-US" sz="2800" b="0" i="0" spc="-79" baseline="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io</a:t>
              </a:r>
              <a:r>
                <a:rPr lang="en-US" sz="2800" b="0" i="0" spc="-80" baseline="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n</a:t>
              </a:r>
              <a:r>
                <a:rPr lang="en-US" sz="2800" b="0" i="0" spc="0" baseline="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s</a:t>
              </a:r>
              <a:r>
                <a:rPr lang="en-US" sz="1100" b="0" i="0" spc="0" baseline="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 </a:t>
              </a:r>
            </a:p>
            <a:p>
              <a:pPr algn="ctr"/>
              <a:r>
                <a:rPr lang="en-US" sz="1100" spc="-63"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for companies t</a:t>
              </a:r>
              <a:r>
                <a:rPr lang="en-US" sz="1100" spc="-31"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o </a:t>
              </a:r>
              <a:r>
                <a:rPr lang="en-US" sz="1100" spc="-32"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bu</a:t>
              </a:r>
              <a:r>
                <a:rPr lang="en-US" sz="1100" spc="-31"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i</a:t>
              </a:r>
              <a:r>
                <a:rPr lang="en-US" sz="1100" spc="-32"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l</a:t>
              </a:r>
              <a:r>
                <a:rPr lang="en-US" sz="1100" spc="-31"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d </a:t>
              </a:r>
              <a:r>
                <a:rPr lang="en-US" sz="1100" spc="-71"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r</a:t>
              </a:r>
              <a:r>
                <a:rPr lang="en-US" sz="1100" spc="-47"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e</a:t>
              </a:r>
              <a:r>
                <a:rPr lang="en-US" sz="1100" spc="-31"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s</a:t>
              </a:r>
              <a:r>
                <a:rPr lang="en-US" sz="1100" spc="-32"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ili</a:t>
              </a:r>
              <a:r>
                <a:rPr lang="en-US" sz="1100" spc="-31"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e</a:t>
              </a:r>
              <a:r>
                <a:rPr lang="en-US" sz="1100" spc="-32"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n</a:t>
              </a:r>
              <a:r>
                <a:rPr lang="en-US" sz="1100" spc="-59"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c</a:t>
              </a:r>
              <a:r>
                <a:rPr lang="en-US" sz="1100" spc="-32"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e </a:t>
              </a:r>
              <a:r>
                <a:rPr lang="en-US" sz="1100" spc="-31"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a</a:t>
              </a:r>
              <a:r>
                <a:rPr lang="en-US" sz="1100" spc="-32"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n</a:t>
              </a:r>
              <a:r>
                <a:rPr lang="en-US" sz="11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d</a:t>
              </a:r>
              <a:r>
                <a:rPr lang="en-US" sz="1100" spc="-66"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 </a:t>
              </a:r>
              <a:r>
                <a:rPr lang="en-US" sz="11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 </a:t>
              </a:r>
              <a:r>
                <a:rPr lang="en-US" sz="1100" spc="-71"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r</a:t>
              </a:r>
              <a:r>
                <a:rPr lang="en-US" sz="1100" spc="-47"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e</a:t>
              </a:r>
              <a:r>
                <a:rPr lang="en-US" sz="1100" spc="-32"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s</a:t>
              </a:r>
              <a:r>
                <a:rPr lang="en-US" sz="1100" spc="-31"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ha</a:t>
              </a:r>
              <a:r>
                <a:rPr lang="en-US" sz="1100" spc="-32"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p</a:t>
              </a:r>
              <a:r>
                <a:rPr lang="en-US" sz="1100" spc="-31"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e </a:t>
              </a:r>
              <a:r>
                <a:rPr lang="en-US" sz="1100" spc="-71"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r</a:t>
              </a:r>
              <a:r>
                <a:rPr lang="en-US" sz="1100" spc="-47"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e</a:t>
              </a:r>
              <a:r>
                <a:rPr lang="en-US" sz="1100" spc="-31"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s</a:t>
              </a:r>
              <a:r>
                <a:rPr lang="en-US" sz="1100" spc="-32"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ul</a:t>
              </a:r>
              <a:r>
                <a:rPr lang="en-US" sz="1100" spc="-42"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t</a:t>
              </a:r>
              <a:r>
                <a:rPr lang="en-US" sz="11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s</a:t>
              </a:r>
              <a:endParaRPr lang="en-US" sz="1100" b="0" i="0" spc="0" baseline="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81" name="Isosceles Triangle 80">
              <a:extLst>
                <a:ext uri="{FF2B5EF4-FFF2-40B4-BE49-F238E27FC236}">
                  <a16:creationId xmlns:a16="http://schemas.microsoft.com/office/drawing/2014/main" id="{92D89C8F-9674-4ED0-AC89-4F9706387642}"/>
                </a:ext>
              </a:extLst>
            </p:cNvPr>
            <p:cNvSpPr/>
            <p:nvPr/>
          </p:nvSpPr>
          <p:spPr>
            <a:xfrm rot="8060421">
              <a:off x="5113589" y="8769919"/>
              <a:ext cx="206093" cy="186459"/>
            </a:xfrm>
            <a:prstGeom prst="triangle">
              <a:avLst/>
            </a:prstGeom>
            <a:solidFill>
              <a:srgbClr val="193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82" name="Isosceles Triangle 81">
              <a:extLst>
                <a:ext uri="{FF2B5EF4-FFF2-40B4-BE49-F238E27FC236}">
                  <a16:creationId xmlns:a16="http://schemas.microsoft.com/office/drawing/2014/main" id="{B0810B04-3CFE-4BBD-92FC-2402A37166A7}"/>
                </a:ext>
              </a:extLst>
            </p:cNvPr>
            <p:cNvSpPr/>
            <p:nvPr/>
          </p:nvSpPr>
          <p:spPr>
            <a:xfrm rot="9540155">
              <a:off x="3240837" y="7996098"/>
              <a:ext cx="206093" cy="186459"/>
            </a:xfrm>
            <a:prstGeom prst="triangle">
              <a:avLst/>
            </a:prstGeom>
            <a:solidFill>
              <a:srgbClr val="377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83" name="Isosceles Triangle 82">
              <a:extLst>
                <a:ext uri="{FF2B5EF4-FFF2-40B4-BE49-F238E27FC236}">
                  <a16:creationId xmlns:a16="http://schemas.microsoft.com/office/drawing/2014/main" id="{13901566-920F-43D7-8806-2FF9698938BD}"/>
                </a:ext>
              </a:extLst>
            </p:cNvPr>
            <p:cNvSpPr/>
            <p:nvPr/>
          </p:nvSpPr>
          <p:spPr>
            <a:xfrm rot="6300000">
              <a:off x="2498033" y="8785113"/>
              <a:ext cx="206093" cy="186459"/>
            </a:xfrm>
            <a:prstGeom prst="triangle">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84" name="Isosceles Triangle 83">
              <a:extLst>
                <a:ext uri="{FF2B5EF4-FFF2-40B4-BE49-F238E27FC236}">
                  <a16:creationId xmlns:a16="http://schemas.microsoft.com/office/drawing/2014/main" id="{1BFAC8D2-1B37-4C74-9CBD-E3D4826D0263}"/>
                </a:ext>
              </a:extLst>
            </p:cNvPr>
            <p:cNvSpPr/>
            <p:nvPr/>
          </p:nvSpPr>
          <p:spPr>
            <a:xfrm rot="5400000">
              <a:off x="4370852" y="7958115"/>
              <a:ext cx="206093" cy="186459"/>
            </a:xfrm>
            <a:prstGeom prst="triangle">
              <a:avLst/>
            </a:prstGeom>
            <a:solidFill>
              <a:srgbClr val="254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latin typeface="Calibri Light" panose="020F0302020204030204" pitchFamily="34" charset="0"/>
                <a:cs typeface="Calibri Light" panose="020F0302020204030204" pitchFamily="34" charset="0"/>
                <a:sym typeface="Calibri Light" panose="020F0302020204030204" pitchFamily="34" charset="0"/>
              </a:endParaRPr>
            </a:p>
          </p:txBody>
        </p:sp>
      </p:grpSp>
      <p:sp>
        <p:nvSpPr>
          <p:cNvPr id="77" name="TextBox 76">
            <a:extLst>
              <a:ext uri="{FF2B5EF4-FFF2-40B4-BE49-F238E27FC236}">
                <a16:creationId xmlns:a16="http://schemas.microsoft.com/office/drawing/2014/main" id="{6544D4E9-9BC6-4ED6-B7E7-D8965DBDBD00}"/>
              </a:ext>
            </a:extLst>
          </p:cNvPr>
          <p:cNvSpPr txBox="1"/>
          <p:nvPr/>
        </p:nvSpPr>
        <p:spPr>
          <a:xfrm>
            <a:off x="456406" y="508009"/>
            <a:ext cx="6859589" cy="345431"/>
          </a:xfrm>
          <a:prstGeom prst="rect">
            <a:avLst/>
          </a:prstGeom>
        </p:spPr>
        <p:txBody>
          <a:bodyPr wrap="square" lIns="0" tIns="0" rIns="0" bIns="0" numCol="1" rtlCol="0" anchor="t">
            <a:noAutofit/>
          </a:bodyPr>
          <a:lstStyle/>
          <a:p>
            <a:pPr lvl="0">
              <a:spcAft>
                <a:spcPts val="600"/>
              </a:spcAft>
              <a:buClr>
                <a:schemeClr val="tx1"/>
              </a:buClr>
            </a:pPr>
            <a:r>
              <a:rPr lang="en-GB" sz="1800" kern="0" dirty="0">
                <a:solidFill>
                  <a:srgbClr val="377169"/>
                </a:solidFill>
                <a:latin typeface="Calibri Light" panose="020F0302020204030204" pitchFamily="34" charset="0"/>
                <a:cs typeface="Calibri Light" panose="020F0302020204030204" pitchFamily="34" charset="0"/>
                <a:sym typeface="Calibri Light" panose="020F0302020204030204" pitchFamily="34" charset="0"/>
              </a:rPr>
              <a:t>COVID-19 IMPACTS – FINANCIAL INSTITUTIONS</a:t>
            </a:r>
          </a:p>
        </p:txBody>
      </p:sp>
      <p:sp>
        <p:nvSpPr>
          <p:cNvPr id="87" name="TextBox 86">
            <a:extLst>
              <a:ext uri="{FF2B5EF4-FFF2-40B4-BE49-F238E27FC236}">
                <a16:creationId xmlns:a16="http://schemas.microsoft.com/office/drawing/2014/main" id="{FE58F48F-90CE-4417-917A-CC0A2F611B95}"/>
              </a:ext>
            </a:extLst>
          </p:cNvPr>
          <p:cNvSpPr txBox="1"/>
          <p:nvPr/>
        </p:nvSpPr>
        <p:spPr>
          <a:xfrm>
            <a:off x="456406" y="861450"/>
            <a:ext cx="6859589" cy="2412000"/>
          </a:xfrm>
          <a:prstGeom prst="rect">
            <a:avLst/>
          </a:prstGeom>
        </p:spPr>
        <p:txBody>
          <a:bodyPr wrap="square" lIns="0" tIns="0" rIns="0" bIns="0" numCol="2" spcCol="180000" rtlCol="0" anchor="t">
            <a:noAutofit/>
          </a:bodyPr>
          <a:lstStyle/>
          <a:p>
            <a:pPr lvl="0">
              <a:spcAft>
                <a:spcPts val="600"/>
              </a:spcAft>
              <a:buClr>
                <a:schemeClr val="tx1"/>
              </a:buClr>
            </a:pPr>
            <a:r>
              <a:rPr lang="en-GB" sz="1200"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Financial Institutions (FIs) will play a key role across the world, as they will act as system stabilizers by providing emergency liquidity across sectors. As an immediate response, FIs must seek to activate measures to protect its staff and activate their business continuity plans, transparently and proactively communicate to clients the crisis impacts and the FIs response (including available credit mechanisms, moratoriums, and others), prepare and actively promote alternative channels to the physical ones, and deploy constant stress-testing and scenario analysis as frequent as the situation requires. </a:t>
            </a:r>
          </a:p>
          <a:p>
            <a:pPr lvl="0">
              <a:spcAft>
                <a:spcPts val="600"/>
              </a:spcAft>
              <a:buClr>
                <a:schemeClr val="tx1"/>
              </a:buClr>
            </a:pPr>
            <a:r>
              <a:rPr lang="en-GB" sz="1200"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For the long-term other impacts are expected:</a:t>
            </a:r>
          </a:p>
          <a:p>
            <a:pPr marL="228600" lvl="0" indent="-228600">
              <a:spcAft>
                <a:spcPts val="600"/>
              </a:spcAft>
              <a:buClr>
                <a:schemeClr val="tx1"/>
              </a:buClr>
              <a:buFont typeface="+mj-lt"/>
              <a:buAutoNum type="arabicPeriod"/>
            </a:pPr>
            <a:r>
              <a:rPr lang="en-GB" sz="1200" b="1"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Higher usage of not-in-person channels </a:t>
            </a:r>
            <a:r>
              <a:rPr lang="en-GB" sz="1200"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 As social measures impede clients from accessing physical channels, clients will more actively interact with digital channels, accelerating a shift in mindset and usage</a:t>
            </a:r>
          </a:p>
          <a:p>
            <a:pPr marL="228600" lvl="0" indent="-228600">
              <a:spcAft>
                <a:spcPts val="600"/>
              </a:spcAft>
              <a:buClr>
                <a:schemeClr val="tx1"/>
              </a:buClr>
              <a:buFont typeface="+mj-lt"/>
              <a:buAutoNum type="arabicPeriod"/>
            </a:pPr>
            <a:r>
              <a:rPr lang="en-GB" sz="1200" b="1"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Contactless and digital payments </a:t>
            </a:r>
            <a:r>
              <a:rPr lang="en-GB" sz="1200"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 Access to higher contactless limits and promotion of the usage of wallets and QR code payments</a:t>
            </a:r>
          </a:p>
          <a:p>
            <a:pPr marL="228600" lvl="0" indent="-228600">
              <a:spcAft>
                <a:spcPts val="600"/>
              </a:spcAft>
              <a:buClr>
                <a:schemeClr val="tx1"/>
              </a:buClr>
              <a:buFont typeface="+mj-lt"/>
              <a:buAutoNum type="arabicPeriod"/>
            </a:pPr>
            <a:r>
              <a:rPr lang="en-GB" sz="1200" b="1"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Remote advisory capabilities </a:t>
            </a:r>
            <a:r>
              <a:rPr lang="en-GB" sz="1200"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 Access to online tutorials, online consultations, call centres and robo-advisor services, to provide virtual advice to clients</a:t>
            </a:r>
          </a:p>
        </p:txBody>
      </p:sp>
      <p:grpSp>
        <p:nvGrpSpPr>
          <p:cNvPr id="90" name="Group 89">
            <a:extLst>
              <a:ext uri="{FF2B5EF4-FFF2-40B4-BE49-F238E27FC236}">
                <a16:creationId xmlns:a16="http://schemas.microsoft.com/office/drawing/2014/main" id="{810E5434-C865-43B0-B39F-6E59EA0E1BFF}"/>
              </a:ext>
            </a:extLst>
          </p:cNvPr>
          <p:cNvGrpSpPr/>
          <p:nvPr/>
        </p:nvGrpSpPr>
        <p:grpSpPr>
          <a:xfrm>
            <a:off x="456406" y="3631675"/>
            <a:ext cx="6859589" cy="2369441"/>
            <a:chOff x="-3302794" y="508009"/>
            <a:chExt cx="6859589" cy="2369441"/>
          </a:xfrm>
        </p:grpSpPr>
        <p:sp>
          <p:nvSpPr>
            <p:cNvPr id="86" name="TextBox 85">
              <a:extLst>
                <a:ext uri="{FF2B5EF4-FFF2-40B4-BE49-F238E27FC236}">
                  <a16:creationId xmlns:a16="http://schemas.microsoft.com/office/drawing/2014/main" id="{BCDCFF3C-0182-4152-A8AC-3653C473FC20}"/>
                </a:ext>
              </a:extLst>
            </p:cNvPr>
            <p:cNvSpPr txBox="1"/>
            <p:nvPr/>
          </p:nvSpPr>
          <p:spPr>
            <a:xfrm>
              <a:off x="-3302794" y="508009"/>
              <a:ext cx="6859589" cy="345431"/>
            </a:xfrm>
            <a:prstGeom prst="rect">
              <a:avLst/>
            </a:prstGeom>
          </p:spPr>
          <p:txBody>
            <a:bodyPr wrap="square" lIns="0" tIns="0" rIns="0" bIns="0" numCol="1" rtlCol="0" anchor="t">
              <a:noAutofit/>
            </a:bodyPr>
            <a:lstStyle/>
            <a:p>
              <a:pPr lvl="0">
                <a:spcAft>
                  <a:spcPts val="600"/>
                </a:spcAft>
                <a:buClr>
                  <a:schemeClr val="tx1"/>
                </a:buClr>
              </a:pPr>
              <a:r>
                <a:rPr lang="en-GB" sz="1800" kern="0" dirty="0">
                  <a:solidFill>
                    <a:srgbClr val="377169"/>
                  </a:solidFill>
                  <a:latin typeface="Calibri Light" panose="020F0302020204030204" pitchFamily="34" charset="0"/>
                  <a:cs typeface="Calibri Light" panose="020F0302020204030204" pitchFamily="34" charset="0"/>
                  <a:sym typeface="Calibri Light" panose="020F0302020204030204" pitchFamily="34" charset="0"/>
                </a:rPr>
                <a:t>COVID-19 IMPACTS – UNBANKED POPULATION</a:t>
              </a:r>
            </a:p>
          </p:txBody>
        </p:sp>
        <p:sp>
          <p:nvSpPr>
            <p:cNvPr id="89" name="TextBox 88">
              <a:extLst>
                <a:ext uri="{FF2B5EF4-FFF2-40B4-BE49-F238E27FC236}">
                  <a16:creationId xmlns:a16="http://schemas.microsoft.com/office/drawing/2014/main" id="{11135461-C63B-4CC4-94A6-7C7EB989C12A}"/>
                </a:ext>
              </a:extLst>
            </p:cNvPr>
            <p:cNvSpPr txBox="1"/>
            <p:nvPr/>
          </p:nvSpPr>
          <p:spPr>
            <a:xfrm>
              <a:off x="-3302794" y="861450"/>
              <a:ext cx="6859589" cy="2016000"/>
            </a:xfrm>
            <a:prstGeom prst="rect">
              <a:avLst/>
            </a:prstGeom>
          </p:spPr>
          <p:txBody>
            <a:bodyPr wrap="square" lIns="0" tIns="0" rIns="0" bIns="0" numCol="2" spcCol="180000" rtlCol="0" anchor="t">
              <a:noAutofit/>
            </a:bodyPr>
            <a:lstStyle/>
            <a:p>
              <a:pPr lvl="0">
                <a:spcAft>
                  <a:spcPts val="600"/>
                </a:spcAft>
                <a:buClr>
                  <a:schemeClr val="tx1"/>
                </a:buClr>
              </a:pPr>
              <a:r>
                <a:rPr lang="en-GB" sz="1200"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The introduction of social distancing norms, will be of the harshest impact on population segments that are dependent on selling fast-moving items and living on a day-to-day basis, not possessing a pocket of liquidity to endure a period of forced social distancing. Additionally, some of these segments will be reliant on the repayment of micro-loans which they have contracted to buy the goods that they’re selling, further magnifying the problem. This crisis will highlight the existing disparities regarding the access to technology and digital tools, as the move away from cash will disproportionally affect the unbanked and merchants without access to digital payments. It is necessary for a strong push from all market players, including government, financial institutions and mobile operators, to design accessible setups for all merchants and consumers, irrespective of their finances, so to facilitate and accelerate the usage of cashless mechanisms, lower transaction costs, ease KYC requirements for the unbanked and actively encourage their adoption.</a:t>
              </a:r>
            </a:p>
          </p:txBody>
        </p:sp>
      </p:grpSp>
      <p:grpSp>
        <p:nvGrpSpPr>
          <p:cNvPr id="11" name="Group 10">
            <a:extLst>
              <a:ext uri="{FF2B5EF4-FFF2-40B4-BE49-F238E27FC236}">
                <a16:creationId xmlns:a16="http://schemas.microsoft.com/office/drawing/2014/main" id="{D149099D-8982-4AF2-9F9E-7166656C52D8}"/>
              </a:ext>
            </a:extLst>
          </p:cNvPr>
          <p:cNvGrpSpPr/>
          <p:nvPr/>
        </p:nvGrpSpPr>
        <p:grpSpPr>
          <a:xfrm>
            <a:off x="1047281" y="8005543"/>
            <a:ext cx="1440000" cy="1272609"/>
            <a:chOff x="799631" y="7815044"/>
            <a:chExt cx="1440000" cy="1272609"/>
          </a:xfrm>
        </p:grpSpPr>
        <p:sp>
          <p:nvSpPr>
            <p:cNvPr id="43" name="TextBox 42">
              <a:extLst>
                <a:ext uri="{FF2B5EF4-FFF2-40B4-BE49-F238E27FC236}">
                  <a16:creationId xmlns:a16="http://schemas.microsoft.com/office/drawing/2014/main" id="{E6973838-116C-4000-A2E7-BA4678B2E09D}"/>
                </a:ext>
              </a:extLst>
            </p:cNvPr>
            <p:cNvSpPr txBox="1"/>
            <p:nvPr/>
          </p:nvSpPr>
          <p:spPr>
            <a:xfrm>
              <a:off x="799631" y="8115653"/>
              <a:ext cx="1440000" cy="972000"/>
            </a:xfrm>
            <a:prstGeom prst="rect">
              <a:avLst/>
            </a:prstGeom>
            <a:noFill/>
          </p:spPr>
          <p:txBody>
            <a:bodyPr wrap="square" lIns="0" tIns="0" rIns="0" bIns="0" rtlCol="0">
              <a:noAutofit/>
            </a:bodyPr>
            <a:lstStyle/>
            <a:p>
              <a:pPr marL="72000" indent="-72000" algn="l">
                <a:buFont typeface="Arial" panose="020B0604020202020204" pitchFamily="34" charset="0"/>
                <a:buChar char="•"/>
              </a:pPr>
              <a:r>
                <a:rPr lang="en-GB" sz="800" dirty="0">
                  <a:solidFill>
                    <a:schemeClr val="bg2"/>
                  </a:solidFill>
                  <a:latin typeface="Calibri Light" panose="020F0302020204030204" pitchFamily="34" charset="0"/>
                  <a:cs typeface="Calibri Light" panose="020F0302020204030204" pitchFamily="34" charset="0"/>
                  <a:sym typeface="Calibri Light" panose="020F0302020204030204" pitchFamily="34" charset="0"/>
                </a:rPr>
                <a:t>Initiate or expand flexible work arrangements</a:t>
              </a:r>
            </a:p>
            <a:p>
              <a:pPr marL="72000" indent="-72000" algn="l">
                <a:buFont typeface="Arial" panose="020B0604020202020204" pitchFamily="34" charset="0"/>
                <a:buChar char="•"/>
              </a:pPr>
              <a:r>
                <a:rPr lang="en-GB" sz="800" dirty="0">
                  <a:solidFill>
                    <a:schemeClr val="bg2"/>
                  </a:solidFill>
                  <a:latin typeface="Calibri Light" panose="020F0302020204030204" pitchFamily="34" charset="0"/>
                  <a:cs typeface="Calibri Light" panose="020F0302020204030204" pitchFamily="34" charset="0"/>
                  <a:sym typeface="Calibri Light" panose="020F0302020204030204" pitchFamily="34" charset="0"/>
                </a:rPr>
                <a:t>Provide infection protection for on site workers</a:t>
              </a:r>
            </a:p>
            <a:p>
              <a:pPr marL="72000" indent="-72000" algn="l">
                <a:buFont typeface="Arial" panose="020B0604020202020204" pitchFamily="34" charset="0"/>
                <a:buChar char="•"/>
              </a:pPr>
              <a:r>
                <a:rPr lang="en-GB" sz="800" dirty="0">
                  <a:solidFill>
                    <a:schemeClr val="bg2"/>
                  </a:solidFill>
                  <a:latin typeface="Calibri Light" panose="020F0302020204030204" pitchFamily="34" charset="0"/>
                  <a:cs typeface="Calibri Light" panose="020F0302020204030204" pitchFamily="34" charset="0"/>
                  <a:sym typeface="Calibri Light" panose="020F0302020204030204" pitchFamily="34" charset="0"/>
                </a:rPr>
                <a:t>Issue regular, transparent communications that reassure employees and align with current policies</a:t>
              </a:r>
            </a:p>
          </p:txBody>
        </p:sp>
        <p:sp>
          <p:nvSpPr>
            <p:cNvPr id="44" name="Rectangle 43">
              <a:extLst>
                <a:ext uri="{FF2B5EF4-FFF2-40B4-BE49-F238E27FC236}">
                  <a16:creationId xmlns:a16="http://schemas.microsoft.com/office/drawing/2014/main" id="{C2EEA3C8-B5DB-449F-8CFA-3CE3ECA2BBDC}"/>
                </a:ext>
              </a:extLst>
            </p:cNvPr>
            <p:cNvSpPr/>
            <p:nvPr/>
          </p:nvSpPr>
          <p:spPr>
            <a:xfrm>
              <a:off x="799631" y="7832565"/>
              <a:ext cx="216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pt-PT" sz="11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t>01</a:t>
              </a:r>
            </a:p>
          </p:txBody>
        </p:sp>
        <p:sp>
          <p:nvSpPr>
            <p:cNvPr id="45" name="TextBox 44">
              <a:extLst>
                <a:ext uri="{FF2B5EF4-FFF2-40B4-BE49-F238E27FC236}">
                  <a16:creationId xmlns:a16="http://schemas.microsoft.com/office/drawing/2014/main" id="{75B8A8B1-2997-4508-962C-5941D9456458}"/>
                </a:ext>
              </a:extLst>
            </p:cNvPr>
            <p:cNvSpPr txBox="1"/>
            <p:nvPr/>
          </p:nvSpPr>
          <p:spPr>
            <a:xfrm>
              <a:off x="1049460" y="7815044"/>
              <a:ext cx="1182319" cy="287043"/>
            </a:xfrm>
            <a:prstGeom prst="rect">
              <a:avLst/>
            </a:prstGeom>
            <a:noFill/>
          </p:spPr>
          <p:txBody>
            <a:bodyPr wrap="square" lIns="0" tIns="0" rIns="0" bIns="0" rtlCol="0" anchor="ctr">
              <a:noAutofit/>
            </a:bodyPr>
            <a:lstStyle/>
            <a:p>
              <a:pPr algn="l">
                <a:spcAft>
                  <a:spcPts val="200"/>
                </a:spcAft>
              </a:pPr>
              <a:r>
                <a:rPr lang="en-GB" sz="900" dirty="0">
                  <a:solidFill>
                    <a:schemeClr val="bg2"/>
                  </a:solidFill>
                  <a:latin typeface="Calibri Light" panose="020F0302020204030204" pitchFamily="34" charset="0"/>
                  <a:cs typeface="Calibri Light" panose="020F0302020204030204" pitchFamily="34" charset="0"/>
                  <a:sym typeface="Calibri Light" panose="020F0302020204030204" pitchFamily="34" charset="0"/>
                </a:rPr>
                <a:t>Put peoples’ safety first</a:t>
              </a:r>
            </a:p>
          </p:txBody>
        </p:sp>
      </p:grpSp>
      <p:grpSp>
        <p:nvGrpSpPr>
          <p:cNvPr id="46" name="Group 45">
            <a:extLst>
              <a:ext uri="{FF2B5EF4-FFF2-40B4-BE49-F238E27FC236}">
                <a16:creationId xmlns:a16="http://schemas.microsoft.com/office/drawing/2014/main" id="{DB3F8CF7-219C-4B1C-8E96-3E700E0F59EF}"/>
              </a:ext>
            </a:extLst>
          </p:cNvPr>
          <p:cNvGrpSpPr/>
          <p:nvPr/>
        </p:nvGrpSpPr>
        <p:grpSpPr>
          <a:xfrm>
            <a:off x="2372435" y="6596201"/>
            <a:ext cx="1476000" cy="1521343"/>
            <a:chOff x="1661235" y="2724781"/>
            <a:chExt cx="1476000" cy="1521343"/>
          </a:xfrm>
        </p:grpSpPr>
        <p:sp>
          <p:nvSpPr>
            <p:cNvPr id="47" name="TextBox 46">
              <a:extLst>
                <a:ext uri="{FF2B5EF4-FFF2-40B4-BE49-F238E27FC236}">
                  <a16:creationId xmlns:a16="http://schemas.microsoft.com/office/drawing/2014/main" id="{40402309-24B0-40A5-ACB5-7FD5389EFA8F}"/>
                </a:ext>
              </a:extLst>
            </p:cNvPr>
            <p:cNvSpPr txBox="1"/>
            <p:nvPr/>
          </p:nvSpPr>
          <p:spPr>
            <a:xfrm>
              <a:off x="1661235" y="3025390"/>
              <a:ext cx="1476000" cy="1220734"/>
            </a:xfrm>
            <a:prstGeom prst="rect">
              <a:avLst/>
            </a:prstGeom>
            <a:noFill/>
          </p:spPr>
          <p:txBody>
            <a:bodyPr wrap="square" lIns="0" tIns="0" rIns="0" bIns="0" rtlCol="0">
              <a:noAutofit/>
            </a:bodyPr>
            <a:lstStyle/>
            <a:p>
              <a:pPr marL="72000" indent="-72000" algn="l">
                <a:buFont typeface="Arial" panose="020B0604020202020204" pitchFamily="34" charset="0"/>
                <a:buChar char="•"/>
              </a:pPr>
              <a:r>
                <a:rPr lang="en-GB" sz="80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Keep customers apprised of delivery impacts </a:t>
              </a:r>
            </a:p>
            <a:p>
              <a:pPr marL="72000" indent="-72000" algn="l">
                <a:buFont typeface="Arial" panose="020B0604020202020204" pitchFamily="34" charset="0"/>
                <a:buChar char="•"/>
              </a:pPr>
              <a:r>
                <a:rPr lang="en-GB" sz="80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Develop communication plans that balance caution with a business-as-usual mindset</a:t>
              </a:r>
            </a:p>
            <a:p>
              <a:pPr marL="72000" indent="-72000" algn="l">
                <a:buFont typeface="Arial" panose="020B0604020202020204" pitchFamily="34" charset="0"/>
                <a:buChar char="•"/>
              </a:pPr>
              <a:r>
                <a:rPr lang="en-GB" sz="80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Stay in contact with suppliers</a:t>
              </a:r>
            </a:p>
            <a:p>
              <a:pPr marL="72000" indent="-72000" algn="l">
                <a:buFont typeface="Arial" panose="020B0604020202020204" pitchFamily="34" charset="0"/>
                <a:buChar char="•"/>
              </a:pPr>
              <a:r>
                <a:rPr lang="en-GB" sz="80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Review terms and conditions on loans and contracts</a:t>
              </a:r>
            </a:p>
          </p:txBody>
        </p:sp>
        <p:sp>
          <p:nvSpPr>
            <p:cNvPr id="48" name="Rectangle 47">
              <a:extLst>
                <a:ext uri="{FF2B5EF4-FFF2-40B4-BE49-F238E27FC236}">
                  <a16:creationId xmlns:a16="http://schemas.microsoft.com/office/drawing/2014/main" id="{55C71BBE-346F-41D4-B77C-940D0D21DC88}"/>
                </a:ext>
              </a:extLst>
            </p:cNvPr>
            <p:cNvSpPr/>
            <p:nvPr/>
          </p:nvSpPr>
          <p:spPr>
            <a:xfrm>
              <a:off x="1661235" y="2742302"/>
              <a:ext cx="216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pt-PT" sz="11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t>02</a:t>
              </a:r>
            </a:p>
          </p:txBody>
        </p:sp>
        <p:sp>
          <p:nvSpPr>
            <p:cNvPr id="49" name="TextBox 48">
              <a:extLst>
                <a:ext uri="{FF2B5EF4-FFF2-40B4-BE49-F238E27FC236}">
                  <a16:creationId xmlns:a16="http://schemas.microsoft.com/office/drawing/2014/main" id="{C1BA6005-B96B-4AB3-B371-CA469D46641D}"/>
                </a:ext>
              </a:extLst>
            </p:cNvPr>
            <p:cNvSpPr txBox="1"/>
            <p:nvPr/>
          </p:nvSpPr>
          <p:spPr>
            <a:xfrm>
              <a:off x="1911063" y="2724781"/>
              <a:ext cx="1224000" cy="287043"/>
            </a:xfrm>
            <a:prstGeom prst="rect">
              <a:avLst/>
            </a:prstGeom>
            <a:noFill/>
          </p:spPr>
          <p:txBody>
            <a:bodyPr wrap="square" lIns="0" tIns="0" rIns="0" bIns="0" rtlCol="0" anchor="ctr">
              <a:noAutofit/>
            </a:bodyPr>
            <a:lstStyle/>
            <a:p>
              <a:pPr algn="l">
                <a:spcAft>
                  <a:spcPts val="200"/>
                </a:spcAft>
              </a:pPr>
              <a:r>
                <a:rPr lang="en-GB" sz="90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Communicate with stakeholders</a:t>
              </a:r>
            </a:p>
          </p:txBody>
        </p:sp>
      </p:grpSp>
      <p:grpSp>
        <p:nvGrpSpPr>
          <p:cNvPr id="50" name="Group 49">
            <a:extLst>
              <a:ext uri="{FF2B5EF4-FFF2-40B4-BE49-F238E27FC236}">
                <a16:creationId xmlns:a16="http://schemas.microsoft.com/office/drawing/2014/main" id="{5E9492B6-6AB8-4B0B-885A-841770D01FDF}"/>
              </a:ext>
            </a:extLst>
          </p:cNvPr>
          <p:cNvGrpSpPr/>
          <p:nvPr/>
        </p:nvGrpSpPr>
        <p:grpSpPr>
          <a:xfrm>
            <a:off x="3959891" y="6596201"/>
            <a:ext cx="1576063" cy="1521343"/>
            <a:chOff x="4005611" y="2672536"/>
            <a:chExt cx="1576063" cy="1521343"/>
          </a:xfrm>
        </p:grpSpPr>
        <p:sp>
          <p:nvSpPr>
            <p:cNvPr id="51" name="TextBox 50">
              <a:extLst>
                <a:ext uri="{FF2B5EF4-FFF2-40B4-BE49-F238E27FC236}">
                  <a16:creationId xmlns:a16="http://schemas.microsoft.com/office/drawing/2014/main" id="{706B6535-AA48-4830-8D55-EF352E569E73}"/>
                </a:ext>
              </a:extLst>
            </p:cNvPr>
            <p:cNvSpPr txBox="1"/>
            <p:nvPr/>
          </p:nvSpPr>
          <p:spPr>
            <a:xfrm>
              <a:off x="4005611" y="2973145"/>
              <a:ext cx="1548000" cy="1220734"/>
            </a:xfrm>
            <a:prstGeom prst="rect">
              <a:avLst/>
            </a:prstGeom>
            <a:noFill/>
          </p:spPr>
          <p:txBody>
            <a:bodyPr wrap="square" lIns="0" tIns="0" rIns="0" bIns="0" rtlCol="0">
              <a:noAutofit/>
            </a:bodyPr>
            <a:lstStyle/>
            <a:p>
              <a:pPr marL="72000" indent="-72000">
                <a:buFont typeface="Arial" panose="020B0604020202020204" pitchFamily="34" charset="0"/>
                <a:buChar char="•"/>
              </a:pPr>
              <a:r>
                <a:rPr lang="en-GB" sz="80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Evaluate short-term liquidity</a:t>
              </a:r>
            </a:p>
            <a:p>
              <a:pPr marL="72000" indent="-72000">
                <a:buFont typeface="Arial" panose="020B0604020202020204" pitchFamily="34" charset="0"/>
                <a:buChar char="•"/>
              </a:pPr>
              <a:r>
                <a:rPr lang="en-GB" sz="80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Assess financial and operational risks and respond quickly</a:t>
              </a:r>
            </a:p>
            <a:p>
              <a:pPr marL="72000" indent="-72000">
                <a:buFont typeface="Arial" panose="020B0604020202020204" pitchFamily="34" charset="0"/>
                <a:buChar char="•"/>
              </a:pPr>
              <a:r>
                <a:rPr lang="en-GB" sz="80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Consider alternative supply options</a:t>
              </a:r>
            </a:p>
            <a:p>
              <a:pPr marL="72000" indent="-72000">
                <a:buFont typeface="Arial" panose="020B0604020202020204" pitchFamily="34" charset="0"/>
                <a:buChar char="•"/>
              </a:pPr>
              <a:r>
                <a:rPr lang="en-GB" sz="80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Determine how the crisis affects budgets and business plans</a:t>
              </a:r>
            </a:p>
            <a:p>
              <a:pPr marL="72000" indent="-72000">
                <a:buFont typeface="Arial" panose="020B0604020202020204" pitchFamily="34" charset="0"/>
                <a:buChar char="•"/>
              </a:pPr>
              <a:r>
                <a:rPr lang="en-GB" sz="80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Monitor domestic and foreign government initiatives of       support</a:t>
              </a:r>
              <a:endParaRPr lang="en-GB" sz="800" dirty="0">
                <a:solidFill>
                  <a:schemeClr val="bg2"/>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52" name="Rectangle 51">
              <a:extLst>
                <a:ext uri="{FF2B5EF4-FFF2-40B4-BE49-F238E27FC236}">
                  <a16:creationId xmlns:a16="http://schemas.microsoft.com/office/drawing/2014/main" id="{EEE5EFF0-38C2-4D6F-8901-47A4345D28F1}"/>
                </a:ext>
              </a:extLst>
            </p:cNvPr>
            <p:cNvSpPr/>
            <p:nvPr/>
          </p:nvSpPr>
          <p:spPr>
            <a:xfrm>
              <a:off x="4005611" y="2690057"/>
              <a:ext cx="216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pt-PT" sz="11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t>03</a:t>
              </a:r>
            </a:p>
          </p:txBody>
        </p:sp>
        <p:sp>
          <p:nvSpPr>
            <p:cNvPr id="54" name="TextBox 53">
              <a:extLst>
                <a:ext uri="{FF2B5EF4-FFF2-40B4-BE49-F238E27FC236}">
                  <a16:creationId xmlns:a16="http://schemas.microsoft.com/office/drawing/2014/main" id="{3151E7EA-EC4E-4A91-A86A-C1AC976CB34D}"/>
                </a:ext>
              </a:extLst>
            </p:cNvPr>
            <p:cNvSpPr txBox="1"/>
            <p:nvPr/>
          </p:nvSpPr>
          <p:spPr>
            <a:xfrm>
              <a:off x="4255440" y="2672536"/>
              <a:ext cx="1326234" cy="287043"/>
            </a:xfrm>
            <a:prstGeom prst="rect">
              <a:avLst/>
            </a:prstGeom>
            <a:noFill/>
          </p:spPr>
          <p:txBody>
            <a:bodyPr wrap="square" lIns="0" tIns="0" rIns="0" bIns="0" rtlCol="0" anchor="ctr">
              <a:noAutofit/>
            </a:bodyPr>
            <a:lstStyle/>
            <a:p>
              <a:pPr algn="l">
                <a:spcAft>
                  <a:spcPts val="200"/>
                </a:spcAft>
              </a:pPr>
              <a:r>
                <a:rPr lang="en-GB" sz="90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Reshape strategy for business continuity</a:t>
              </a:r>
            </a:p>
          </p:txBody>
        </p:sp>
      </p:grpSp>
      <p:grpSp>
        <p:nvGrpSpPr>
          <p:cNvPr id="57" name="Group 56">
            <a:extLst>
              <a:ext uri="{FF2B5EF4-FFF2-40B4-BE49-F238E27FC236}">
                <a16:creationId xmlns:a16="http://schemas.microsoft.com/office/drawing/2014/main" id="{5EB1B159-FB07-4FCD-868F-F2883C88FD13}"/>
              </a:ext>
            </a:extLst>
          </p:cNvPr>
          <p:cNvGrpSpPr/>
          <p:nvPr/>
        </p:nvGrpSpPr>
        <p:grpSpPr>
          <a:xfrm>
            <a:off x="5319953" y="8005543"/>
            <a:ext cx="1454744" cy="1272609"/>
            <a:chOff x="6247688" y="4682091"/>
            <a:chExt cx="1454744" cy="1272609"/>
          </a:xfrm>
        </p:grpSpPr>
        <p:sp>
          <p:nvSpPr>
            <p:cNvPr id="59" name="TextBox 58">
              <a:extLst>
                <a:ext uri="{FF2B5EF4-FFF2-40B4-BE49-F238E27FC236}">
                  <a16:creationId xmlns:a16="http://schemas.microsoft.com/office/drawing/2014/main" id="{03248FB2-6C6E-4F6D-A835-0E64621B9C36}"/>
                </a:ext>
              </a:extLst>
            </p:cNvPr>
            <p:cNvSpPr txBox="1"/>
            <p:nvPr/>
          </p:nvSpPr>
          <p:spPr>
            <a:xfrm>
              <a:off x="6247688" y="4982700"/>
              <a:ext cx="1440000" cy="972000"/>
            </a:xfrm>
            <a:prstGeom prst="rect">
              <a:avLst/>
            </a:prstGeom>
            <a:noFill/>
          </p:spPr>
          <p:txBody>
            <a:bodyPr wrap="square" lIns="0" tIns="0" rIns="0" bIns="0" rtlCol="0">
              <a:noAutofit/>
            </a:bodyPr>
            <a:lstStyle/>
            <a:p>
              <a:pPr marL="72000" indent="-72000">
                <a:buFont typeface="Arial" panose="020B0604020202020204" pitchFamily="34" charset="0"/>
                <a:buChar char="•"/>
              </a:pPr>
              <a:r>
                <a:rPr lang="en-GB" sz="80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Execute revised strategies and continue monitorization</a:t>
              </a:r>
            </a:p>
            <a:p>
              <a:pPr marL="72000" indent="-72000">
                <a:buFont typeface="Arial" panose="020B0604020202020204" pitchFamily="34" charset="0"/>
                <a:buChar char="•"/>
              </a:pPr>
              <a:r>
                <a:rPr lang="en-GB" sz="80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Make decisions and take actions with recovery in mind</a:t>
              </a:r>
            </a:p>
            <a:p>
              <a:pPr marL="72000" indent="-72000">
                <a:buFont typeface="Arial" panose="020B0604020202020204" pitchFamily="34" charset="0"/>
                <a:buChar char="•"/>
              </a:pPr>
              <a:r>
                <a:rPr lang="en-GB" sz="80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Reset business assumptions that underpin the supply chain</a:t>
              </a:r>
            </a:p>
            <a:p>
              <a:pPr marL="72000" indent="-72000">
                <a:buFont typeface="Arial" panose="020B0604020202020204" pitchFamily="34" charset="0"/>
                <a:buChar char="•"/>
              </a:pPr>
              <a:r>
                <a:rPr lang="en-GB" sz="80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Re-evaluate and recalibrate how to seize opportunities</a:t>
              </a:r>
              <a:endParaRPr lang="en-GB" sz="800" dirty="0">
                <a:solidFill>
                  <a:schemeClr val="bg2"/>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62" name="Rectangle 61">
              <a:extLst>
                <a:ext uri="{FF2B5EF4-FFF2-40B4-BE49-F238E27FC236}">
                  <a16:creationId xmlns:a16="http://schemas.microsoft.com/office/drawing/2014/main" id="{36DF9CD2-084E-4E46-A21B-C6F756BCC51C}"/>
                </a:ext>
              </a:extLst>
            </p:cNvPr>
            <p:cNvSpPr/>
            <p:nvPr/>
          </p:nvSpPr>
          <p:spPr>
            <a:xfrm>
              <a:off x="6247688" y="4699612"/>
              <a:ext cx="216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pt-PT" sz="1100" dirty="0">
                  <a:solidFill>
                    <a:schemeClr val="tx1"/>
                  </a:solidFill>
                  <a:latin typeface="Calibri Light" panose="020F0302020204030204" pitchFamily="34" charset="0"/>
                  <a:cs typeface="Calibri Light" panose="020F0302020204030204" pitchFamily="34" charset="0"/>
                  <a:sym typeface="Calibri Light" panose="020F0302020204030204" pitchFamily="34" charset="0"/>
                </a:rPr>
                <a:t>04</a:t>
              </a:r>
            </a:p>
          </p:txBody>
        </p:sp>
        <p:sp>
          <p:nvSpPr>
            <p:cNvPr id="64" name="TextBox 63">
              <a:extLst>
                <a:ext uri="{FF2B5EF4-FFF2-40B4-BE49-F238E27FC236}">
                  <a16:creationId xmlns:a16="http://schemas.microsoft.com/office/drawing/2014/main" id="{6FC50F23-A8D7-4C80-9B34-EA8B10F4BF80}"/>
                </a:ext>
              </a:extLst>
            </p:cNvPr>
            <p:cNvSpPr txBox="1"/>
            <p:nvPr/>
          </p:nvSpPr>
          <p:spPr>
            <a:xfrm>
              <a:off x="6497516" y="4682091"/>
              <a:ext cx="1204916" cy="287043"/>
            </a:xfrm>
            <a:prstGeom prst="rect">
              <a:avLst/>
            </a:prstGeom>
            <a:noFill/>
          </p:spPr>
          <p:txBody>
            <a:bodyPr wrap="square" lIns="0" tIns="0" rIns="0" bIns="0" rtlCol="0" anchor="ctr">
              <a:noAutofit/>
            </a:bodyPr>
            <a:lstStyle/>
            <a:p>
              <a:pPr algn="l">
                <a:spcAft>
                  <a:spcPts val="200"/>
                </a:spcAft>
              </a:pPr>
              <a:r>
                <a:rPr lang="en-GB" sz="900" dirty="0">
                  <a:solidFill>
                    <a:schemeClr val="bg1"/>
                  </a:solidFill>
                  <a:latin typeface="Calibri Light" panose="020F0302020204030204" pitchFamily="34" charset="0"/>
                  <a:cs typeface="Calibri Light" panose="020F0302020204030204" pitchFamily="34" charset="0"/>
                  <a:sym typeface="Calibri Light" panose="020F0302020204030204" pitchFamily="34" charset="0"/>
                </a:rPr>
                <a:t>Build resilience and prepare for recovery</a:t>
              </a:r>
            </a:p>
          </p:txBody>
        </p:sp>
      </p:grpSp>
    </p:spTree>
    <p:extLst>
      <p:ext uri="{BB962C8B-B14F-4D97-AF65-F5344CB8AC3E}">
        <p14:creationId xmlns:p14="http://schemas.microsoft.com/office/powerpoint/2010/main" val="1073110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EFE9A6A-6A08-4350-A916-4AB06781A9B0}"/>
              </a:ext>
            </a:extLst>
          </p:cNvPr>
          <p:cNvGraphicFramePr>
            <a:graphicFrameLocks noChangeAspect="1"/>
          </p:cNvGraphicFramePr>
          <p:nvPr>
            <p:custDataLst>
              <p:tags r:id="rId2"/>
            </p:custDataLst>
            <p:extLst>
              <p:ext uri="{D42A27DB-BD31-4B8C-83A1-F6EECF244321}">
                <p14:modId xmlns:p14="http://schemas.microsoft.com/office/powerpoint/2010/main" val="33896107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8160" name="think-cell Slide" r:id="rId5" imgW="592" imgH="595" progId="TCLayout.ActiveDocument.1">
                  <p:embed/>
                </p:oleObj>
              </mc:Choice>
              <mc:Fallback>
                <p:oleObj name="think-cell Slide" r:id="rId5" imgW="592" imgH="595" progId="TCLayout.ActiveDocument.1">
                  <p:embed/>
                  <p:pic>
                    <p:nvPicPr>
                      <p:cNvPr id="2" name="Object 1" hidden="1">
                        <a:extLst>
                          <a:ext uri="{FF2B5EF4-FFF2-40B4-BE49-F238E27FC236}">
                            <a16:creationId xmlns:a16="http://schemas.microsoft.com/office/drawing/2014/main" id="{FEFE9A6A-6A08-4350-A916-4AB06781A9B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3" name="Text Placeholder 22"/>
          <p:cNvSpPr>
            <a:spLocks noGrp="1"/>
          </p:cNvSpPr>
          <p:nvPr>
            <p:ph type="body" sz="quarter" idx="20"/>
          </p:nvPr>
        </p:nvSpPr>
        <p:spPr/>
        <p:txBody>
          <a:bodyPr/>
          <a:lstStyle/>
          <a:p>
            <a:r>
              <a:rPr lang="en-GB" dirty="0">
                <a:latin typeface="Calibri" panose="020F0502020204030204" pitchFamily="34" charset="0"/>
                <a:cs typeface="Calibri" panose="020F0502020204030204" pitchFamily="34" charset="0"/>
                <a:sym typeface="Calibri Light" panose="020F0302020204030204" pitchFamily="34" charset="0"/>
              </a:rPr>
              <a:t>2</a:t>
            </a:r>
          </a:p>
        </p:txBody>
      </p:sp>
      <p:grpSp>
        <p:nvGrpSpPr>
          <p:cNvPr id="4" name="Group 3">
            <a:extLst>
              <a:ext uri="{FF2B5EF4-FFF2-40B4-BE49-F238E27FC236}">
                <a16:creationId xmlns:a16="http://schemas.microsoft.com/office/drawing/2014/main" id="{90389C01-8E86-4FA8-AB2E-0A1CB2664E65}"/>
              </a:ext>
            </a:extLst>
          </p:cNvPr>
          <p:cNvGrpSpPr/>
          <p:nvPr/>
        </p:nvGrpSpPr>
        <p:grpSpPr>
          <a:xfrm>
            <a:off x="454024" y="2682240"/>
            <a:ext cx="6859589" cy="2153442"/>
            <a:chOff x="454024" y="2682240"/>
            <a:chExt cx="6859589" cy="2153442"/>
          </a:xfrm>
        </p:grpSpPr>
        <p:sp>
          <p:nvSpPr>
            <p:cNvPr id="14" name="TextBox 13">
              <a:extLst>
                <a:ext uri="{FF2B5EF4-FFF2-40B4-BE49-F238E27FC236}">
                  <a16:creationId xmlns:a16="http://schemas.microsoft.com/office/drawing/2014/main" id="{644242E5-7764-4454-B2EC-7CEA56F091BF}"/>
                </a:ext>
              </a:extLst>
            </p:cNvPr>
            <p:cNvSpPr txBox="1"/>
            <p:nvPr/>
          </p:nvSpPr>
          <p:spPr>
            <a:xfrm>
              <a:off x="454024" y="3035682"/>
              <a:ext cx="6859589" cy="1800000"/>
            </a:xfrm>
            <a:prstGeom prst="rect">
              <a:avLst/>
            </a:prstGeom>
          </p:spPr>
          <p:txBody>
            <a:bodyPr wrap="square" lIns="0" tIns="0" rIns="0" bIns="0" numCol="2" spcCol="180000" rtlCol="0" anchor="t">
              <a:noAutofit/>
            </a:bodyPr>
            <a:lstStyle/>
            <a:p>
              <a:pPr lvl="0">
                <a:spcAft>
                  <a:spcPts val="600"/>
                </a:spcAft>
                <a:buClr>
                  <a:schemeClr val="tx1"/>
                </a:buClr>
              </a:pPr>
              <a:r>
                <a:rPr lang="en-GB" altLang="pt-PT" sz="1200"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Financial inclusion is a driver of development, as the access to financial services acts as an enabler to potentiate other economical activities, such as to realize investments, facilitate monetary transfers and manage financial risks (i.e. agricultural insurance). As segments of the population, such as rural women, are typically-excluded from employment opportunities with formal wages, they are forced to rely on informal mechanisms to smooth their consumption patterns, access savings mechanisms and realize monetary transfers, often being unreliable and more expensive. Although the links between financial inclusion and economic growth are not clearly established, there exists empirical evidence linking a greater financial inclusion to higher GDP growth rates. Financial inclusion has therefore gained prominence in government’s agendas across the world, being seen as a driver for more inclusive growth.</a:t>
              </a:r>
              <a:endParaRPr lang="en-GB" altLang="pt-PT" sz="12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5" name="TextBox 14">
              <a:extLst>
                <a:ext uri="{FF2B5EF4-FFF2-40B4-BE49-F238E27FC236}">
                  <a16:creationId xmlns:a16="http://schemas.microsoft.com/office/drawing/2014/main" id="{59C75696-C81D-4D2E-873C-9E87683E0083}"/>
                </a:ext>
              </a:extLst>
            </p:cNvPr>
            <p:cNvSpPr txBox="1"/>
            <p:nvPr/>
          </p:nvSpPr>
          <p:spPr>
            <a:xfrm>
              <a:off x="454024" y="2682240"/>
              <a:ext cx="6859589" cy="345431"/>
            </a:xfrm>
            <a:prstGeom prst="rect">
              <a:avLst/>
            </a:prstGeom>
          </p:spPr>
          <p:txBody>
            <a:bodyPr wrap="square" lIns="0" tIns="0" rIns="0" bIns="0" numCol="1" rtlCol="0" anchor="t">
              <a:noAutofit/>
            </a:bodyPr>
            <a:lstStyle/>
            <a:p>
              <a:pPr lvl="0">
                <a:spcAft>
                  <a:spcPts val="600"/>
                </a:spcAft>
                <a:buClr>
                  <a:schemeClr val="tx1"/>
                </a:buClr>
              </a:pPr>
              <a:r>
                <a:rPr lang="en-GB" sz="1800" kern="0" dirty="0">
                  <a:solidFill>
                    <a:srgbClr val="377169"/>
                  </a:solidFill>
                  <a:latin typeface="Calibri Light" panose="020F0302020204030204" pitchFamily="34" charset="0"/>
                  <a:cs typeface="Calibri Light" panose="020F0302020204030204" pitchFamily="34" charset="0"/>
                  <a:sym typeface="Calibri Light" panose="020F0302020204030204" pitchFamily="34" charset="0"/>
                </a:rPr>
                <a:t>UNDERSTANDING FINANCIAL INCLUSION</a:t>
              </a:r>
            </a:p>
          </p:txBody>
        </p:sp>
      </p:grpSp>
      <p:grpSp>
        <p:nvGrpSpPr>
          <p:cNvPr id="53" name="Group 52">
            <a:extLst>
              <a:ext uri="{FF2B5EF4-FFF2-40B4-BE49-F238E27FC236}">
                <a16:creationId xmlns:a16="http://schemas.microsoft.com/office/drawing/2014/main" id="{F26C1213-2B91-4110-A585-C96DF0DBE65C}"/>
              </a:ext>
            </a:extLst>
          </p:cNvPr>
          <p:cNvGrpSpPr/>
          <p:nvPr/>
        </p:nvGrpSpPr>
        <p:grpSpPr>
          <a:xfrm>
            <a:off x="454024" y="5134327"/>
            <a:ext cx="6859589" cy="3673721"/>
            <a:chOff x="454024" y="508009"/>
            <a:chExt cx="6859589" cy="3673721"/>
          </a:xfrm>
        </p:grpSpPr>
        <p:sp>
          <p:nvSpPr>
            <p:cNvPr id="54" name="TextBox 53">
              <a:extLst>
                <a:ext uri="{FF2B5EF4-FFF2-40B4-BE49-F238E27FC236}">
                  <a16:creationId xmlns:a16="http://schemas.microsoft.com/office/drawing/2014/main" id="{7B4CF1C9-0590-4927-BA7D-7E4D096CC2ED}"/>
                </a:ext>
              </a:extLst>
            </p:cNvPr>
            <p:cNvSpPr txBox="1"/>
            <p:nvPr/>
          </p:nvSpPr>
          <p:spPr>
            <a:xfrm>
              <a:off x="454024" y="861451"/>
              <a:ext cx="6859589" cy="3320279"/>
            </a:xfrm>
            <a:prstGeom prst="rect">
              <a:avLst/>
            </a:prstGeom>
          </p:spPr>
          <p:txBody>
            <a:bodyPr wrap="square" lIns="0" tIns="0" rIns="0" bIns="0" numCol="2" rtlCol="0" anchor="t">
              <a:noAutofit/>
            </a:bodyPr>
            <a:lstStyle/>
            <a:p>
              <a:pPr lvl="0">
                <a:spcAft>
                  <a:spcPts val="600"/>
                </a:spcAft>
                <a:buClr>
                  <a:schemeClr val="tx1"/>
                </a:buClr>
              </a:pPr>
              <a:r>
                <a:rPr lang="en-GB" sz="1200" b="1"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Financial Inclusion Index</a:t>
              </a:r>
              <a:endParaRPr lang="en-GB" altLang="pt-PT" sz="12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a:p>
              <a:pPr marL="180000" lvl="0" indent="-90000" algn="l">
                <a:spcBef>
                  <a:spcPts val="0"/>
                </a:spcBef>
                <a:spcAft>
                  <a:spcPts val="600"/>
                </a:spcAft>
                <a:buClr>
                  <a:schemeClr val="tx1"/>
                </a:buClr>
                <a:buFont typeface="Arial" panose="020B0604020202020204" pitchFamily="34" charset="0"/>
                <a:buChar char="•"/>
              </a:pPr>
              <a:r>
                <a:rPr lang="en-GB" altLang="pt-PT" sz="12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The Financial Inclusion Index is a tool used by various organizations and governments to monitor and evaluate financial inclusion;</a:t>
              </a:r>
            </a:p>
            <a:p>
              <a:pPr marL="180000" lvl="0" indent="-90000" algn="l">
                <a:spcBef>
                  <a:spcPts val="0"/>
                </a:spcBef>
                <a:spcAft>
                  <a:spcPts val="1000"/>
                </a:spcAft>
                <a:buClr>
                  <a:schemeClr val="tx1"/>
                </a:buClr>
                <a:buFont typeface="Arial" panose="020B0604020202020204" pitchFamily="34" charset="0"/>
                <a:buChar char="•"/>
              </a:pPr>
              <a:r>
                <a:rPr lang="en-GB" altLang="pt-PT" sz="12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According to the World Bank, financial inclusion means "</a:t>
              </a:r>
              <a:r>
                <a:rPr lang="en-GB" altLang="pt-PT" sz="1200" b="1"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that people and businesses have access to useful and affordable financial products and services that meet their needs</a:t>
              </a:r>
              <a:r>
                <a:rPr lang="en-GB" altLang="pt-PT" sz="12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 - transactions, payments, savings, credit and insurance - made available in a responsible and sustainable manner".</a:t>
              </a:r>
              <a:endParaRPr lang="en-GB" sz="1200"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a:p>
              <a:pPr lvl="0">
                <a:spcAft>
                  <a:spcPts val="600"/>
                </a:spcAft>
                <a:buClr>
                  <a:schemeClr val="tx1"/>
                </a:buClr>
              </a:pPr>
              <a:r>
                <a:rPr lang="en-GB" sz="1200" b="1"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Bank account penetration rate</a:t>
              </a:r>
            </a:p>
            <a:p>
              <a:pPr marL="180000" lvl="0" indent="-90000">
                <a:spcAft>
                  <a:spcPts val="1000"/>
                </a:spcAft>
                <a:buClr>
                  <a:schemeClr val="tx1"/>
                </a:buClr>
                <a:buFont typeface="Arial" panose="020B0604020202020204" pitchFamily="34" charset="0"/>
                <a:buChar char="•"/>
              </a:pPr>
              <a:r>
                <a:rPr lang="en-GB" altLang="pt-PT" sz="12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The Bank account penetration rate </a:t>
              </a:r>
              <a:r>
                <a:rPr lang="en-GB" altLang="pt-PT" sz="1200" b="1"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measures the percentage of adults in a given population who have a bank account</a:t>
              </a:r>
              <a:r>
                <a:rPr lang="en-GB" altLang="pt-PT" sz="12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 Factors such as joint ownership, the age of the individual, the type of account and the possession of multiple accounts are determined by the respective organizations.</a:t>
              </a:r>
              <a:endParaRPr lang="en-GB" sz="1200" b="1"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a:p>
              <a:pPr lvl="0">
                <a:spcAft>
                  <a:spcPts val="600"/>
                </a:spcAft>
                <a:buClr>
                  <a:schemeClr val="tx1"/>
                </a:buClr>
              </a:pPr>
              <a:r>
                <a:rPr lang="en-GB" sz="1200" b="1"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Financial Literacy/ Capability Index</a:t>
              </a:r>
            </a:p>
            <a:p>
              <a:pPr marL="180000" indent="-90000">
                <a:spcAft>
                  <a:spcPts val="600"/>
                </a:spcAft>
                <a:buClr>
                  <a:schemeClr val="tx1"/>
                </a:buClr>
                <a:buFont typeface="Arial" panose="020B0604020202020204" pitchFamily="34" charset="0"/>
                <a:buChar char="•"/>
              </a:pPr>
              <a:r>
                <a:rPr lang="en-US" altLang="pt-PT" sz="1200" b="1"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The calculation </a:t>
              </a:r>
              <a:r>
                <a:rPr lang="en-US" altLang="pt-PT" sz="12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of the Financial Literacy Index makes it possible </a:t>
              </a:r>
              <a:r>
                <a:rPr lang="en-US" altLang="pt-PT" sz="1200" b="1"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to understand and evaluate not only the financial knowledge of the general population, but also their behaviors and attitudes towards financial matters</a:t>
              </a:r>
              <a:r>
                <a:rPr lang="en-US" altLang="pt-PT" sz="12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a:t>
              </a:r>
              <a:endParaRPr lang="en-US" altLang="pt-PT" sz="1200" b="1"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a:p>
              <a:pPr marL="180000" indent="-90000">
                <a:spcAft>
                  <a:spcPts val="1000"/>
                </a:spcAft>
                <a:buClr>
                  <a:schemeClr val="tx1"/>
                </a:buClr>
                <a:buFont typeface="Arial" panose="020B0604020202020204" pitchFamily="34" charset="0"/>
                <a:buChar char="•"/>
              </a:pPr>
              <a:r>
                <a:rPr lang="en-US" altLang="pt-PT" sz="12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The diagnosis at the level of financial literacy of a given population is essential both for the evaluation of the strategy and policies of financial education,, and for the evaluation and review of financial education plans.</a:t>
              </a:r>
            </a:p>
            <a:p>
              <a:pPr>
                <a:spcAft>
                  <a:spcPts val="600"/>
                </a:spcAft>
                <a:buClr>
                  <a:schemeClr val="tx1"/>
                </a:buClr>
              </a:pPr>
              <a:r>
                <a:rPr lang="en-GB" sz="1200" b="1"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Financial Inclusion Observatory</a:t>
              </a:r>
            </a:p>
            <a:p>
              <a:pPr marL="180000" indent="-90000">
                <a:spcAft>
                  <a:spcPts val="600"/>
                </a:spcAft>
                <a:buClr>
                  <a:schemeClr val="tx1"/>
                </a:buClr>
                <a:buFont typeface="Arial" panose="020B0604020202020204" pitchFamily="34" charset="0"/>
                <a:buChar char="•"/>
              </a:pPr>
              <a:r>
                <a:rPr lang="en-US" altLang="pt-PT" sz="12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The implementation of a Financial Inclusion Observatory is a varied set of initiatives that </a:t>
              </a:r>
              <a:r>
                <a:rPr lang="en-US" altLang="pt-PT" sz="1200" b="1"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allows for the monitoring and follow-up of the evolution of Financial Inclusion in its various components, </a:t>
              </a:r>
              <a:r>
                <a:rPr lang="en-US" altLang="pt-PT" sz="120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namely, the Financial Inclusion Index, Bank account penetration rate and Financial Literacy Index.</a:t>
              </a:r>
              <a:endParaRPr lang="en-GB" sz="1200" kern="0"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55" name="TextBox 54">
              <a:extLst>
                <a:ext uri="{FF2B5EF4-FFF2-40B4-BE49-F238E27FC236}">
                  <a16:creationId xmlns:a16="http://schemas.microsoft.com/office/drawing/2014/main" id="{18F2961B-02AE-4743-81DC-CECE4BDFEAC4}"/>
                </a:ext>
              </a:extLst>
            </p:cNvPr>
            <p:cNvSpPr txBox="1"/>
            <p:nvPr/>
          </p:nvSpPr>
          <p:spPr>
            <a:xfrm>
              <a:off x="454024" y="508009"/>
              <a:ext cx="6859589" cy="345431"/>
            </a:xfrm>
            <a:prstGeom prst="rect">
              <a:avLst/>
            </a:prstGeom>
          </p:spPr>
          <p:txBody>
            <a:bodyPr wrap="square" lIns="0" tIns="0" rIns="0" bIns="0" numCol="2" rtlCol="0" anchor="t">
              <a:noAutofit/>
            </a:bodyPr>
            <a:lstStyle/>
            <a:p>
              <a:pPr lvl="0">
                <a:spcAft>
                  <a:spcPts val="600"/>
                </a:spcAft>
                <a:buClr>
                  <a:schemeClr val="tx1"/>
                </a:buClr>
              </a:pPr>
              <a:r>
                <a:rPr lang="en-GB" sz="1800" kern="0" dirty="0">
                  <a:solidFill>
                    <a:srgbClr val="377169"/>
                  </a:solidFill>
                  <a:latin typeface="Calibri Light" panose="020F0302020204030204" pitchFamily="34" charset="0"/>
                  <a:cs typeface="Calibri Light" panose="020F0302020204030204" pitchFamily="34" charset="0"/>
                  <a:sym typeface="Calibri Light" panose="020F0302020204030204" pitchFamily="34" charset="0"/>
                </a:rPr>
                <a:t>MEASURING FINANCIAL INCLUSION</a:t>
              </a:r>
            </a:p>
          </p:txBody>
        </p:sp>
      </p:grpSp>
      <p:sp>
        <p:nvSpPr>
          <p:cNvPr id="56" name="Text Placeholder 12">
            <a:extLst>
              <a:ext uri="{FF2B5EF4-FFF2-40B4-BE49-F238E27FC236}">
                <a16:creationId xmlns:a16="http://schemas.microsoft.com/office/drawing/2014/main" id="{B0ABAF78-4744-4FC2-94E7-54D9CA87E548}"/>
              </a:ext>
            </a:extLst>
          </p:cNvPr>
          <p:cNvSpPr txBox="1">
            <a:spLocks/>
          </p:cNvSpPr>
          <p:nvPr/>
        </p:nvSpPr>
        <p:spPr>
          <a:xfrm>
            <a:off x="360709" y="9324480"/>
            <a:ext cx="7056000" cy="108000"/>
          </a:xfrm>
          <a:prstGeom prst="rect">
            <a:avLst/>
          </a:prstGeom>
        </p:spPr>
        <p:txBody>
          <a:bodyPr lIns="0" tIns="0" rIns="0" bIns="0" anchor="ct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r>
              <a:rPr lang="en-GB" sz="700" dirty="0">
                <a:solidFill>
                  <a:schemeClr val="tx1">
                    <a:lumMod val="50000"/>
                    <a:lumOff val="50000"/>
                  </a:schemeClr>
                </a:solidFill>
                <a:latin typeface="Calibri Light" panose="020F0302020204030204" pitchFamily="34" charset="0"/>
                <a:cs typeface="Calibri Light" panose="020F0302020204030204" pitchFamily="34" charset="0"/>
                <a:sym typeface="Calibri Light" panose="020F0302020204030204" pitchFamily="34" charset="0"/>
              </a:rPr>
              <a:t>Source: </a:t>
            </a:r>
            <a:r>
              <a:rPr lang="pt-PT" sz="700" dirty="0">
                <a:solidFill>
                  <a:schemeClr val="tx1">
                    <a:lumMod val="50000"/>
                    <a:lumOff val="50000"/>
                  </a:schemeClr>
                </a:solidFill>
                <a:latin typeface="Calibri Light" panose="020F0302020204030204" pitchFamily="34" charset="0"/>
                <a:cs typeface="Calibri Light" panose="020F0302020204030204" pitchFamily="34" charset="0"/>
                <a:sym typeface="Calibri Light" panose="020F0302020204030204" pitchFamily="34" charset="0"/>
              </a:rPr>
              <a:t>King and Levine 1993; Beck et al. 2000; Clark et al. 2006; Beck et al. 2007; Demirguc-Kunt and Levine, 2009</a:t>
            </a:r>
            <a:endParaRPr lang="en-GB" sz="700" dirty="0">
              <a:solidFill>
                <a:schemeClr val="tx1">
                  <a:lumMod val="50000"/>
                  <a:lumOff val="50000"/>
                </a:schemeClr>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6" name="Slide Number Placeholder 5">
            <a:extLst>
              <a:ext uri="{FF2B5EF4-FFF2-40B4-BE49-F238E27FC236}">
                <a16:creationId xmlns:a16="http://schemas.microsoft.com/office/drawing/2014/main" id="{7561868A-C397-4E57-80A5-CA31A653E601}"/>
              </a:ext>
            </a:extLst>
          </p:cNvPr>
          <p:cNvSpPr txBox="1">
            <a:spLocks/>
          </p:cNvSpPr>
          <p:nvPr/>
        </p:nvSpPr>
        <p:spPr>
          <a:xfrm>
            <a:off x="360712" y="9556608"/>
            <a:ext cx="144000" cy="237071"/>
          </a:xfrm>
          <a:prstGeom prst="rect">
            <a:avLst/>
          </a:prstGeom>
        </p:spPr>
        <p:txBody>
          <a:bodyPr vert="horz" lIns="0" tIns="0" rIns="0" bIns="0" rtlCol="0" anchor="ctr">
            <a:noAutofit/>
          </a:bodyPr>
          <a:lstStyle>
            <a:defPPr>
              <a:defRPr lang="en-US"/>
            </a:defPPr>
            <a:lvl1pPr marL="0" algn="l" defTabSz="446441" rtl="0" eaLnBrk="1" latinLnBrk="0" hangingPunct="1">
              <a:defRPr sz="848" kern="1200">
                <a:solidFill>
                  <a:schemeClr val="bg2"/>
                </a:solidFill>
                <a:latin typeface="+mn-lt"/>
                <a:ea typeface="+mn-ea"/>
                <a:cs typeface="+mn-cs"/>
              </a:defRPr>
            </a:lvl1pPr>
            <a:lvl2pPr marL="446441" algn="l" defTabSz="446441" rtl="0" eaLnBrk="1" latinLnBrk="0" hangingPunct="1">
              <a:defRPr sz="1758" kern="1200">
                <a:solidFill>
                  <a:schemeClr val="tx1"/>
                </a:solidFill>
                <a:latin typeface="+mn-lt"/>
                <a:ea typeface="+mn-ea"/>
                <a:cs typeface="+mn-cs"/>
              </a:defRPr>
            </a:lvl2pPr>
            <a:lvl3pPr marL="892884" algn="l" defTabSz="446441" rtl="0" eaLnBrk="1" latinLnBrk="0" hangingPunct="1">
              <a:defRPr sz="1758" kern="1200">
                <a:solidFill>
                  <a:schemeClr val="tx1"/>
                </a:solidFill>
                <a:latin typeface="+mn-lt"/>
                <a:ea typeface="+mn-ea"/>
                <a:cs typeface="+mn-cs"/>
              </a:defRPr>
            </a:lvl3pPr>
            <a:lvl4pPr marL="1339329" algn="l" defTabSz="446441" rtl="0" eaLnBrk="1" latinLnBrk="0" hangingPunct="1">
              <a:defRPr sz="1758" kern="1200">
                <a:solidFill>
                  <a:schemeClr val="tx1"/>
                </a:solidFill>
                <a:latin typeface="+mn-lt"/>
                <a:ea typeface="+mn-ea"/>
                <a:cs typeface="+mn-cs"/>
              </a:defRPr>
            </a:lvl4pPr>
            <a:lvl5pPr marL="1785768" algn="l" defTabSz="446441" rtl="0" eaLnBrk="1" latinLnBrk="0" hangingPunct="1">
              <a:defRPr sz="1758" kern="1200">
                <a:solidFill>
                  <a:schemeClr val="tx1"/>
                </a:solidFill>
                <a:latin typeface="+mn-lt"/>
                <a:ea typeface="+mn-ea"/>
                <a:cs typeface="+mn-cs"/>
              </a:defRPr>
            </a:lvl5pPr>
            <a:lvl6pPr marL="2232209" algn="l" defTabSz="446441" rtl="0" eaLnBrk="1" latinLnBrk="0" hangingPunct="1">
              <a:defRPr sz="1758" kern="1200">
                <a:solidFill>
                  <a:schemeClr val="tx1"/>
                </a:solidFill>
                <a:latin typeface="+mn-lt"/>
                <a:ea typeface="+mn-ea"/>
                <a:cs typeface="+mn-cs"/>
              </a:defRPr>
            </a:lvl6pPr>
            <a:lvl7pPr marL="2678652" algn="l" defTabSz="446441" rtl="0" eaLnBrk="1" latinLnBrk="0" hangingPunct="1">
              <a:defRPr sz="1758" kern="1200">
                <a:solidFill>
                  <a:schemeClr val="tx1"/>
                </a:solidFill>
                <a:latin typeface="+mn-lt"/>
                <a:ea typeface="+mn-ea"/>
                <a:cs typeface="+mn-cs"/>
              </a:defRPr>
            </a:lvl7pPr>
            <a:lvl8pPr marL="3125095" algn="l" defTabSz="446441" rtl="0" eaLnBrk="1" latinLnBrk="0" hangingPunct="1">
              <a:defRPr sz="1758" kern="1200">
                <a:solidFill>
                  <a:schemeClr val="tx1"/>
                </a:solidFill>
                <a:latin typeface="+mn-lt"/>
                <a:ea typeface="+mn-ea"/>
                <a:cs typeface="+mn-cs"/>
              </a:defRPr>
            </a:lvl8pPr>
            <a:lvl9pPr marL="3571538" algn="l" defTabSz="446441" rtl="0" eaLnBrk="1" latinLnBrk="0" hangingPunct="1">
              <a:defRPr sz="1758" kern="1200">
                <a:solidFill>
                  <a:schemeClr val="tx1"/>
                </a:solidFill>
                <a:latin typeface="+mn-lt"/>
                <a:ea typeface="+mn-ea"/>
                <a:cs typeface="+mn-cs"/>
              </a:defRPr>
            </a:lvl9pPr>
          </a:lstStyle>
          <a:p>
            <a:fld id="{B22E28CD-7D23-44D0-95D8-4FC36EC6909F}" type="slidenum">
              <a:rPr lang="en-GB" smtClean="0">
                <a:latin typeface="Calibri Light" panose="020F0302020204030204" pitchFamily="34" charset="0"/>
                <a:cs typeface="Calibri Light" panose="020F0302020204030204" pitchFamily="34" charset="0"/>
                <a:sym typeface="Calibri Light" panose="020F0302020204030204" pitchFamily="34" charset="0"/>
              </a:rPr>
              <a:pPr/>
              <a:t>8</a:t>
            </a:fld>
            <a:endParaRPr lang="en-GB" dirty="0">
              <a:latin typeface="Calibri Light" panose="020F0302020204030204" pitchFamily="34" charset="0"/>
              <a:cs typeface="Calibri Light" panose="020F0302020204030204" pitchFamily="34" charset="0"/>
              <a:sym typeface="Calibri Light" panose="020F0302020204030204" pitchFamily="34" charset="0"/>
            </a:endParaRPr>
          </a:p>
        </p:txBody>
      </p:sp>
      <p:cxnSp>
        <p:nvCxnSpPr>
          <p:cNvPr id="17" name="Straight Connector 16">
            <a:extLst>
              <a:ext uri="{FF2B5EF4-FFF2-40B4-BE49-F238E27FC236}">
                <a16:creationId xmlns:a16="http://schemas.microsoft.com/office/drawing/2014/main" id="{44D79C34-8569-4CF7-828B-3522C8747AAC}"/>
              </a:ext>
            </a:extLst>
          </p:cNvPr>
          <p:cNvCxnSpPr/>
          <p:nvPr/>
        </p:nvCxnSpPr>
        <p:spPr>
          <a:xfrm>
            <a:off x="554201" y="9590475"/>
            <a:ext cx="0" cy="169336"/>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Footer Placeholder 4">
            <a:extLst>
              <a:ext uri="{FF2B5EF4-FFF2-40B4-BE49-F238E27FC236}">
                <a16:creationId xmlns:a16="http://schemas.microsoft.com/office/drawing/2014/main" id="{F39D3189-743C-4F6C-BEE8-6F9E6518013D}"/>
              </a:ext>
            </a:extLst>
          </p:cNvPr>
          <p:cNvSpPr txBox="1">
            <a:spLocks/>
          </p:cNvSpPr>
          <p:nvPr/>
        </p:nvSpPr>
        <p:spPr>
          <a:xfrm>
            <a:off x="603690" y="9556608"/>
            <a:ext cx="3121008" cy="237071"/>
          </a:xfrm>
          <a:prstGeom prst="rect">
            <a:avLst/>
          </a:prstGeom>
        </p:spPr>
        <p:txBody>
          <a:bodyPr lIns="0"/>
          <a:lstStyle>
            <a:defPPr>
              <a:defRPr lang="en-US"/>
            </a:defPPr>
            <a:lvl1pPr marL="0" algn="l" defTabSz="446441" rtl="0" eaLnBrk="1" latinLnBrk="0" hangingPunct="1">
              <a:defRPr sz="850" kern="1200">
                <a:solidFill>
                  <a:schemeClr val="tx1"/>
                </a:solidFill>
                <a:latin typeface="+mn-lt"/>
                <a:ea typeface="+mn-ea"/>
                <a:cs typeface="+mn-cs"/>
              </a:defRPr>
            </a:lvl1pPr>
            <a:lvl2pPr marL="446441" algn="l" defTabSz="446441" rtl="0" eaLnBrk="1" latinLnBrk="0" hangingPunct="1">
              <a:defRPr sz="1758" kern="1200">
                <a:solidFill>
                  <a:schemeClr val="tx1"/>
                </a:solidFill>
                <a:latin typeface="+mn-lt"/>
                <a:ea typeface="+mn-ea"/>
                <a:cs typeface="+mn-cs"/>
              </a:defRPr>
            </a:lvl2pPr>
            <a:lvl3pPr marL="892884" algn="l" defTabSz="446441" rtl="0" eaLnBrk="1" latinLnBrk="0" hangingPunct="1">
              <a:defRPr sz="1758" kern="1200">
                <a:solidFill>
                  <a:schemeClr val="tx1"/>
                </a:solidFill>
                <a:latin typeface="+mn-lt"/>
                <a:ea typeface="+mn-ea"/>
                <a:cs typeface="+mn-cs"/>
              </a:defRPr>
            </a:lvl3pPr>
            <a:lvl4pPr marL="1339329" algn="l" defTabSz="446441" rtl="0" eaLnBrk="1" latinLnBrk="0" hangingPunct="1">
              <a:defRPr sz="1758" kern="1200">
                <a:solidFill>
                  <a:schemeClr val="tx1"/>
                </a:solidFill>
                <a:latin typeface="+mn-lt"/>
                <a:ea typeface="+mn-ea"/>
                <a:cs typeface="+mn-cs"/>
              </a:defRPr>
            </a:lvl4pPr>
            <a:lvl5pPr marL="1785768" algn="l" defTabSz="446441" rtl="0" eaLnBrk="1" latinLnBrk="0" hangingPunct="1">
              <a:defRPr sz="1758" kern="1200">
                <a:solidFill>
                  <a:schemeClr val="tx1"/>
                </a:solidFill>
                <a:latin typeface="+mn-lt"/>
                <a:ea typeface="+mn-ea"/>
                <a:cs typeface="+mn-cs"/>
              </a:defRPr>
            </a:lvl5pPr>
            <a:lvl6pPr marL="2232209" algn="l" defTabSz="446441" rtl="0" eaLnBrk="1" latinLnBrk="0" hangingPunct="1">
              <a:defRPr sz="1758" kern="1200">
                <a:solidFill>
                  <a:schemeClr val="tx1"/>
                </a:solidFill>
                <a:latin typeface="+mn-lt"/>
                <a:ea typeface="+mn-ea"/>
                <a:cs typeface="+mn-cs"/>
              </a:defRPr>
            </a:lvl6pPr>
            <a:lvl7pPr marL="2678652" algn="l" defTabSz="446441" rtl="0" eaLnBrk="1" latinLnBrk="0" hangingPunct="1">
              <a:defRPr sz="1758" kern="1200">
                <a:solidFill>
                  <a:schemeClr val="tx1"/>
                </a:solidFill>
                <a:latin typeface="+mn-lt"/>
                <a:ea typeface="+mn-ea"/>
                <a:cs typeface="+mn-cs"/>
              </a:defRPr>
            </a:lvl7pPr>
            <a:lvl8pPr marL="3125095" algn="l" defTabSz="446441" rtl="0" eaLnBrk="1" latinLnBrk="0" hangingPunct="1">
              <a:defRPr sz="1758" kern="1200">
                <a:solidFill>
                  <a:schemeClr val="tx1"/>
                </a:solidFill>
                <a:latin typeface="+mn-lt"/>
                <a:ea typeface="+mn-ea"/>
                <a:cs typeface="+mn-cs"/>
              </a:defRPr>
            </a:lvl8pPr>
            <a:lvl9pPr marL="3571538" algn="l" defTabSz="446441" rtl="0" eaLnBrk="1" latinLnBrk="0" hangingPunct="1">
              <a:defRPr sz="1758" kern="1200">
                <a:solidFill>
                  <a:schemeClr val="tx1"/>
                </a:solidFill>
                <a:latin typeface="+mn-lt"/>
                <a:ea typeface="+mn-ea"/>
                <a:cs typeface="+mn-cs"/>
              </a:defRPr>
            </a:lvl9pPr>
          </a:lstStyle>
          <a:p>
            <a:r>
              <a:rPr lang="en-GB" sz="800" dirty="0">
                <a:latin typeface="Calibri Light" panose="020F0302020204030204" pitchFamily="34" charset="0"/>
                <a:cs typeface="Calibri Light" panose="020F0302020204030204" pitchFamily="34" charset="0"/>
                <a:sym typeface="Calibri Light" panose="020F0302020204030204" pitchFamily="34" charset="0"/>
              </a:rPr>
              <a:t>Financial Sector Deepening Moçambique, Strategic Plan 2020-25</a:t>
            </a:r>
          </a:p>
        </p:txBody>
      </p:sp>
      <p:sp>
        <p:nvSpPr>
          <p:cNvPr id="19" name="Title 23">
            <a:extLst>
              <a:ext uri="{FF2B5EF4-FFF2-40B4-BE49-F238E27FC236}">
                <a16:creationId xmlns:a16="http://schemas.microsoft.com/office/drawing/2014/main" id="{D17AFB2C-DBCE-4A89-AA47-DAAFDAF68173}"/>
              </a:ext>
            </a:extLst>
          </p:cNvPr>
          <p:cNvSpPr txBox="1">
            <a:spLocks/>
          </p:cNvSpPr>
          <p:nvPr/>
        </p:nvSpPr>
        <p:spPr>
          <a:xfrm>
            <a:off x="636626" y="694278"/>
            <a:ext cx="6771803" cy="812814"/>
          </a:xfrm>
          <a:prstGeom prst="rect">
            <a:avLst/>
          </a:prstGeom>
        </p:spPr>
        <p:txBody>
          <a:bodyPr vert="horz" lIns="0" tIns="0" rIns="0" bIns="0" rtlCol="0" anchor="t" anchorCtr="0">
            <a:noAutofit/>
          </a:bodyPr>
          <a:lstStyle>
            <a:lvl1pPr algn="l" defTabSz="646482" rtl="0" eaLnBrk="1" latinLnBrk="0" hangingPunct="1">
              <a:lnSpc>
                <a:spcPct val="100000"/>
              </a:lnSpc>
              <a:spcBef>
                <a:spcPct val="0"/>
              </a:spcBef>
              <a:buNone/>
              <a:defRPr sz="2395" kern="1200">
                <a:solidFill>
                  <a:schemeClr val="bg2"/>
                </a:solidFill>
                <a:latin typeface="Calibri" panose="020F0502020204030204" pitchFamily="34" charset="0"/>
                <a:ea typeface="+mj-ea"/>
                <a:cs typeface="Calibri" panose="020F0502020204030204" pitchFamily="34" charset="0"/>
                <a:sym typeface="Calibri" panose="020F0502020204030204" pitchFamily="34" charset="0"/>
              </a:defRPr>
            </a:lvl1pPr>
          </a:lstStyle>
          <a:p>
            <a:r>
              <a:rPr lang="en-GB" sz="2400" b="1" dirty="0">
                <a:solidFill>
                  <a:srgbClr val="1A898B"/>
                </a:solidFill>
                <a:sym typeface="Calibri Light" panose="020F0302020204030204" pitchFamily="34" charset="0"/>
              </a:rPr>
              <a:t>FINANCIAL INCLUSION MACRO CONTEXT</a:t>
            </a:r>
          </a:p>
        </p:txBody>
      </p:sp>
    </p:spTree>
    <p:extLst>
      <p:ext uri="{BB962C8B-B14F-4D97-AF65-F5344CB8AC3E}">
        <p14:creationId xmlns:p14="http://schemas.microsoft.com/office/powerpoint/2010/main" val="2843286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89C4EC2-310F-410D-90F1-491A2A2A2F15}"/>
              </a:ext>
            </a:extLst>
          </p:cNvPr>
          <p:cNvGraphicFramePr>
            <a:graphicFrameLocks noChangeAspect="1"/>
          </p:cNvGraphicFramePr>
          <p:nvPr>
            <p:custDataLst>
              <p:tags r:id="rId2"/>
            </p:custDataLst>
            <p:extLst>
              <p:ext uri="{D42A27DB-BD31-4B8C-83A1-F6EECF244321}">
                <p14:modId xmlns:p14="http://schemas.microsoft.com/office/powerpoint/2010/main" val="7930896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4285" name="think-cell Slide" r:id="rId69" imgW="592" imgH="595" progId="TCLayout.ActiveDocument.1">
                  <p:embed/>
                </p:oleObj>
              </mc:Choice>
              <mc:Fallback>
                <p:oleObj name="think-cell Slide" r:id="rId69" imgW="592" imgH="595" progId="TCLayout.ActiveDocument.1">
                  <p:embed/>
                  <p:pic>
                    <p:nvPicPr>
                      <p:cNvPr id="5" name="Object 4" hidden="1">
                        <a:extLst>
                          <a:ext uri="{FF2B5EF4-FFF2-40B4-BE49-F238E27FC236}">
                            <a16:creationId xmlns:a16="http://schemas.microsoft.com/office/drawing/2014/main" id="{E89C4EC2-310F-410D-90F1-491A2A2A2F15}"/>
                          </a:ext>
                        </a:extLst>
                      </p:cNvPr>
                      <p:cNvPicPr/>
                      <p:nvPr/>
                    </p:nvPicPr>
                    <p:blipFill>
                      <a:blip r:embed="rId70"/>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B3B56C7-D03D-4AC1-AFAF-F6A02F922398}"/>
              </a:ext>
            </a:extLst>
          </p:cNvPr>
          <p:cNvSpPr/>
          <p:nvPr>
            <p:custDataLst>
              <p:tags r:id="rId3"/>
            </p:custDataLst>
          </p:nvPr>
        </p:nvSpPr>
        <p:spPr>
          <a:xfrm>
            <a:off x="0" y="0"/>
            <a:ext cx="158750" cy="158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endParaRPr lang="en-GB" sz="1100" dirty="0">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81" name="TextBox 80">
            <a:extLst>
              <a:ext uri="{FF2B5EF4-FFF2-40B4-BE49-F238E27FC236}">
                <a16:creationId xmlns:a16="http://schemas.microsoft.com/office/drawing/2014/main" id="{41EE1641-95B3-4E61-A84B-4A042BE4ED7F}"/>
              </a:ext>
            </a:extLst>
          </p:cNvPr>
          <p:cNvSpPr txBox="1"/>
          <p:nvPr/>
        </p:nvSpPr>
        <p:spPr>
          <a:xfrm>
            <a:off x="454024" y="508009"/>
            <a:ext cx="6859589" cy="346075"/>
          </a:xfrm>
          <a:prstGeom prst="rect">
            <a:avLst/>
          </a:prstGeom>
        </p:spPr>
        <p:txBody>
          <a:bodyPr wrap="square" lIns="0" tIns="0" rIns="0" bIns="0" numCol="1" rtlCol="0" anchor="t">
            <a:noAutofit/>
          </a:bodyPr>
          <a:lstStyle/>
          <a:p>
            <a:pPr lvl="0">
              <a:spcAft>
                <a:spcPts val="600"/>
              </a:spcAft>
              <a:buClr>
                <a:schemeClr val="tx1"/>
              </a:buClr>
            </a:pPr>
            <a:r>
              <a:rPr lang="en-GB" sz="1800" kern="0" dirty="0">
                <a:solidFill>
                  <a:srgbClr val="377169"/>
                </a:solidFill>
                <a:latin typeface="Calibri Light" panose="020F0302020204030204" pitchFamily="34" charset="0"/>
                <a:cs typeface="Calibri Light" panose="020F0302020204030204" pitchFamily="34" charset="0"/>
                <a:sym typeface="Calibri Light" panose="020F0302020204030204" pitchFamily="34" charset="0"/>
              </a:rPr>
              <a:t>MOZAMBIQUE FINSCOPE </a:t>
            </a:r>
            <a:r>
              <a:rPr lang="en-GB" sz="1800" kern="0">
                <a:solidFill>
                  <a:srgbClr val="377169"/>
                </a:solidFill>
                <a:latin typeface="Calibri Light" panose="020F0302020204030204" pitchFamily="34" charset="0"/>
                <a:cs typeface="Calibri Light" panose="020F0302020204030204" pitchFamily="34" charset="0"/>
                <a:sym typeface="Calibri Light" panose="020F0302020204030204" pitchFamily="34" charset="0"/>
              </a:rPr>
              <a:t>CONSUMER SURVEY OVERVIEW</a:t>
            </a:r>
            <a:endParaRPr lang="en-GB" sz="1800" kern="0" dirty="0">
              <a:solidFill>
                <a:srgbClr val="377169"/>
              </a:solidFill>
              <a:latin typeface="Calibri Light" panose="020F0302020204030204" pitchFamily="34" charset="0"/>
              <a:cs typeface="Calibri Light" panose="020F0302020204030204" pitchFamily="34" charset="0"/>
              <a:sym typeface="Calibri Light" panose="020F0302020204030204" pitchFamily="34" charset="0"/>
            </a:endParaRPr>
          </a:p>
        </p:txBody>
      </p:sp>
      <p:graphicFrame>
        <p:nvGraphicFramePr>
          <p:cNvPr id="334" name="Chart 333">
            <a:extLst>
              <a:ext uri="{FF2B5EF4-FFF2-40B4-BE49-F238E27FC236}">
                <a16:creationId xmlns:a16="http://schemas.microsoft.com/office/drawing/2014/main" id="{3BAD5A47-B62C-4937-A655-7E1A53A2809E}"/>
              </a:ext>
            </a:extLst>
          </p:cNvPr>
          <p:cNvGraphicFramePr/>
          <p:nvPr>
            <p:custDataLst>
              <p:tags r:id="rId4"/>
            </p:custDataLst>
            <p:extLst>
              <p:ext uri="{D42A27DB-BD31-4B8C-83A1-F6EECF244321}">
                <p14:modId xmlns:p14="http://schemas.microsoft.com/office/powerpoint/2010/main" val="2194995022"/>
              </p:ext>
            </p:extLst>
          </p:nvPr>
        </p:nvGraphicFramePr>
        <p:xfrm>
          <a:off x="374650" y="1514475"/>
          <a:ext cx="7021513" cy="1046163"/>
        </p:xfrm>
        <a:graphic>
          <a:graphicData uri="http://schemas.openxmlformats.org/drawingml/2006/chart">
            <c:chart xmlns:c="http://schemas.openxmlformats.org/drawingml/2006/chart" xmlns:r="http://schemas.openxmlformats.org/officeDocument/2006/relationships" r:id="rId71"/>
          </a:graphicData>
        </a:graphic>
      </p:graphicFrame>
      <p:cxnSp>
        <p:nvCxnSpPr>
          <p:cNvPr id="15" name="Straight Connector 14">
            <a:extLst>
              <a:ext uri="{FF2B5EF4-FFF2-40B4-BE49-F238E27FC236}">
                <a16:creationId xmlns:a16="http://schemas.microsoft.com/office/drawing/2014/main" id="{AE247363-FE81-479C-BCDD-458A6608F868}"/>
              </a:ext>
            </a:extLst>
          </p:cNvPr>
          <p:cNvCxnSpPr>
            <a:cxnSpLocks/>
          </p:cNvCxnSpPr>
          <p:nvPr>
            <p:custDataLst>
              <p:tags r:id="rId5"/>
            </p:custDataLst>
          </p:nvPr>
        </p:nvCxnSpPr>
        <p:spPr bwMode="auto">
          <a:xfrm flipV="1">
            <a:off x="896938" y="1435100"/>
            <a:ext cx="490538" cy="249238"/>
          </a:xfrm>
          <a:prstGeom prst="line">
            <a:avLst/>
          </a:prstGeom>
          <a:ln w="28575" cap="flat" cmpd="sng" algn="ctr">
            <a:solidFill>
              <a:schemeClr val="tx1"/>
            </a:solidFill>
            <a:prstDash val="solid"/>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D9671B2-CE69-4F17-8E97-B716279DA285}"/>
              </a:ext>
            </a:extLst>
          </p:cNvPr>
          <p:cNvCxnSpPr>
            <a:cxnSpLocks/>
          </p:cNvCxnSpPr>
          <p:nvPr>
            <p:custDataLst>
              <p:tags r:id="rId6"/>
            </p:custDataLst>
          </p:nvPr>
        </p:nvCxnSpPr>
        <p:spPr bwMode="auto">
          <a:xfrm flipV="1">
            <a:off x="2268538" y="1827213"/>
            <a:ext cx="490538" cy="12700"/>
          </a:xfrm>
          <a:prstGeom prst="line">
            <a:avLst/>
          </a:prstGeom>
          <a:ln w="28575" cap="flat" cmpd="sng" algn="ctr">
            <a:solidFill>
              <a:schemeClr val="tx1"/>
            </a:solidFill>
            <a:prstDash val="solid"/>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998AE60-5C32-4162-8554-9CCB474ED10C}"/>
              </a:ext>
            </a:extLst>
          </p:cNvPr>
          <p:cNvCxnSpPr/>
          <p:nvPr>
            <p:custDataLst>
              <p:tags r:id="rId7"/>
            </p:custDataLst>
          </p:nvPr>
        </p:nvCxnSpPr>
        <p:spPr bwMode="auto">
          <a:xfrm flipV="1">
            <a:off x="3640138" y="1390650"/>
            <a:ext cx="490538" cy="387350"/>
          </a:xfrm>
          <a:prstGeom prst="line">
            <a:avLst/>
          </a:prstGeom>
          <a:ln w="28575" cap="flat" cmpd="sng" algn="ctr">
            <a:solidFill>
              <a:schemeClr val="tx1"/>
            </a:solidFill>
            <a:prstDash val="solid"/>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4121C0C-D0DF-487D-AF87-10C49957C840}"/>
              </a:ext>
            </a:extLst>
          </p:cNvPr>
          <p:cNvCxnSpPr/>
          <p:nvPr>
            <p:custDataLst>
              <p:tags r:id="rId8"/>
            </p:custDataLst>
          </p:nvPr>
        </p:nvCxnSpPr>
        <p:spPr bwMode="auto">
          <a:xfrm flipV="1">
            <a:off x="5010150" y="1666875"/>
            <a:ext cx="490538" cy="61913"/>
          </a:xfrm>
          <a:prstGeom prst="line">
            <a:avLst/>
          </a:prstGeom>
          <a:ln w="28575" cap="flat" cmpd="sng" algn="ctr">
            <a:solidFill>
              <a:schemeClr val="tx1"/>
            </a:solidFill>
            <a:prstDash val="solid"/>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FB80CAA-38FA-43F1-9BDD-3DFC485636B3}"/>
              </a:ext>
            </a:extLst>
          </p:cNvPr>
          <p:cNvCxnSpPr>
            <a:cxnSpLocks/>
          </p:cNvCxnSpPr>
          <p:nvPr>
            <p:custDataLst>
              <p:tags r:id="rId9"/>
            </p:custDataLst>
          </p:nvPr>
        </p:nvCxnSpPr>
        <p:spPr bwMode="auto">
          <a:xfrm>
            <a:off x="6381750" y="1260475"/>
            <a:ext cx="490538" cy="174625"/>
          </a:xfrm>
          <a:prstGeom prst="line">
            <a:avLst/>
          </a:prstGeom>
          <a:ln w="28575" cap="flat" cmpd="sng" algn="ctr">
            <a:solidFill>
              <a:schemeClr val="tx1"/>
            </a:solidFill>
            <a:prstDash val="solid"/>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9" name="Text Placeholder 2">
            <a:extLst>
              <a:ext uri="{FF2B5EF4-FFF2-40B4-BE49-F238E27FC236}">
                <a16:creationId xmlns:a16="http://schemas.microsoft.com/office/drawing/2014/main" id="{3613199B-80BA-4C81-B789-74157A975344}"/>
              </a:ext>
            </a:extLst>
          </p:cNvPr>
          <p:cNvSpPr>
            <a:spLocks noGrp="1"/>
          </p:cNvSpPr>
          <p:nvPr>
            <p:custDataLst>
              <p:tags r:id="rId10"/>
            </p:custDataLst>
          </p:nvPr>
        </p:nvSpPr>
        <p:spPr bwMode="auto">
          <a:xfrm>
            <a:off x="5013325" y="2524125"/>
            <a:ext cx="487363" cy="1682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A1C09CBB-0A6C-4871-9CE3-221FA43BBB6C}" type="datetime'''''''''''''''''''I''''''''''''''''''nf''''o''''rma''''l'">
              <a:rPr lang="en-GB" altLang="en-US" sz="1100" smtClean="0">
                <a:solidFill>
                  <a:srgbClr val="404040"/>
                </a:solidFill>
              </a:rPr>
              <a:pPr/>
              <a:t>Informal</a:t>
            </a:fld>
            <a:endParaRPr lang="en-GB" sz="1100" dirty="0">
              <a:solidFill>
                <a:srgbClr val="404040"/>
              </a:solidFill>
            </a:endParaRPr>
          </a:p>
        </p:txBody>
      </p:sp>
      <p:sp>
        <p:nvSpPr>
          <p:cNvPr id="75" name="Text Placeholder 2">
            <a:extLst>
              <a:ext uri="{FF2B5EF4-FFF2-40B4-BE49-F238E27FC236}">
                <a16:creationId xmlns:a16="http://schemas.microsoft.com/office/drawing/2014/main" id="{04E0D154-211E-4528-94FE-C5423353EB9B}"/>
              </a:ext>
            </a:extLst>
          </p:cNvPr>
          <p:cNvSpPr>
            <a:spLocks noGrp="1"/>
          </p:cNvSpPr>
          <p:nvPr>
            <p:custDataLst>
              <p:tags r:id="rId11"/>
            </p:custDataLst>
          </p:nvPr>
        </p:nvSpPr>
        <p:spPr bwMode="auto">
          <a:xfrm>
            <a:off x="693738" y="2524125"/>
            <a:ext cx="900113" cy="1682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4AE220A5-5403-4520-A43A-2F038D95180A}" type="datetime'''''''''F''orma''l''''''''l''y'''''' s''''e''''r''ve''''d'''''">
              <a:rPr lang="en-GB" altLang="en-US" sz="1100" smtClean="0">
                <a:solidFill>
                  <a:srgbClr val="404040"/>
                </a:solidFill>
              </a:rPr>
              <a:pPr/>
              <a:t>Formally served</a:t>
            </a:fld>
            <a:endParaRPr lang="en-GB" sz="1100" dirty="0">
              <a:solidFill>
                <a:srgbClr val="404040"/>
              </a:solidFill>
            </a:endParaRPr>
          </a:p>
        </p:txBody>
      </p:sp>
      <p:sp>
        <p:nvSpPr>
          <p:cNvPr id="154" name="Text Placeholder 2">
            <a:extLst>
              <a:ext uri="{FF2B5EF4-FFF2-40B4-BE49-F238E27FC236}">
                <a16:creationId xmlns:a16="http://schemas.microsoft.com/office/drawing/2014/main" id="{1A46221B-F132-4F9F-BA9B-D619C20253AF}"/>
              </a:ext>
            </a:extLst>
          </p:cNvPr>
          <p:cNvSpPr>
            <a:spLocks noGrp="1"/>
          </p:cNvSpPr>
          <p:nvPr>
            <p:custDataLst>
              <p:tags r:id="rId12"/>
            </p:custDataLst>
          </p:nvPr>
        </p:nvSpPr>
        <p:spPr bwMode="auto">
          <a:xfrm>
            <a:off x="2300288" y="2524125"/>
            <a:ext cx="428625" cy="1682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0A727D1F-8C2F-4E08-8DEE-7D91DAF6A83C}" type="datetime'B''''a''''''n''''''k''e''''''''''''''d'''''''''''''''">
              <a:rPr lang="en-GB" altLang="en-US" sz="1100" smtClean="0">
                <a:solidFill>
                  <a:srgbClr val="404040"/>
                </a:solidFill>
              </a:rPr>
              <a:pPr/>
              <a:t>Banked</a:t>
            </a:fld>
            <a:endParaRPr lang="en-GB" sz="1100" dirty="0">
              <a:solidFill>
                <a:srgbClr val="404040"/>
              </a:solidFill>
            </a:endParaRPr>
          </a:p>
        </p:txBody>
      </p:sp>
      <p:sp>
        <p:nvSpPr>
          <p:cNvPr id="91" name="Text Placeholder 2">
            <a:extLst>
              <a:ext uri="{FF2B5EF4-FFF2-40B4-BE49-F238E27FC236}">
                <a16:creationId xmlns:a16="http://schemas.microsoft.com/office/drawing/2014/main" id="{29556899-1E23-43FD-9D3C-AE29BD646BA2}"/>
              </a:ext>
            </a:extLst>
          </p:cNvPr>
          <p:cNvSpPr>
            <a:spLocks noGrp="1"/>
          </p:cNvSpPr>
          <p:nvPr>
            <p:custDataLst>
              <p:tags r:id="rId13"/>
            </p:custDataLst>
          </p:nvPr>
        </p:nvSpPr>
        <p:spPr bwMode="auto">
          <a:xfrm>
            <a:off x="6370638" y="2524125"/>
            <a:ext cx="515938" cy="1682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35DFCDC0-823D-4676-92B6-E5669C1C4C57}" type="datetime'Exc''''''''''''''''''''''''l''u''''''''''de''''''''''d'''''">
              <a:rPr lang="en-GB" altLang="en-US" sz="1100" smtClean="0">
                <a:solidFill>
                  <a:srgbClr val="404040"/>
                </a:solidFill>
              </a:rPr>
              <a:pPr/>
              <a:t>Excluded</a:t>
            </a:fld>
            <a:endParaRPr lang="en-GB" sz="1100" dirty="0">
              <a:solidFill>
                <a:srgbClr val="404040"/>
              </a:solidFill>
            </a:endParaRPr>
          </a:p>
        </p:txBody>
      </p:sp>
      <p:sp>
        <p:nvSpPr>
          <p:cNvPr id="87" name="Text Placeholder 2">
            <a:extLst>
              <a:ext uri="{FF2B5EF4-FFF2-40B4-BE49-F238E27FC236}">
                <a16:creationId xmlns:a16="http://schemas.microsoft.com/office/drawing/2014/main" id="{26B2374A-C35B-42D2-AE77-D112D564A4EB}"/>
              </a:ext>
            </a:extLst>
          </p:cNvPr>
          <p:cNvSpPr>
            <a:spLocks noGrp="1"/>
          </p:cNvSpPr>
          <p:nvPr>
            <p:custDataLst>
              <p:tags r:id="rId14"/>
            </p:custDataLst>
          </p:nvPr>
        </p:nvSpPr>
        <p:spPr bwMode="auto">
          <a:xfrm>
            <a:off x="3514725" y="2524125"/>
            <a:ext cx="739775" cy="3365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6380E65E-2A40-4B71-AB22-A2F3E4BAD3F8}" type="datetime'''Oth''''er'''' form''al'''' (''''n''o''''n-B''''an''''k)'''">
              <a:rPr lang="en-GB" altLang="en-US" sz="1100" smtClean="0">
                <a:solidFill>
                  <a:srgbClr val="404040"/>
                </a:solidFill>
              </a:rPr>
              <a:pPr/>
              <a:t>Other formal (non-Bank)</a:t>
            </a:fld>
            <a:endParaRPr lang="en-GB" sz="1100" dirty="0">
              <a:solidFill>
                <a:srgbClr val="404040"/>
              </a:solidFill>
            </a:endParaRPr>
          </a:p>
        </p:txBody>
      </p:sp>
      <p:sp>
        <p:nvSpPr>
          <p:cNvPr id="130" name="Text Placeholder 2">
            <a:extLst>
              <a:ext uri="{FF2B5EF4-FFF2-40B4-BE49-F238E27FC236}">
                <a16:creationId xmlns:a16="http://schemas.microsoft.com/office/drawing/2014/main" id="{B54F0131-8B59-48D1-958D-EB7E5A3CBBD8}"/>
              </a:ext>
            </a:extLst>
          </p:cNvPr>
          <p:cNvSpPr>
            <a:spLocks noGrp="1"/>
          </p:cNvSpPr>
          <p:nvPr>
            <p:custDataLst>
              <p:tags r:id="rId15"/>
            </p:custDataLst>
          </p:nvPr>
        </p:nvSpPr>
        <p:spPr bwMode="auto">
          <a:xfrm>
            <a:off x="931863" y="1473200"/>
            <a:ext cx="419100" cy="173038"/>
          </a:xfrm>
          <a:prstGeom prst="ellipse">
            <a:avLst/>
          </a:prstGeom>
          <a:solidFill>
            <a:schemeClr val="bg1"/>
          </a:solidFill>
          <a:ln w="9525" algn="ctr">
            <a:solidFill>
              <a:srgbClr val="C0C0C0"/>
            </a:solidFill>
          </a:ln>
        </p:spPr>
        <p:txBody>
          <a:bodyPr vert="horz" wrap="none" lIns="0" tIns="0" rIns="0"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F5D5AAC9-ECB5-4FDA-8648-05729E34FBB3}" type="datetime'''''''''''''+''1''''''''''3''''.''''''''''''3''''''''''%'">
              <a:rPr lang="en-GB" altLang="en-US" sz="800" b="1" smtClean="0">
                <a:solidFill>
                  <a:srgbClr val="404040"/>
                </a:solidFill>
              </a:rPr>
              <a:pPr/>
              <a:t>+13.3%</a:t>
            </a:fld>
            <a:endParaRPr lang="en-GB" sz="800" b="1" dirty="0">
              <a:solidFill>
                <a:srgbClr val="404040"/>
              </a:solidFill>
            </a:endParaRPr>
          </a:p>
        </p:txBody>
      </p:sp>
      <p:sp>
        <p:nvSpPr>
          <p:cNvPr id="133" name="Text Placeholder 2">
            <a:extLst>
              <a:ext uri="{FF2B5EF4-FFF2-40B4-BE49-F238E27FC236}">
                <a16:creationId xmlns:a16="http://schemas.microsoft.com/office/drawing/2014/main" id="{A75D5028-33F2-4686-A657-C38AD297F599}"/>
              </a:ext>
            </a:extLst>
          </p:cNvPr>
          <p:cNvSpPr>
            <a:spLocks noGrp="1"/>
          </p:cNvSpPr>
          <p:nvPr>
            <p:custDataLst>
              <p:tags r:id="rId16"/>
            </p:custDataLst>
          </p:nvPr>
        </p:nvSpPr>
        <p:spPr bwMode="auto">
          <a:xfrm>
            <a:off x="2339975" y="1747838"/>
            <a:ext cx="346075" cy="173038"/>
          </a:xfrm>
          <a:prstGeom prst="ellipse">
            <a:avLst/>
          </a:prstGeom>
          <a:solidFill>
            <a:schemeClr val="bg1"/>
          </a:solidFill>
          <a:ln w="9525" algn="ctr">
            <a:solidFill>
              <a:srgbClr val="C0C0C0"/>
            </a:solidFill>
          </a:ln>
        </p:spPr>
        <p:txBody>
          <a:bodyPr vert="horz" wrap="none" lIns="0" tIns="0" rIns="0"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D8F5435E-DD3C-4289-8DE1-1E1480919285}" type="datetime'''''''''''''''''''+1''.0%'''''''''''''''''''''">
              <a:rPr lang="en-GB" altLang="en-US" sz="800" b="1" smtClean="0">
                <a:solidFill>
                  <a:srgbClr val="404040"/>
                </a:solidFill>
              </a:rPr>
              <a:pPr/>
              <a:t>+1.0%</a:t>
            </a:fld>
            <a:endParaRPr lang="en-GB" sz="800" b="1" dirty="0">
              <a:solidFill>
                <a:srgbClr val="404040"/>
              </a:solidFill>
            </a:endParaRPr>
          </a:p>
        </p:txBody>
      </p:sp>
      <p:sp>
        <p:nvSpPr>
          <p:cNvPr id="138" name="Text Placeholder 2">
            <a:extLst>
              <a:ext uri="{FF2B5EF4-FFF2-40B4-BE49-F238E27FC236}">
                <a16:creationId xmlns:a16="http://schemas.microsoft.com/office/drawing/2014/main" id="{30407074-0924-47E7-BFB9-6012A38EE4D9}"/>
              </a:ext>
            </a:extLst>
          </p:cNvPr>
          <p:cNvSpPr>
            <a:spLocks noGrp="1"/>
          </p:cNvSpPr>
          <p:nvPr>
            <p:custDataLst>
              <p:tags r:id="rId17"/>
            </p:custDataLst>
          </p:nvPr>
        </p:nvSpPr>
        <p:spPr bwMode="auto">
          <a:xfrm>
            <a:off x="3675063" y="1498600"/>
            <a:ext cx="419100" cy="173038"/>
          </a:xfrm>
          <a:prstGeom prst="ellipse">
            <a:avLst/>
          </a:prstGeom>
          <a:solidFill>
            <a:schemeClr val="bg1"/>
          </a:solidFill>
          <a:ln w="9525" algn="ctr">
            <a:solidFill>
              <a:srgbClr val="C0C0C0"/>
            </a:solidFill>
          </a:ln>
        </p:spPr>
        <p:txBody>
          <a:bodyPr vert="horz" wrap="none" lIns="0" tIns="0" rIns="0"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C6A0FFA9-B035-4FA6-80C0-66535DFFE7BF}" type="datetime'''''''''''''''''''+''''''3''''''''''''2''''''.''6%'''''''''">
              <a:rPr lang="en-GB" altLang="en-US" sz="800" b="1" smtClean="0">
                <a:solidFill>
                  <a:srgbClr val="404040"/>
                </a:solidFill>
              </a:rPr>
              <a:pPr/>
              <a:t>+32.6%</a:t>
            </a:fld>
            <a:endParaRPr lang="en-GB" sz="800" b="1" dirty="0">
              <a:solidFill>
                <a:srgbClr val="404040"/>
              </a:solidFill>
            </a:endParaRPr>
          </a:p>
        </p:txBody>
      </p:sp>
      <p:sp>
        <p:nvSpPr>
          <p:cNvPr id="142" name="Text Placeholder 2">
            <a:extLst>
              <a:ext uri="{FF2B5EF4-FFF2-40B4-BE49-F238E27FC236}">
                <a16:creationId xmlns:a16="http://schemas.microsoft.com/office/drawing/2014/main" id="{3CC40BC1-F688-43F5-A9B1-56D27EC0D939}"/>
              </a:ext>
            </a:extLst>
          </p:cNvPr>
          <p:cNvSpPr>
            <a:spLocks noGrp="1"/>
          </p:cNvSpPr>
          <p:nvPr>
            <p:custDataLst>
              <p:tags r:id="rId18"/>
            </p:custDataLst>
          </p:nvPr>
        </p:nvSpPr>
        <p:spPr bwMode="auto">
          <a:xfrm>
            <a:off x="5081588" y="1611313"/>
            <a:ext cx="346075" cy="173038"/>
          </a:xfrm>
          <a:prstGeom prst="ellipse">
            <a:avLst/>
          </a:prstGeom>
          <a:solidFill>
            <a:schemeClr val="bg1"/>
          </a:solidFill>
          <a:ln w="9525" algn="ctr">
            <a:solidFill>
              <a:srgbClr val="C0C0C0"/>
            </a:solidFill>
          </a:ln>
        </p:spPr>
        <p:txBody>
          <a:bodyPr vert="horz" wrap="none" lIns="0" tIns="0" rIns="0"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ECAD76FA-AE79-405E-A8B1-FDADA97A9B46}" type="datetime'''+3''''''''''''.''''''5%'''''''''''''''''''''">
              <a:rPr lang="en-GB" altLang="en-US" sz="800" b="1" smtClean="0">
                <a:solidFill>
                  <a:srgbClr val="404040"/>
                </a:solidFill>
              </a:rPr>
              <a:pPr/>
              <a:t>+3.5%</a:t>
            </a:fld>
            <a:endParaRPr lang="en-GB" sz="800" b="1" dirty="0">
              <a:solidFill>
                <a:srgbClr val="404040"/>
              </a:solidFill>
            </a:endParaRPr>
          </a:p>
        </p:txBody>
      </p:sp>
      <p:sp>
        <p:nvSpPr>
          <p:cNvPr id="145" name="Text Placeholder 2">
            <a:extLst>
              <a:ext uri="{FF2B5EF4-FFF2-40B4-BE49-F238E27FC236}">
                <a16:creationId xmlns:a16="http://schemas.microsoft.com/office/drawing/2014/main" id="{C78D85B5-96D0-4DF9-9DE9-244ACB8EE6CD}"/>
              </a:ext>
            </a:extLst>
          </p:cNvPr>
          <p:cNvSpPr>
            <a:spLocks noGrp="1"/>
          </p:cNvSpPr>
          <p:nvPr>
            <p:custDataLst>
              <p:tags r:id="rId19"/>
            </p:custDataLst>
          </p:nvPr>
        </p:nvSpPr>
        <p:spPr bwMode="auto">
          <a:xfrm>
            <a:off x="6467475" y="1262063"/>
            <a:ext cx="319088" cy="173038"/>
          </a:xfrm>
          <a:prstGeom prst="ellipse">
            <a:avLst/>
          </a:prstGeom>
          <a:solidFill>
            <a:schemeClr val="bg1"/>
          </a:solidFill>
          <a:ln w="9525" algn="ctr">
            <a:solidFill>
              <a:srgbClr val="C0C0C0"/>
            </a:solidFill>
          </a:ln>
        </p:spPr>
        <p:txBody>
          <a:bodyPr vert="horz" wrap="none" lIns="0" tIns="0" rIns="0"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9F1ED005-900E-43D0-8DAC-F22BD8A58900}" type="datetime'-''''''''5''''''.''''2''''%'''''''''''''''''''''''''''''''">
              <a:rPr lang="en-GB" altLang="en-US" sz="800" b="1" smtClean="0">
                <a:solidFill>
                  <a:srgbClr val="404040"/>
                </a:solidFill>
              </a:rPr>
              <a:pPr/>
              <a:t>-5.2%</a:t>
            </a:fld>
            <a:endParaRPr lang="en-GB" sz="800" b="1" dirty="0">
              <a:solidFill>
                <a:srgbClr val="404040"/>
              </a:solidFill>
            </a:endParaRPr>
          </a:p>
        </p:txBody>
      </p:sp>
      <p:sp>
        <p:nvSpPr>
          <p:cNvPr id="13" name="Rectangle 12">
            <a:extLst>
              <a:ext uri="{FF2B5EF4-FFF2-40B4-BE49-F238E27FC236}">
                <a16:creationId xmlns:a16="http://schemas.microsoft.com/office/drawing/2014/main" id="{37509701-938C-4BAB-B7A3-A0BF13CE291D}"/>
              </a:ext>
            </a:extLst>
          </p:cNvPr>
          <p:cNvSpPr/>
          <p:nvPr>
            <p:custDataLst>
              <p:tags r:id="rId20"/>
            </p:custDataLst>
          </p:nvPr>
        </p:nvSpPr>
        <p:spPr bwMode="auto">
          <a:xfrm>
            <a:off x="6724650" y="765175"/>
            <a:ext cx="196850" cy="147638"/>
          </a:xfrm>
          <a:prstGeom prst="rect">
            <a:avLst/>
          </a:prstGeom>
          <a:solidFill>
            <a:srgbClr val="377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200" dirty="0">
              <a:latin typeface="+mj-lt"/>
            </a:endParaRPr>
          </a:p>
        </p:txBody>
      </p:sp>
      <p:sp>
        <p:nvSpPr>
          <p:cNvPr id="14" name="Rectangle 13">
            <a:extLst>
              <a:ext uri="{FF2B5EF4-FFF2-40B4-BE49-F238E27FC236}">
                <a16:creationId xmlns:a16="http://schemas.microsoft.com/office/drawing/2014/main" id="{3FD1C945-159E-4BA2-9D1E-8CC59F903A1D}"/>
              </a:ext>
            </a:extLst>
          </p:cNvPr>
          <p:cNvSpPr/>
          <p:nvPr>
            <p:custDataLst>
              <p:tags r:id="rId21"/>
            </p:custDataLst>
          </p:nvPr>
        </p:nvSpPr>
        <p:spPr bwMode="auto">
          <a:xfrm>
            <a:off x="6724650" y="984250"/>
            <a:ext cx="196850" cy="147638"/>
          </a:xfrm>
          <a:prstGeom prst="rect">
            <a:avLst/>
          </a:prstGeom>
          <a:solidFill>
            <a:srgbClr val="254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200" dirty="0">
              <a:latin typeface="+mj-lt"/>
            </a:endParaRPr>
          </a:p>
        </p:txBody>
      </p:sp>
      <p:sp>
        <p:nvSpPr>
          <p:cNvPr id="74" name="Text Placeholder 2">
            <a:extLst>
              <a:ext uri="{FF2B5EF4-FFF2-40B4-BE49-F238E27FC236}">
                <a16:creationId xmlns:a16="http://schemas.microsoft.com/office/drawing/2014/main" id="{00D333EB-746F-4135-9104-2A4B49ED1BE0}"/>
              </a:ext>
            </a:extLst>
          </p:cNvPr>
          <p:cNvSpPr>
            <a:spLocks noGrp="1"/>
          </p:cNvSpPr>
          <p:nvPr>
            <p:custDataLst>
              <p:tags r:id="rId22"/>
            </p:custDataLst>
          </p:nvPr>
        </p:nvSpPr>
        <p:spPr bwMode="auto">
          <a:xfrm>
            <a:off x="6972300" y="979488"/>
            <a:ext cx="285750" cy="1682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spcBef>
                <a:spcPct val="0"/>
              </a:spcBef>
              <a:spcAft>
                <a:spcPct val="0"/>
              </a:spcAft>
            </a:pPr>
            <a:fld id="{436E7CA1-D87D-44C2-A372-44137B2CD26A}" type="datetime'''''''2''''''''''''''''''''''0''1''''''''''''''''''9'''">
              <a:rPr lang="en-GB" altLang="en-US" sz="1100" smtClean="0"/>
              <a:pPr/>
              <a:t>2019</a:t>
            </a:fld>
            <a:endParaRPr lang="en-GB" sz="1100" dirty="0"/>
          </a:p>
        </p:txBody>
      </p:sp>
      <p:sp>
        <p:nvSpPr>
          <p:cNvPr id="65" name="Text Placeholder 2">
            <a:extLst>
              <a:ext uri="{FF2B5EF4-FFF2-40B4-BE49-F238E27FC236}">
                <a16:creationId xmlns:a16="http://schemas.microsoft.com/office/drawing/2014/main" id="{CC8A9B9A-148B-42DB-A082-CE313D3171DF}"/>
              </a:ext>
            </a:extLst>
          </p:cNvPr>
          <p:cNvSpPr>
            <a:spLocks noGrp="1"/>
          </p:cNvSpPr>
          <p:nvPr>
            <p:custDataLst>
              <p:tags r:id="rId23"/>
            </p:custDataLst>
          </p:nvPr>
        </p:nvSpPr>
        <p:spPr bwMode="auto">
          <a:xfrm>
            <a:off x="6972300" y="760413"/>
            <a:ext cx="285750" cy="1682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spcBef>
                <a:spcPct val="0"/>
              </a:spcBef>
              <a:spcAft>
                <a:spcPct val="0"/>
              </a:spcAft>
            </a:pPr>
            <a:fld id="{466E4F3A-166E-4442-84C9-FAC8749421B7}" type="datetime'''''''''''''''''''''2''0''''1''''''''''''4'''''''">
              <a:rPr lang="en-GB" altLang="en-US" sz="1100" smtClean="0"/>
              <a:pPr/>
              <a:t>2014</a:t>
            </a:fld>
            <a:endParaRPr lang="en-GB" sz="1100" dirty="0"/>
          </a:p>
        </p:txBody>
      </p:sp>
      <p:sp>
        <p:nvSpPr>
          <p:cNvPr id="126" name="Text Placeholder 3">
            <a:extLst>
              <a:ext uri="{FF2B5EF4-FFF2-40B4-BE49-F238E27FC236}">
                <a16:creationId xmlns:a16="http://schemas.microsoft.com/office/drawing/2014/main" id="{84760D0B-91F9-4BDF-BCF2-B8D64E0F8B81}"/>
              </a:ext>
            </a:extLst>
          </p:cNvPr>
          <p:cNvSpPr txBox="1">
            <a:spLocks/>
          </p:cNvSpPr>
          <p:nvPr/>
        </p:nvSpPr>
        <p:spPr>
          <a:xfrm>
            <a:off x="2752200" y="1031875"/>
            <a:ext cx="2268000" cy="252000"/>
          </a:xfrm>
          <a:prstGeom prst="rect">
            <a:avLst/>
          </a:prstGeom>
        </p:spPr>
        <p:txBody>
          <a:bodyPr lIns="0" rIns="0" anchor="ct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r>
              <a:rPr lang="en-GB" sz="1200" b="1"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Financial Product uptake (%)</a:t>
            </a:r>
            <a:endParaRPr lang="en-GB" sz="1100" b="1"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127" name="Text Placeholder 12">
            <a:extLst>
              <a:ext uri="{FF2B5EF4-FFF2-40B4-BE49-F238E27FC236}">
                <a16:creationId xmlns:a16="http://schemas.microsoft.com/office/drawing/2014/main" id="{3684275C-04D0-4D66-A2E4-5901278A49A8}"/>
              </a:ext>
            </a:extLst>
          </p:cNvPr>
          <p:cNvSpPr txBox="1">
            <a:spLocks/>
          </p:cNvSpPr>
          <p:nvPr/>
        </p:nvSpPr>
        <p:spPr>
          <a:xfrm>
            <a:off x="360709" y="9324480"/>
            <a:ext cx="7056000" cy="108000"/>
          </a:xfrm>
          <a:prstGeom prst="rect">
            <a:avLst/>
          </a:prstGeom>
        </p:spPr>
        <p:txBody>
          <a:bodyPr lIns="0" tIns="0" rIns="0" bIns="0" anchor="ct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r>
              <a:rPr lang="en-GB" sz="700">
                <a:solidFill>
                  <a:schemeClr val="tx1">
                    <a:lumMod val="50000"/>
                    <a:lumOff val="50000"/>
                  </a:schemeClr>
                </a:solidFill>
                <a:latin typeface="Calibri Light" panose="020F0302020204030204" pitchFamily="34" charset="0"/>
                <a:cs typeface="Calibri Light" panose="020F0302020204030204" pitchFamily="34" charset="0"/>
                <a:sym typeface="Calibri Light" panose="020F0302020204030204" pitchFamily="34" charset="0"/>
              </a:rPr>
              <a:t>Source: Finscope Consumer Survey 2019</a:t>
            </a:r>
          </a:p>
        </p:txBody>
      </p:sp>
      <p:graphicFrame>
        <p:nvGraphicFramePr>
          <p:cNvPr id="340" name="Chart 339">
            <a:extLst>
              <a:ext uri="{FF2B5EF4-FFF2-40B4-BE49-F238E27FC236}">
                <a16:creationId xmlns:a16="http://schemas.microsoft.com/office/drawing/2014/main" id="{763AAA13-24BF-4221-8784-E82603915F0C}"/>
              </a:ext>
            </a:extLst>
          </p:cNvPr>
          <p:cNvGraphicFramePr/>
          <p:nvPr>
            <p:custDataLst>
              <p:tags r:id="rId24"/>
            </p:custDataLst>
            <p:extLst>
              <p:ext uri="{D42A27DB-BD31-4B8C-83A1-F6EECF244321}">
                <p14:modId xmlns:p14="http://schemas.microsoft.com/office/powerpoint/2010/main" val="2871689278"/>
              </p:ext>
            </p:extLst>
          </p:nvPr>
        </p:nvGraphicFramePr>
        <p:xfrm>
          <a:off x="415925" y="3348038"/>
          <a:ext cx="3455988" cy="1249362"/>
        </p:xfrm>
        <a:graphic>
          <a:graphicData uri="http://schemas.openxmlformats.org/drawingml/2006/chart">
            <c:chart xmlns:c="http://schemas.openxmlformats.org/drawingml/2006/chart" xmlns:r="http://schemas.openxmlformats.org/officeDocument/2006/relationships" r:id="rId72"/>
          </a:graphicData>
        </a:graphic>
      </p:graphicFrame>
      <p:sp>
        <p:nvSpPr>
          <p:cNvPr id="208" name="Text Placeholder 2">
            <a:extLst>
              <a:ext uri="{FF2B5EF4-FFF2-40B4-BE49-F238E27FC236}">
                <a16:creationId xmlns:a16="http://schemas.microsoft.com/office/drawing/2014/main" id="{C3436BC5-9E7B-4E7D-A697-6F0D38371A35}"/>
              </a:ext>
            </a:extLst>
          </p:cNvPr>
          <p:cNvSpPr>
            <a:spLocks noGrp="1"/>
          </p:cNvSpPr>
          <p:nvPr>
            <p:custDataLst>
              <p:tags r:id="rId25"/>
            </p:custDataLst>
          </p:nvPr>
        </p:nvSpPr>
        <p:spPr bwMode="auto">
          <a:xfrm>
            <a:off x="549275" y="4560888"/>
            <a:ext cx="720725" cy="5048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2CF704C4-0E14-4A9A-8B0A-158F22BCB756}" type="datetime'Tr''a''nsac''tio''''ns'' ''vi''''''a mobile'''' ''''''mone''y'">
              <a:rPr lang="en-GB" altLang="en-US" sz="1100" smtClean="0">
                <a:solidFill>
                  <a:srgbClr val="404040"/>
                </a:solidFill>
              </a:rPr>
              <a:pPr/>
              <a:t>Transactions via mobile money</a:t>
            </a:fld>
            <a:endParaRPr lang="en-GB" sz="1100" dirty="0">
              <a:solidFill>
                <a:srgbClr val="404040"/>
              </a:solidFill>
            </a:endParaRPr>
          </a:p>
        </p:txBody>
      </p:sp>
      <p:sp>
        <p:nvSpPr>
          <p:cNvPr id="188" name="Text Placeholder 2">
            <a:extLst>
              <a:ext uri="{FF2B5EF4-FFF2-40B4-BE49-F238E27FC236}">
                <a16:creationId xmlns:a16="http://schemas.microsoft.com/office/drawing/2014/main" id="{BD6D2F95-0236-4C3A-BBE2-16069EA24E66}"/>
              </a:ext>
            </a:extLst>
          </p:cNvPr>
          <p:cNvSpPr>
            <a:spLocks noGrp="1"/>
          </p:cNvSpPr>
          <p:nvPr>
            <p:custDataLst>
              <p:tags r:id="rId26"/>
            </p:custDataLst>
          </p:nvPr>
        </p:nvSpPr>
        <p:spPr bwMode="auto">
          <a:xfrm>
            <a:off x="1371600" y="4560888"/>
            <a:ext cx="720725" cy="3365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7814FEA1-EF4D-4130-9650-1560D5D3B745}" type="datetime'''''Tr''an''''''''sa''c''''ti''on''''''s ''''at Ban''k'''''''">
              <a:rPr lang="en-GB" altLang="en-US" sz="1100" smtClean="0">
                <a:solidFill>
                  <a:srgbClr val="404040"/>
                </a:solidFill>
              </a:rPr>
              <a:pPr/>
              <a:t>Transactions at Bank</a:t>
            </a:fld>
            <a:endParaRPr lang="en-GB" sz="1100" dirty="0">
              <a:solidFill>
                <a:srgbClr val="404040"/>
              </a:solidFill>
            </a:endParaRPr>
          </a:p>
        </p:txBody>
      </p:sp>
      <p:sp>
        <p:nvSpPr>
          <p:cNvPr id="211" name="Text Placeholder 2">
            <a:extLst>
              <a:ext uri="{FF2B5EF4-FFF2-40B4-BE49-F238E27FC236}">
                <a16:creationId xmlns:a16="http://schemas.microsoft.com/office/drawing/2014/main" id="{AC5D9AF9-F5EE-4447-AE6D-A32B64A78184}"/>
              </a:ext>
            </a:extLst>
          </p:cNvPr>
          <p:cNvSpPr>
            <a:spLocks noGrp="1"/>
          </p:cNvSpPr>
          <p:nvPr>
            <p:custDataLst>
              <p:tags r:id="rId27"/>
            </p:custDataLst>
          </p:nvPr>
        </p:nvSpPr>
        <p:spPr bwMode="auto">
          <a:xfrm>
            <a:off x="2195513" y="4560888"/>
            <a:ext cx="720725" cy="3365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3D47EDC8-745E-4146-8945-3EECA9DF04D7}" type="datetime'''''''T''''ran''sact''''io''''ns ''vi''a M''''FI'''''">
              <a:rPr lang="en-GB" altLang="en-US" sz="1100" smtClean="0">
                <a:solidFill>
                  <a:srgbClr val="404040"/>
                </a:solidFill>
              </a:rPr>
              <a:pPr/>
              <a:t>Transactions via MFI</a:t>
            </a:fld>
            <a:endParaRPr lang="en-GB" sz="1100" dirty="0">
              <a:solidFill>
                <a:srgbClr val="404040"/>
              </a:solidFill>
            </a:endParaRPr>
          </a:p>
        </p:txBody>
      </p:sp>
      <p:sp>
        <p:nvSpPr>
          <p:cNvPr id="213" name="Text Placeholder 2">
            <a:extLst>
              <a:ext uri="{FF2B5EF4-FFF2-40B4-BE49-F238E27FC236}">
                <a16:creationId xmlns:a16="http://schemas.microsoft.com/office/drawing/2014/main" id="{0671AD23-06B1-43C2-A314-0DCC1ACC5211}"/>
              </a:ext>
            </a:extLst>
          </p:cNvPr>
          <p:cNvSpPr>
            <a:spLocks noGrp="1"/>
          </p:cNvSpPr>
          <p:nvPr>
            <p:custDataLst>
              <p:tags r:id="rId28"/>
            </p:custDataLst>
          </p:nvPr>
        </p:nvSpPr>
        <p:spPr bwMode="auto">
          <a:xfrm>
            <a:off x="2982913" y="4560888"/>
            <a:ext cx="790575" cy="3365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7456C4CA-83C4-4EC0-8E71-1AC76C61B905}" type="datetime'T''''r''an''''sac''''t''ions via P''os''t ''off''i''''c''e'''">
              <a:rPr lang="en-GB" altLang="en-US" sz="1100" smtClean="0">
                <a:solidFill>
                  <a:srgbClr val="404040"/>
                </a:solidFill>
              </a:rPr>
              <a:pPr/>
              <a:t>Transactions via Post office</a:t>
            </a:fld>
            <a:endParaRPr lang="en-GB" sz="1100" dirty="0">
              <a:solidFill>
                <a:srgbClr val="404040"/>
              </a:solidFill>
            </a:endParaRPr>
          </a:p>
        </p:txBody>
      </p:sp>
      <p:sp>
        <p:nvSpPr>
          <p:cNvPr id="201" name="Text Placeholder 3">
            <a:extLst>
              <a:ext uri="{FF2B5EF4-FFF2-40B4-BE49-F238E27FC236}">
                <a16:creationId xmlns:a16="http://schemas.microsoft.com/office/drawing/2014/main" id="{6F410794-0A98-4DAC-8500-324E1792C35B}"/>
              </a:ext>
            </a:extLst>
          </p:cNvPr>
          <p:cNvSpPr txBox="1">
            <a:spLocks/>
          </p:cNvSpPr>
          <p:nvPr/>
        </p:nvSpPr>
        <p:spPr>
          <a:xfrm>
            <a:off x="457984" y="3060700"/>
            <a:ext cx="3373200" cy="252413"/>
          </a:xfrm>
          <a:prstGeom prst="rect">
            <a:avLst/>
          </a:prstGeom>
        </p:spPr>
        <p:txBody>
          <a:bodyPr lIns="0" rIns="0" anchor="ct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r>
              <a:rPr lang="en-GB" sz="1200" b="1"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Transaction by service provider (%)</a:t>
            </a:r>
            <a:endParaRPr lang="en-GB" sz="1100" b="1"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31" name="Text Placeholder 3">
            <a:extLst>
              <a:ext uri="{FF2B5EF4-FFF2-40B4-BE49-F238E27FC236}">
                <a16:creationId xmlns:a16="http://schemas.microsoft.com/office/drawing/2014/main" id="{B623A5E4-3E66-44E8-A9A2-C1ABAD70C8F8}"/>
              </a:ext>
            </a:extLst>
          </p:cNvPr>
          <p:cNvSpPr txBox="1">
            <a:spLocks/>
          </p:cNvSpPr>
          <p:nvPr/>
        </p:nvSpPr>
        <p:spPr>
          <a:xfrm>
            <a:off x="3937000" y="3060700"/>
            <a:ext cx="3373438" cy="252413"/>
          </a:xfrm>
          <a:prstGeom prst="rect">
            <a:avLst/>
          </a:prstGeom>
        </p:spPr>
        <p:txBody>
          <a:bodyPr lIns="0" rIns="0" anchor="ct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r>
              <a:rPr lang="en-GB" sz="1200" b="1"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Mobile money uptake (%)</a:t>
            </a:r>
            <a:endParaRPr lang="en-GB" sz="1100" b="1"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p:txBody>
      </p:sp>
      <p:graphicFrame>
        <p:nvGraphicFramePr>
          <p:cNvPr id="335" name="Chart 334">
            <a:extLst>
              <a:ext uri="{FF2B5EF4-FFF2-40B4-BE49-F238E27FC236}">
                <a16:creationId xmlns:a16="http://schemas.microsoft.com/office/drawing/2014/main" id="{66CA98DA-995A-473A-AB35-64C3BBC290A7}"/>
              </a:ext>
            </a:extLst>
          </p:cNvPr>
          <p:cNvGraphicFramePr/>
          <p:nvPr>
            <p:custDataLst>
              <p:tags r:id="rId29"/>
            </p:custDataLst>
            <p:extLst>
              <p:ext uri="{D42A27DB-BD31-4B8C-83A1-F6EECF244321}">
                <p14:modId xmlns:p14="http://schemas.microsoft.com/office/powerpoint/2010/main" val="2766441967"/>
              </p:ext>
            </p:extLst>
          </p:nvPr>
        </p:nvGraphicFramePr>
        <p:xfrm>
          <a:off x="3884613" y="3551238"/>
          <a:ext cx="3478212" cy="1046162"/>
        </p:xfrm>
        <a:graphic>
          <a:graphicData uri="http://schemas.openxmlformats.org/drawingml/2006/chart">
            <c:chart xmlns:c="http://schemas.openxmlformats.org/drawingml/2006/chart" xmlns:r="http://schemas.openxmlformats.org/officeDocument/2006/relationships" r:id="rId73"/>
          </a:graphicData>
        </a:graphic>
      </p:graphicFrame>
      <p:cxnSp>
        <p:nvCxnSpPr>
          <p:cNvPr id="29" name="Straight Connector 28">
            <a:extLst>
              <a:ext uri="{FF2B5EF4-FFF2-40B4-BE49-F238E27FC236}">
                <a16:creationId xmlns:a16="http://schemas.microsoft.com/office/drawing/2014/main" id="{3B03C17C-5CEF-4B33-9BA0-E19E477EEEF1}"/>
              </a:ext>
            </a:extLst>
          </p:cNvPr>
          <p:cNvCxnSpPr/>
          <p:nvPr>
            <p:custDataLst>
              <p:tags r:id="rId30"/>
            </p:custDataLst>
          </p:nvPr>
        </p:nvCxnSpPr>
        <p:spPr bwMode="auto">
          <a:xfrm>
            <a:off x="4498975" y="3440113"/>
            <a:ext cx="592138" cy="200025"/>
          </a:xfrm>
          <a:prstGeom prst="line">
            <a:avLst/>
          </a:prstGeom>
          <a:ln w="28575" cap="flat" cmpd="sng" algn="ctr">
            <a:solidFill>
              <a:schemeClr val="tx1"/>
            </a:solidFill>
            <a:prstDash val="solid"/>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BDC7E80-6AC9-46EE-82E3-9E3ECEA0E13A}"/>
              </a:ext>
            </a:extLst>
          </p:cNvPr>
          <p:cNvCxnSpPr>
            <a:cxnSpLocks/>
          </p:cNvCxnSpPr>
          <p:nvPr>
            <p:custDataLst>
              <p:tags r:id="rId31"/>
            </p:custDataLst>
          </p:nvPr>
        </p:nvCxnSpPr>
        <p:spPr bwMode="auto">
          <a:xfrm flipV="1">
            <a:off x="6156325" y="3808413"/>
            <a:ext cx="592138" cy="200025"/>
          </a:xfrm>
          <a:prstGeom prst="line">
            <a:avLst/>
          </a:prstGeom>
          <a:ln w="28575" cap="flat" cmpd="sng" algn="ctr">
            <a:solidFill>
              <a:schemeClr val="tx1"/>
            </a:solidFill>
            <a:prstDash val="solid"/>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4" name="Text Placeholder 2">
            <a:extLst>
              <a:ext uri="{FF2B5EF4-FFF2-40B4-BE49-F238E27FC236}">
                <a16:creationId xmlns:a16="http://schemas.microsoft.com/office/drawing/2014/main" id="{B3003A15-35AD-4259-95A4-D70C79EF684B}"/>
              </a:ext>
            </a:extLst>
          </p:cNvPr>
          <p:cNvSpPr>
            <a:spLocks noGrp="1"/>
          </p:cNvSpPr>
          <p:nvPr>
            <p:custDataLst>
              <p:tags r:id="rId32"/>
            </p:custDataLst>
          </p:nvPr>
        </p:nvSpPr>
        <p:spPr bwMode="auto">
          <a:xfrm>
            <a:off x="4192588" y="4560888"/>
            <a:ext cx="1208088" cy="3365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317233F3-7DC4-4D13-B483-E2DF8DB7BFEE}" type="datetime'''Do'' ''not hav''''e a mobi''le'' ''mone''y'''' accou''n''t'">
              <a:rPr lang="en-GB" altLang="en-US" sz="1100" smtClean="0"/>
              <a:pPr/>
              <a:t>Do not have a mobile money account</a:t>
            </a:fld>
            <a:endParaRPr lang="en-GB" sz="1100" dirty="0"/>
          </a:p>
        </p:txBody>
      </p:sp>
      <p:sp>
        <p:nvSpPr>
          <p:cNvPr id="285" name="Text Placeholder 2">
            <a:extLst>
              <a:ext uri="{FF2B5EF4-FFF2-40B4-BE49-F238E27FC236}">
                <a16:creationId xmlns:a16="http://schemas.microsoft.com/office/drawing/2014/main" id="{9685F6E2-E314-4822-949B-AF73DD1DFA4D}"/>
              </a:ext>
            </a:extLst>
          </p:cNvPr>
          <p:cNvSpPr>
            <a:spLocks noGrp="1"/>
          </p:cNvSpPr>
          <p:nvPr>
            <p:custDataLst>
              <p:tags r:id="rId33"/>
            </p:custDataLst>
          </p:nvPr>
        </p:nvSpPr>
        <p:spPr bwMode="auto">
          <a:xfrm>
            <a:off x="6011863" y="4560888"/>
            <a:ext cx="879475" cy="3365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76E6B0AD-C7A2-4772-8A37-32FED70C98D9}" type="datetime'H''ave'' ''a'' ''mo''bile ''m''''''o''ney ac''co''un''''''t'">
              <a:rPr lang="en-GB" altLang="en-US" sz="1100" smtClean="0"/>
              <a:pPr/>
              <a:t>Have a mobile money account</a:t>
            </a:fld>
            <a:endParaRPr lang="en-GB" sz="1100" dirty="0"/>
          </a:p>
        </p:txBody>
      </p:sp>
      <p:sp>
        <p:nvSpPr>
          <p:cNvPr id="306" name="Text Placeholder 2">
            <a:extLst>
              <a:ext uri="{FF2B5EF4-FFF2-40B4-BE49-F238E27FC236}">
                <a16:creationId xmlns:a16="http://schemas.microsoft.com/office/drawing/2014/main" id="{4DFBA30A-9138-47BD-B9D5-D10393209571}"/>
              </a:ext>
            </a:extLst>
          </p:cNvPr>
          <p:cNvSpPr>
            <a:spLocks noGrp="1"/>
          </p:cNvSpPr>
          <p:nvPr>
            <p:custDataLst>
              <p:tags r:id="rId34"/>
            </p:custDataLst>
          </p:nvPr>
        </p:nvSpPr>
        <p:spPr bwMode="auto">
          <a:xfrm>
            <a:off x="4635500" y="3454400"/>
            <a:ext cx="319088" cy="173038"/>
          </a:xfrm>
          <a:prstGeom prst="ellipse">
            <a:avLst/>
          </a:prstGeom>
          <a:solidFill>
            <a:schemeClr val="bg1"/>
          </a:solidFill>
          <a:ln w="9525" algn="ctr">
            <a:solidFill>
              <a:srgbClr val="C0C0C0"/>
            </a:solidFill>
          </a:ln>
        </p:spPr>
        <p:txBody>
          <a:bodyPr vert="horz" wrap="none" lIns="0" tIns="0" rIns="0"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0E6A5C5F-F10A-41A5-BEB1-4D8B5B8FA091}" type="datetime'''''''-''''''''''''6''''''''''.''''''''''0''''''''''''''%'''">
              <a:rPr lang="en-GB" altLang="en-US" sz="800" b="1" smtClean="0">
                <a:solidFill>
                  <a:srgbClr val="404040"/>
                </a:solidFill>
              </a:rPr>
              <a:pPr/>
              <a:t>-6.0%</a:t>
            </a:fld>
            <a:endParaRPr lang="en-GB" sz="800" b="1" dirty="0">
              <a:solidFill>
                <a:srgbClr val="404040"/>
              </a:solidFill>
            </a:endParaRPr>
          </a:p>
        </p:txBody>
      </p:sp>
      <p:sp>
        <p:nvSpPr>
          <p:cNvPr id="309" name="Text Placeholder 2">
            <a:extLst>
              <a:ext uri="{FF2B5EF4-FFF2-40B4-BE49-F238E27FC236}">
                <a16:creationId xmlns:a16="http://schemas.microsoft.com/office/drawing/2014/main" id="{04BF6E91-D049-436C-B863-EB56DAFB247E}"/>
              </a:ext>
            </a:extLst>
          </p:cNvPr>
          <p:cNvSpPr>
            <a:spLocks noGrp="1"/>
          </p:cNvSpPr>
          <p:nvPr>
            <p:custDataLst>
              <p:tags r:id="rId35"/>
            </p:custDataLst>
          </p:nvPr>
        </p:nvSpPr>
        <p:spPr bwMode="auto">
          <a:xfrm>
            <a:off x="6242050" y="3822700"/>
            <a:ext cx="419100" cy="173038"/>
          </a:xfrm>
          <a:prstGeom prst="ellipse">
            <a:avLst/>
          </a:prstGeom>
          <a:solidFill>
            <a:schemeClr val="bg1"/>
          </a:solidFill>
          <a:ln w="9525" algn="ctr">
            <a:solidFill>
              <a:srgbClr val="C0C0C0"/>
            </a:solidFill>
          </a:ln>
        </p:spPr>
        <p:txBody>
          <a:bodyPr vert="horz" wrap="none" lIns="0" tIns="0" rIns="0"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FB931747-4BEB-4DEB-8A7B-676C41ABB109}" type="datetime'''''''''''''+5''''''''7''''''''''''.''''''''''4''%'">
              <a:rPr lang="en-GB" altLang="en-US" sz="800" b="1" smtClean="0">
                <a:solidFill>
                  <a:srgbClr val="404040"/>
                </a:solidFill>
              </a:rPr>
              <a:pPr/>
              <a:t>+57.4%</a:t>
            </a:fld>
            <a:endParaRPr lang="en-GB" sz="800" b="1" dirty="0">
              <a:solidFill>
                <a:srgbClr val="404040"/>
              </a:solidFill>
            </a:endParaRPr>
          </a:p>
        </p:txBody>
      </p:sp>
      <p:graphicFrame>
        <p:nvGraphicFramePr>
          <p:cNvPr id="336" name="Chart 335">
            <a:extLst>
              <a:ext uri="{FF2B5EF4-FFF2-40B4-BE49-F238E27FC236}">
                <a16:creationId xmlns:a16="http://schemas.microsoft.com/office/drawing/2014/main" id="{FEB50D4B-C380-45B2-A55A-994EBA6ACD40}"/>
              </a:ext>
            </a:extLst>
          </p:cNvPr>
          <p:cNvGraphicFramePr/>
          <p:nvPr>
            <p:custDataLst>
              <p:tags r:id="rId36"/>
            </p:custDataLst>
            <p:extLst>
              <p:ext uri="{D42A27DB-BD31-4B8C-83A1-F6EECF244321}">
                <p14:modId xmlns:p14="http://schemas.microsoft.com/office/powerpoint/2010/main" val="331734912"/>
              </p:ext>
            </p:extLst>
          </p:nvPr>
        </p:nvGraphicFramePr>
        <p:xfrm>
          <a:off x="371475" y="5445125"/>
          <a:ext cx="7023100" cy="1046163"/>
        </p:xfrm>
        <a:graphic>
          <a:graphicData uri="http://schemas.openxmlformats.org/drawingml/2006/chart">
            <c:chart xmlns:c="http://schemas.openxmlformats.org/drawingml/2006/chart" xmlns:r="http://schemas.openxmlformats.org/officeDocument/2006/relationships" r:id="rId74"/>
          </a:graphicData>
        </a:graphic>
      </p:graphicFrame>
      <p:sp>
        <p:nvSpPr>
          <p:cNvPr id="44" name="Text Placeholder 2">
            <a:extLst>
              <a:ext uri="{FF2B5EF4-FFF2-40B4-BE49-F238E27FC236}">
                <a16:creationId xmlns:a16="http://schemas.microsoft.com/office/drawing/2014/main" id="{36FF3BEB-D174-4290-95D1-0D7FC6BFC6D3}"/>
              </a:ext>
            </a:extLst>
          </p:cNvPr>
          <p:cNvSpPr>
            <a:spLocks noGrp="1"/>
          </p:cNvSpPr>
          <p:nvPr>
            <p:custDataLst>
              <p:tags r:id="rId37"/>
            </p:custDataLst>
          </p:nvPr>
        </p:nvSpPr>
        <p:spPr bwMode="auto">
          <a:xfrm>
            <a:off x="488950" y="6454775"/>
            <a:ext cx="690563" cy="3365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F71176F7-57F2-416D-B24C-04176A1EDA43}" type="datetime'Ca''''''s''''''''''h'' w''''''i''thd''''''r''''''''''awals'''">
              <a:rPr lang="en-GB" altLang="en-US" sz="1100" smtClean="0">
                <a:solidFill>
                  <a:srgbClr val="404040"/>
                </a:solidFill>
              </a:rPr>
              <a:pPr/>
              <a:t>Cash withdrawals</a:t>
            </a:fld>
            <a:endParaRPr lang="en-GB" sz="1100" dirty="0">
              <a:solidFill>
                <a:srgbClr val="404040"/>
              </a:solidFill>
            </a:endParaRPr>
          </a:p>
        </p:txBody>
      </p:sp>
      <p:sp>
        <p:nvSpPr>
          <p:cNvPr id="61" name="Text Placeholder 2">
            <a:extLst>
              <a:ext uri="{FF2B5EF4-FFF2-40B4-BE49-F238E27FC236}">
                <a16:creationId xmlns:a16="http://schemas.microsoft.com/office/drawing/2014/main" id="{5AFF2636-4415-4F16-9914-1D6D75DA9270}"/>
              </a:ext>
            </a:extLst>
          </p:cNvPr>
          <p:cNvSpPr>
            <a:spLocks noGrp="1"/>
          </p:cNvSpPr>
          <p:nvPr>
            <p:custDataLst>
              <p:tags r:id="rId38"/>
            </p:custDataLst>
          </p:nvPr>
        </p:nvSpPr>
        <p:spPr bwMode="auto">
          <a:xfrm>
            <a:off x="5884863" y="6454775"/>
            <a:ext cx="565150" cy="3365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FD054A74-4C9D-4745-8001-ECE192F0353B}" type="datetime'''Good''''''''''''''''''s'''' ''''''''p''''ayme''n''ts'''''">
              <a:rPr lang="en-GB" altLang="en-US" sz="1100" smtClean="0">
                <a:solidFill>
                  <a:srgbClr val="404040"/>
                </a:solidFill>
              </a:rPr>
              <a:pPr/>
              <a:t>Goods payments</a:t>
            </a:fld>
            <a:endParaRPr lang="en-GB" sz="1100" dirty="0">
              <a:solidFill>
                <a:srgbClr val="404040"/>
              </a:solidFill>
            </a:endParaRPr>
          </a:p>
        </p:txBody>
      </p:sp>
      <p:sp>
        <p:nvSpPr>
          <p:cNvPr id="59" name="Text Placeholder 2">
            <a:extLst>
              <a:ext uri="{FF2B5EF4-FFF2-40B4-BE49-F238E27FC236}">
                <a16:creationId xmlns:a16="http://schemas.microsoft.com/office/drawing/2014/main" id="{EEB776DD-F755-4803-844B-1781D25C2D43}"/>
              </a:ext>
            </a:extLst>
          </p:cNvPr>
          <p:cNvSpPr>
            <a:spLocks noGrp="1"/>
          </p:cNvSpPr>
          <p:nvPr>
            <p:custDataLst>
              <p:tags r:id="rId39"/>
            </p:custDataLst>
          </p:nvPr>
        </p:nvSpPr>
        <p:spPr bwMode="auto">
          <a:xfrm>
            <a:off x="5122863" y="6454775"/>
            <a:ext cx="565150" cy="3365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7A688A78-01B0-482D-9AE8-DF471F89945A}" type="datetime'''Uti''''l''''''''''it''''y'' ''p''''''ay''m''''e''''nts'">
              <a:rPr lang="en-GB" altLang="en-US" sz="1100" smtClean="0">
                <a:solidFill>
                  <a:srgbClr val="404040"/>
                </a:solidFill>
              </a:rPr>
              <a:pPr/>
              <a:t>Utility payments</a:t>
            </a:fld>
            <a:endParaRPr lang="en-GB" sz="1100" dirty="0">
              <a:solidFill>
                <a:srgbClr val="404040"/>
              </a:solidFill>
            </a:endParaRPr>
          </a:p>
        </p:txBody>
      </p:sp>
      <p:sp>
        <p:nvSpPr>
          <p:cNvPr id="55" name="Text Placeholder 2">
            <a:extLst>
              <a:ext uri="{FF2B5EF4-FFF2-40B4-BE49-F238E27FC236}">
                <a16:creationId xmlns:a16="http://schemas.microsoft.com/office/drawing/2014/main" id="{C3C15631-D815-4997-B160-DBDD18A257ED}"/>
              </a:ext>
            </a:extLst>
          </p:cNvPr>
          <p:cNvSpPr>
            <a:spLocks noGrp="1"/>
          </p:cNvSpPr>
          <p:nvPr>
            <p:custDataLst>
              <p:tags r:id="rId40"/>
            </p:custDataLst>
          </p:nvPr>
        </p:nvSpPr>
        <p:spPr bwMode="auto">
          <a:xfrm>
            <a:off x="3609975" y="6454775"/>
            <a:ext cx="542925" cy="3365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411F6D72-DE4B-4981-BB91-4AE68FCEB16B}" type="datetime'''R''''ece''''''''''ivi''''''''''''''''''''ng ''mon''''''''ey'">
              <a:rPr lang="en-GB" altLang="en-US" sz="1100" smtClean="0">
                <a:solidFill>
                  <a:srgbClr val="404040"/>
                </a:solidFill>
              </a:rPr>
              <a:pPr/>
              <a:t>Receiving money</a:t>
            </a:fld>
            <a:endParaRPr lang="en-GB" sz="1100" dirty="0">
              <a:solidFill>
                <a:srgbClr val="404040"/>
              </a:solidFill>
            </a:endParaRPr>
          </a:p>
        </p:txBody>
      </p:sp>
      <p:sp>
        <p:nvSpPr>
          <p:cNvPr id="45" name="Text Placeholder 2">
            <a:extLst>
              <a:ext uri="{FF2B5EF4-FFF2-40B4-BE49-F238E27FC236}">
                <a16:creationId xmlns:a16="http://schemas.microsoft.com/office/drawing/2014/main" id="{122ADF7E-9B41-4798-9714-5EA2B629D432}"/>
              </a:ext>
            </a:extLst>
          </p:cNvPr>
          <p:cNvSpPr>
            <a:spLocks noGrp="1"/>
          </p:cNvSpPr>
          <p:nvPr>
            <p:custDataLst>
              <p:tags r:id="rId41"/>
            </p:custDataLst>
          </p:nvPr>
        </p:nvSpPr>
        <p:spPr bwMode="auto">
          <a:xfrm>
            <a:off x="1354138" y="6454775"/>
            <a:ext cx="484188" cy="3365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B508032B-891D-4FAC-B03E-9E0DF49F546E}" type="datetime'''C''''a''s''''''''h'''''' ''depo''''''''''''''sits'''''''''''">
              <a:rPr lang="en-GB" altLang="en-US" sz="1100" smtClean="0">
                <a:solidFill>
                  <a:srgbClr val="404040"/>
                </a:solidFill>
              </a:rPr>
              <a:pPr/>
              <a:t>Cash deposits</a:t>
            </a:fld>
            <a:endParaRPr lang="en-GB" sz="1100" dirty="0">
              <a:solidFill>
                <a:srgbClr val="404040"/>
              </a:solidFill>
            </a:endParaRPr>
          </a:p>
        </p:txBody>
      </p:sp>
      <p:sp>
        <p:nvSpPr>
          <p:cNvPr id="51" name="Text Placeholder 2">
            <a:extLst>
              <a:ext uri="{FF2B5EF4-FFF2-40B4-BE49-F238E27FC236}">
                <a16:creationId xmlns:a16="http://schemas.microsoft.com/office/drawing/2014/main" id="{22FF7DC4-EC1A-412D-94B3-38D3F872A538}"/>
              </a:ext>
            </a:extLst>
          </p:cNvPr>
          <p:cNvSpPr>
            <a:spLocks noGrp="1"/>
          </p:cNvSpPr>
          <p:nvPr>
            <p:custDataLst>
              <p:tags r:id="rId42"/>
            </p:custDataLst>
          </p:nvPr>
        </p:nvSpPr>
        <p:spPr bwMode="auto">
          <a:xfrm>
            <a:off x="1981200" y="6454775"/>
            <a:ext cx="754063" cy="1682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9D52ED85-9F5A-447B-81FE-61681DD3F2D8}" type="datetime'C''a''''''''''''''s''''''''h'' tr''''''''''''ans''fe''''''r'">
              <a:rPr lang="en-GB" altLang="en-US" sz="1100" smtClean="0">
                <a:solidFill>
                  <a:srgbClr val="404040"/>
                </a:solidFill>
              </a:rPr>
              <a:pPr/>
              <a:t>Cash transfer</a:t>
            </a:fld>
            <a:endParaRPr lang="en-GB" sz="1100" dirty="0">
              <a:solidFill>
                <a:srgbClr val="404040"/>
              </a:solidFill>
            </a:endParaRPr>
          </a:p>
        </p:txBody>
      </p:sp>
      <p:sp>
        <p:nvSpPr>
          <p:cNvPr id="53" name="Text Placeholder 2">
            <a:extLst>
              <a:ext uri="{FF2B5EF4-FFF2-40B4-BE49-F238E27FC236}">
                <a16:creationId xmlns:a16="http://schemas.microsoft.com/office/drawing/2014/main" id="{8EFAD5D3-C030-4995-859F-9667C18F25EE}"/>
              </a:ext>
            </a:extLst>
          </p:cNvPr>
          <p:cNvSpPr>
            <a:spLocks noGrp="1"/>
          </p:cNvSpPr>
          <p:nvPr>
            <p:custDataLst>
              <p:tags r:id="rId43"/>
            </p:custDataLst>
          </p:nvPr>
        </p:nvSpPr>
        <p:spPr bwMode="auto">
          <a:xfrm>
            <a:off x="2857500" y="6454775"/>
            <a:ext cx="525463" cy="3365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2E8EDC9E-3904-4B03-8D5F-DE1F1FEE8A0D}" type="datetime'A''i''''r''t''''im''e p''''''''''ur''''''''''''''chas''e'''''">
              <a:rPr lang="en-GB" altLang="en-US" sz="1100" smtClean="0">
                <a:solidFill>
                  <a:srgbClr val="404040"/>
                </a:solidFill>
              </a:rPr>
              <a:pPr/>
              <a:t>Airtime purchase</a:t>
            </a:fld>
            <a:endParaRPr lang="en-GB" sz="1100" dirty="0">
              <a:solidFill>
                <a:srgbClr val="404040"/>
              </a:solidFill>
            </a:endParaRPr>
          </a:p>
        </p:txBody>
      </p:sp>
      <p:sp>
        <p:nvSpPr>
          <p:cNvPr id="57" name="Text Placeholder 2">
            <a:extLst>
              <a:ext uri="{FF2B5EF4-FFF2-40B4-BE49-F238E27FC236}">
                <a16:creationId xmlns:a16="http://schemas.microsoft.com/office/drawing/2014/main" id="{EB26AC93-C18F-4385-9785-A5E78A763396}"/>
              </a:ext>
            </a:extLst>
          </p:cNvPr>
          <p:cNvSpPr>
            <a:spLocks noGrp="1"/>
          </p:cNvSpPr>
          <p:nvPr>
            <p:custDataLst>
              <p:tags r:id="rId44"/>
            </p:custDataLst>
          </p:nvPr>
        </p:nvSpPr>
        <p:spPr bwMode="auto">
          <a:xfrm>
            <a:off x="4414838" y="6454775"/>
            <a:ext cx="458788" cy="3365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451BE7C4-48B7-444C-96AD-5DC49F6B59DC}" type="datetime'''''''S''''en''''''d''i''''''''ng ''''''''''''mo''ne''''''y'">
              <a:rPr lang="en-GB" altLang="en-US" sz="1100" smtClean="0">
                <a:solidFill>
                  <a:srgbClr val="404040"/>
                </a:solidFill>
              </a:rPr>
              <a:pPr/>
              <a:t>Sending money</a:t>
            </a:fld>
            <a:endParaRPr lang="en-GB" sz="1100" dirty="0">
              <a:solidFill>
                <a:srgbClr val="404040"/>
              </a:solidFill>
            </a:endParaRPr>
          </a:p>
        </p:txBody>
      </p:sp>
      <p:sp>
        <p:nvSpPr>
          <p:cNvPr id="63" name="Text Placeholder 2">
            <a:extLst>
              <a:ext uri="{FF2B5EF4-FFF2-40B4-BE49-F238E27FC236}">
                <a16:creationId xmlns:a16="http://schemas.microsoft.com/office/drawing/2014/main" id="{9CB79585-8FDA-4140-9FE4-629C35235041}"/>
              </a:ext>
            </a:extLst>
          </p:cNvPr>
          <p:cNvSpPr>
            <a:spLocks noGrp="1"/>
          </p:cNvSpPr>
          <p:nvPr>
            <p:custDataLst>
              <p:tags r:id="rId45"/>
            </p:custDataLst>
          </p:nvPr>
        </p:nvSpPr>
        <p:spPr bwMode="auto">
          <a:xfrm>
            <a:off x="6610350" y="6454775"/>
            <a:ext cx="639763" cy="3365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spcBef>
                <a:spcPct val="0"/>
              </a:spcBef>
              <a:spcAft>
                <a:spcPct val="0"/>
              </a:spcAft>
            </a:pPr>
            <a:fld id="{811E1CBE-C19A-4020-8D07-C30280115FE7}" type="datetime'''Currently'''''''''' ''no''t'''''''' ''''usi''n''''g i''''t'">
              <a:rPr lang="en-GB" altLang="en-US" sz="1100" smtClean="0">
                <a:solidFill>
                  <a:srgbClr val="404040"/>
                </a:solidFill>
              </a:rPr>
              <a:pPr/>
              <a:t>Currently not using it</a:t>
            </a:fld>
            <a:endParaRPr lang="en-GB" sz="1100" dirty="0">
              <a:solidFill>
                <a:srgbClr val="404040"/>
              </a:solidFill>
            </a:endParaRPr>
          </a:p>
        </p:txBody>
      </p:sp>
      <p:sp>
        <p:nvSpPr>
          <p:cNvPr id="98" name="Text Placeholder 3">
            <a:extLst>
              <a:ext uri="{FF2B5EF4-FFF2-40B4-BE49-F238E27FC236}">
                <a16:creationId xmlns:a16="http://schemas.microsoft.com/office/drawing/2014/main" id="{2502D1D9-E4F5-4CF0-8B5E-7DA27A62CA5C}"/>
              </a:ext>
            </a:extLst>
          </p:cNvPr>
          <p:cNvSpPr txBox="1">
            <a:spLocks/>
          </p:cNvSpPr>
          <p:nvPr/>
        </p:nvSpPr>
        <p:spPr>
          <a:xfrm>
            <a:off x="2262188" y="5170488"/>
            <a:ext cx="3240088" cy="252413"/>
          </a:xfrm>
          <a:prstGeom prst="rect">
            <a:avLst/>
          </a:prstGeom>
        </p:spPr>
        <p:txBody>
          <a:bodyPr lIns="0" rIns="0" anchor="ct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r>
              <a:rPr lang="en-GB" sz="1200" b="1"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Activities conducted by mobile money users (%)</a:t>
            </a:r>
            <a:endParaRPr lang="en-GB" sz="1100" b="1"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p:txBody>
      </p:sp>
      <p:graphicFrame>
        <p:nvGraphicFramePr>
          <p:cNvPr id="339" name="Chart 338">
            <a:extLst>
              <a:ext uri="{FF2B5EF4-FFF2-40B4-BE49-F238E27FC236}">
                <a16:creationId xmlns:a16="http://schemas.microsoft.com/office/drawing/2014/main" id="{F503B9C5-A877-4BAD-A571-6DFB0AC870E3}"/>
              </a:ext>
            </a:extLst>
          </p:cNvPr>
          <p:cNvGraphicFramePr/>
          <p:nvPr>
            <p:custDataLst>
              <p:tags r:id="rId46"/>
            </p:custDataLst>
            <p:extLst>
              <p:ext uri="{D42A27DB-BD31-4B8C-83A1-F6EECF244321}">
                <p14:modId xmlns:p14="http://schemas.microsoft.com/office/powerpoint/2010/main" val="1102742546"/>
              </p:ext>
            </p:extLst>
          </p:nvPr>
        </p:nvGraphicFramePr>
        <p:xfrm>
          <a:off x="931863" y="7446963"/>
          <a:ext cx="1573212" cy="1808162"/>
        </p:xfrm>
        <a:graphic>
          <a:graphicData uri="http://schemas.openxmlformats.org/drawingml/2006/chart">
            <c:chart xmlns:c="http://schemas.openxmlformats.org/drawingml/2006/chart" xmlns:r="http://schemas.openxmlformats.org/officeDocument/2006/relationships" r:id="rId75"/>
          </a:graphicData>
        </a:graphic>
      </p:graphicFrame>
      <p:sp>
        <p:nvSpPr>
          <p:cNvPr id="128" name="Text Placeholder 2">
            <a:extLst>
              <a:ext uri="{FF2B5EF4-FFF2-40B4-BE49-F238E27FC236}">
                <a16:creationId xmlns:a16="http://schemas.microsoft.com/office/drawing/2014/main" id="{615028A0-97AA-48C9-B1F1-7289EE90FF77}"/>
              </a:ext>
            </a:extLst>
          </p:cNvPr>
          <p:cNvSpPr>
            <a:spLocks noGrp="1"/>
          </p:cNvSpPr>
          <p:nvPr>
            <p:custDataLst>
              <p:tags r:id="rId47"/>
            </p:custDataLst>
          </p:nvPr>
        </p:nvSpPr>
        <p:spPr bwMode="auto">
          <a:xfrm>
            <a:off x="471488" y="7497763"/>
            <a:ext cx="403225" cy="3365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spcBef>
                <a:spcPct val="0"/>
              </a:spcBef>
              <a:spcAft>
                <a:spcPct val="0"/>
              </a:spcAft>
            </a:pPr>
            <a:fld id="{2080910C-7541-4EF2-BA6F-6C751EECD146}" type="datetime'''F''o''r''''''m''''a''l''&#10;s''av''''i''''''''''n''''''g''s'">
              <a:rPr lang="en-GB" altLang="en-US" sz="1100" smtClean="0">
                <a:solidFill>
                  <a:srgbClr val="404040"/>
                </a:solidFill>
              </a:rPr>
              <a:pPr>
                <a:spcBef>
                  <a:spcPct val="0"/>
                </a:spcBef>
                <a:spcAft>
                  <a:spcPct val="0"/>
                </a:spcAft>
              </a:pPr>
              <a:t>Formal
savings</a:t>
            </a:fld>
            <a:endParaRPr lang="en-GB" sz="1100" dirty="0">
              <a:solidFill>
                <a:srgbClr val="404040"/>
              </a:solidFill>
            </a:endParaRPr>
          </a:p>
        </p:txBody>
      </p:sp>
      <p:sp useBgFill="1">
        <p:nvSpPr>
          <p:cNvPr id="177" name="Text Placeholder 2">
            <a:extLst>
              <a:ext uri="{FF2B5EF4-FFF2-40B4-BE49-F238E27FC236}">
                <a16:creationId xmlns:a16="http://schemas.microsoft.com/office/drawing/2014/main" id="{5B829AD5-3A5B-46D0-ACA3-534E6156B4DD}"/>
              </a:ext>
            </a:extLst>
          </p:cNvPr>
          <p:cNvSpPr>
            <a:spLocks noGrp="1"/>
          </p:cNvSpPr>
          <p:nvPr>
            <p:custDataLst>
              <p:tags r:id="rId48"/>
            </p:custDataLst>
          </p:nvPr>
        </p:nvSpPr>
        <p:spPr bwMode="gray">
          <a:xfrm>
            <a:off x="1128713" y="7921625"/>
            <a:ext cx="112713" cy="168275"/>
          </a:xfrm>
          <a:prstGeom prst="rect">
            <a:avLst/>
          </a:prstGeom>
          <a:ln>
            <a:noFill/>
          </a:ln>
        </p:spPr>
        <p:txBody>
          <a:bodyPr vert="horz" wrap="none" lIns="20638" tIns="0" rIns="20638"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spcBef>
                <a:spcPct val="0"/>
              </a:spcBef>
              <a:spcAft>
                <a:spcPct val="0"/>
              </a:spcAft>
            </a:pPr>
            <a:fld id="{6E33CF72-2051-4619-BF36-5EBE65936F37}" type="datetime'''''''''''''''''''''''''''''''''''''''''''''''''''''''''3'">
              <a:rPr lang="en-GB" altLang="en-US" sz="1100" smtClean="0"/>
              <a:pPr>
                <a:spcBef>
                  <a:spcPct val="0"/>
                </a:spcBef>
                <a:spcAft>
                  <a:spcPct val="0"/>
                </a:spcAft>
              </a:pPr>
              <a:t>3</a:t>
            </a:fld>
            <a:endParaRPr lang="en-GB" sz="1100" dirty="0"/>
          </a:p>
        </p:txBody>
      </p:sp>
      <p:sp>
        <p:nvSpPr>
          <p:cNvPr id="146" name="Text Placeholder 2">
            <a:extLst>
              <a:ext uri="{FF2B5EF4-FFF2-40B4-BE49-F238E27FC236}">
                <a16:creationId xmlns:a16="http://schemas.microsoft.com/office/drawing/2014/main" id="{BF46E24F-EFE9-4BB5-A872-EE0C56C21BD8}"/>
              </a:ext>
            </a:extLst>
          </p:cNvPr>
          <p:cNvSpPr>
            <a:spLocks noGrp="1"/>
          </p:cNvSpPr>
          <p:nvPr>
            <p:custDataLst>
              <p:tags r:id="rId49"/>
            </p:custDataLst>
          </p:nvPr>
        </p:nvSpPr>
        <p:spPr bwMode="auto">
          <a:xfrm>
            <a:off x="471488" y="8402638"/>
            <a:ext cx="474663" cy="1682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spcBef>
                <a:spcPct val="0"/>
              </a:spcBef>
              <a:spcAft>
                <a:spcPct val="0"/>
              </a:spcAft>
            </a:pPr>
            <a:fld id="{045EA6BA-B5B3-47DD-A841-F699F66C411F}" type="datetime'''''''In''''f''o''''r''''''''''''''''''m''''''''a''''l'''''''">
              <a:rPr lang="en-GB" altLang="en-US" sz="1100" smtClean="0">
                <a:solidFill>
                  <a:srgbClr val="404040"/>
                </a:solidFill>
              </a:rPr>
              <a:pPr>
                <a:spcBef>
                  <a:spcPct val="0"/>
                </a:spcBef>
                <a:spcAft>
                  <a:spcPct val="0"/>
                </a:spcAft>
              </a:pPr>
              <a:t>Informal</a:t>
            </a:fld>
            <a:endParaRPr lang="en-GB" sz="1100" dirty="0">
              <a:solidFill>
                <a:srgbClr val="404040"/>
              </a:solidFill>
            </a:endParaRPr>
          </a:p>
        </p:txBody>
      </p:sp>
      <p:sp>
        <p:nvSpPr>
          <p:cNvPr id="129" name="Text Placeholder 2">
            <a:extLst>
              <a:ext uri="{FF2B5EF4-FFF2-40B4-BE49-F238E27FC236}">
                <a16:creationId xmlns:a16="http://schemas.microsoft.com/office/drawing/2014/main" id="{7CF3EA91-775B-451B-BE5B-E53CD3ADCD95}"/>
              </a:ext>
            </a:extLst>
          </p:cNvPr>
          <p:cNvSpPr>
            <a:spLocks noGrp="1"/>
          </p:cNvSpPr>
          <p:nvPr>
            <p:custDataLst>
              <p:tags r:id="rId50"/>
            </p:custDataLst>
          </p:nvPr>
        </p:nvSpPr>
        <p:spPr bwMode="auto">
          <a:xfrm>
            <a:off x="471488" y="7854950"/>
            <a:ext cx="415925" cy="1682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spcBef>
                <a:spcPct val="0"/>
              </a:spcBef>
              <a:spcAft>
                <a:spcPct val="0"/>
              </a:spcAft>
            </a:pPr>
            <a:fld id="{9C9F3631-3FCB-420A-8AD3-D64C175596FD}" type="datetime'''''''''''''''''B''''''a''''''n''''k''''''''''''''e''d'''''''">
              <a:rPr lang="en-GB" altLang="en-US" sz="1100" smtClean="0">
                <a:solidFill>
                  <a:srgbClr val="404040"/>
                </a:solidFill>
              </a:rPr>
              <a:pPr>
                <a:spcBef>
                  <a:spcPct val="0"/>
                </a:spcBef>
                <a:spcAft>
                  <a:spcPct val="0"/>
                </a:spcAft>
              </a:pPr>
              <a:t>Banked</a:t>
            </a:fld>
            <a:endParaRPr lang="en-GB" sz="1100" dirty="0">
              <a:solidFill>
                <a:srgbClr val="404040"/>
              </a:solidFill>
            </a:endParaRPr>
          </a:p>
        </p:txBody>
      </p:sp>
      <p:sp>
        <p:nvSpPr>
          <p:cNvPr id="150" name="Text Placeholder 2">
            <a:extLst>
              <a:ext uri="{FF2B5EF4-FFF2-40B4-BE49-F238E27FC236}">
                <a16:creationId xmlns:a16="http://schemas.microsoft.com/office/drawing/2014/main" id="{8D84BC36-ADCC-48B5-BEEA-11969A127ADA}"/>
              </a:ext>
            </a:extLst>
          </p:cNvPr>
          <p:cNvSpPr>
            <a:spLocks noGrp="1"/>
          </p:cNvSpPr>
          <p:nvPr>
            <p:custDataLst>
              <p:tags r:id="rId51"/>
            </p:custDataLst>
          </p:nvPr>
        </p:nvSpPr>
        <p:spPr bwMode="auto">
          <a:xfrm>
            <a:off x="471488" y="8866188"/>
            <a:ext cx="381000" cy="3365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spcBef>
                <a:spcPct val="0"/>
              </a:spcBef>
              <a:spcAft>
                <a:spcPct val="0"/>
              </a:spcAft>
            </a:pPr>
            <a:fld id="{0BD93EFC-9711-492D-90CE-1A283FF1AECB}" type="datetime'D''''''''o'''' ''''''''''n''o''''''''t&#10;''s''''a''v''e'''''">
              <a:rPr lang="en-GB" altLang="en-US" sz="1100" smtClean="0">
                <a:solidFill>
                  <a:srgbClr val="404040"/>
                </a:solidFill>
              </a:rPr>
              <a:pPr>
                <a:spcBef>
                  <a:spcPct val="0"/>
                </a:spcBef>
                <a:spcAft>
                  <a:spcPct val="0"/>
                </a:spcAft>
              </a:pPr>
              <a:t>Do not
save</a:t>
            </a:fld>
            <a:endParaRPr lang="en-GB" sz="1100" dirty="0">
              <a:solidFill>
                <a:srgbClr val="404040"/>
              </a:solidFill>
            </a:endParaRPr>
          </a:p>
        </p:txBody>
      </p:sp>
      <p:sp>
        <p:nvSpPr>
          <p:cNvPr id="143" name="Text Placeholder 2">
            <a:extLst>
              <a:ext uri="{FF2B5EF4-FFF2-40B4-BE49-F238E27FC236}">
                <a16:creationId xmlns:a16="http://schemas.microsoft.com/office/drawing/2014/main" id="{F4EE61D0-FE6C-41DD-8958-E1BB7EC0E86B}"/>
              </a:ext>
            </a:extLst>
          </p:cNvPr>
          <p:cNvSpPr>
            <a:spLocks noGrp="1"/>
          </p:cNvSpPr>
          <p:nvPr>
            <p:custDataLst>
              <p:tags r:id="rId52"/>
            </p:custDataLst>
          </p:nvPr>
        </p:nvSpPr>
        <p:spPr bwMode="auto">
          <a:xfrm>
            <a:off x="471488" y="8045450"/>
            <a:ext cx="368300" cy="3365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spcBef>
                <a:spcPct val="0"/>
              </a:spcBef>
              <a:spcAft>
                <a:spcPct val="0"/>
              </a:spcAft>
            </a:pPr>
            <a:fld id="{36D9C63C-1ECE-4804-91CF-33A13A286D02}" type="datetime'''''Ot''he''''r&#10;''''''''''''''fo''r''''''''''m''a''''''l'">
              <a:rPr lang="en-GB" altLang="en-US" sz="1100" smtClean="0">
                <a:solidFill>
                  <a:srgbClr val="404040"/>
                </a:solidFill>
              </a:rPr>
              <a:pPr>
                <a:spcBef>
                  <a:spcPct val="0"/>
                </a:spcBef>
                <a:spcAft>
                  <a:spcPct val="0"/>
                </a:spcAft>
              </a:pPr>
              <a:t>Other
formal</a:t>
            </a:fld>
            <a:endParaRPr lang="en-GB" sz="1100" dirty="0">
              <a:solidFill>
                <a:srgbClr val="404040"/>
              </a:solidFill>
            </a:endParaRPr>
          </a:p>
        </p:txBody>
      </p:sp>
      <p:sp>
        <p:nvSpPr>
          <p:cNvPr id="148" name="Text Placeholder 2">
            <a:extLst>
              <a:ext uri="{FF2B5EF4-FFF2-40B4-BE49-F238E27FC236}">
                <a16:creationId xmlns:a16="http://schemas.microsoft.com/office/drawing/2014/main" id="{ECAAA53F-2BAA-43F0-8AC1-8E14235D2FDE}"/>
              </a:ext>
            </a:extLst>
          </p:cNvPr>
          <p:cNvSpPr>
            <a:spLocks noGrp="1"/>
          </p:cNvSpPr>
          <p:nvPr>
            <p:custDataLst>
              <p:tags r:id="rId53"/>
            </p:custDataLst>
          </p:nvPr>
        </p:nvSpPr>
        <p:spPr bwMode="auto">
          <a:xfrm>
            <a:off x="471488" y="8677275"/>
            <a:ext cx="482600" cy="1682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spcBef>
                <a:spcPct val="0"/>
              </a:spcBef>
              <a:spcAft>
                <a:spcPct val="0"/>
              </a:spcAft>
            </a:pPr>
            <a:fld id="{DE406963-C2F6-46D6-80F2-485FE427C5AE}" type="datetime'''''A''''''''''''''''''''t'''''''' h''''''o''me'''''''">
              <a:rPr lang="en-GB" altLang="en-US" sz="1100" smtClean="0">
                <a:solidFill>
                  <a:srgbClr val="404040"/>
                </a:solidFill>
              </a:rPr>
              <a:pPr>
                <a:spcBef>
                  <a:spcPct val="0"/>
                </a:spcBef>
                <a:spcAft>
                  <a:spcPct val="0"/>
                </a:spcAft>
              </a:pPr>
              <a:t>At home</a:t>
            </a:fld>
            <a:endParaRPr lang="en-GB" sz="1100" dirty="0">
              <a:solidFill>
                <a:srgbClr val="404040"/>
              </a:solidFill>
            </a:endParaRPr>
          </a:p>
        </p:txBody>
      </p:sp>
      <p:graphicFrame>
        <p:nvGraphicFramePr>
          <p:cNvPr id="337" name="Chart 336">
            <a:extLst>
              <a:ext uri="{FF2B5EF4-FFF2-40B4-BE49-F238E27FC236}">
                <a16:creationId xmlns:a16="http://schemas.microsoft.com/office/drawing/2014/main" id="{BFED416B-3958-4F14-A7E8-2D39519774D6}"/>
              </a:ext>
            </a:extLst>
          </p:cNvPr>
          <p:cNvGraphicFramePr/>
          <p:nvPr>
            <p:custDataLst>
              <p:tags r:id="rId54"/>
            </p:custDataLst>
            <p:extLst>
              <p:ext uri="{D42A27DB-BD31-4B8C-83A1-F6EECF244321}">
                <p14:modId xmlns:p14="http://schemas.microsoft.com/office/powerpoint/2010/main" val="1708583136"/>
              </p:ext>
            </p:extLst>
          </p:nvPr>
        </p:nvGraphicFramePr>
        <p:xfrm>
          <a:off x="3308350" y="7446963"/>
          <a:ext cx="1573213" cy="1808162"/>
        </p:xfrm>
        <a:graphic>
          <a:graphicData uri="http://schemas.openxmlformats.org/drawingml/2006/chart">
            <c:chart xmlns:c="http://schemas.openxmlformats.org/drawingml/2006/chart" xmlns:r="http://schemas.openxmlformats.org/officeDocument/2006/relationships" r:id="rId76"/>
          </a:graphicData>
        </a:graphic>
      </p:graphicFrame>
      <p:sp>
        <p:nvSpPr>
          <p:cNvPr id="197" name="Text Placeholder 2">
            <a:extLst>
              <a:ext uri="{FF2B5EF4-FFF2-40B4-BE49-F238E27FC236}">
                <a16:creationId xmlns:a16="http://schemas.microsoft.com/office/drawing/2014/main" id="{57159D0C-8E75-42DF-B9B1-DF59CB115A9F}"/>
              </a:ext>
            </a:extLst>
          </p:cNvPr>
          <p:cNvSpPr>
            <a:spLocks noGrp="1"/>
          </p:cNvSpPr>
          <p:nvPr>
            <p:custDataLst>
              <p:tags r:id="rId55"/>
            </p:custDataLst>
          </p:nvPr>
        </p:nvSpPr>
        <p:spPr bwMode="auto">
          <a:xfrm>
            <a:off x="2662238" y="7854950"/>
            <a:ext cx="415925" cy="1682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spcBef>
                <a:spcPct val="0"/>
              </a:spcBef>
              <a:spcAft>
                <a:spcPct val="0"/>
              </a:spcAft>
            </a:pPr>
            <a:fld id="{BE5291B3-40F5-4A3B-AB5C-F7A691BB4270}" type="datetime'''''''B''a''''''''''''n''''''''''''k''ed'''''''''">
              <a:rPr lang="en-GB" altLang="en-US" sz="1100" smtClean="0">
                <a:solidFill>
                  <a:srgbClr val="404040"/>
                </a:solidFill>
              </a:rPr>
              <a:pPr>
                <a:spcBef>
                  <a:spcPct val="0"/>
                </a:spcBef>
                <a:spcAft>
                  <a:spcPct val="0"/>
                </a:spcAft>
              </a:pPr>
              <a:t>Banked</a:t>
            </a:fld>
            <a:endParaRPr lang="en-GB" sz="1100" dirty="0">
              <a:solidFill>
                <a:srgbClr val="404040"/>
              </a:solidFill>
            </a:endParaRPr>
          </a:p>
        </p:txBody>
      </p:sp>
      <p:sp>
        <p:nvSpPr>
          <p:cNvPr id="196" name="Text Placeholder 2">
            <a:extLst>
              <a:ext uri="{FF2B5EF4-FFF2-40B4-BE49-F238E27FC236}">
                <a16:creationId xmlns:a16="http://schemas.microsoft.com/office/drawing/2014/main" id="{B13EE896-800A-4D9D-BF7D-C036A16E5DF5}"/>
              </a:ext>
            </a:extLst>
          </p:cNvPr>
          <p:cNvSpPr>
            <a:spLocks noGrp="1"/>
          </p:cNvSpPr>
          <p:nvPr>
            <p:custDataLst>
              <p:tags r:id="rId56"/>
            </p:custDataLst>
          </p:nvPr>
        </p:nvSpPr>
        <p:spPr bwMode="auto">
          <a:xfrm>
            <a:off x="2662238" y="7497763"/>
            <a:ext cx="668338" cy="3365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spcBef>
                <a:spcPct val="0"/>
              </a:spcBef>
              <a:spcAft>
                <a:spcPct val="0"/>
              </a:spcAft>
            </a:pPr>
            <a:fld id="{C8C1CBFD-1BC9-4501-85B4-9B1955A5F65D}" type="datetime'Fo''''rm''''al''''&#10;''r''''e''''''''''m''''ittan''''c''e''''s'">
              <a:rPr lang="en-GB" altLang="en-US" sz="1100" smtClean="0">
                <a:solidFill>
                  <a:srgbClr val="404040"/>
                </a:solidFill>
              </a:rPr>
              <a:pPr>
                <a:spcBef>
                  <a:spcPct val="0"/>
                </a:spcBef>
                <a:spcAft>
                  <a:spcPct val="0"/>
                </a:spcAft>
              </a:pPr>
              <a:t>Formal
remittances</a:t>
            </a:fld>
            <a:endParaRPr lang="en-GB" sz="1100" dirty="0">
              <a:solidFill>
                <a:srgbClr val="404040"/>
              </a:solidFill>
            </a:endParaRPr>
          </a:p>
        </p:txBody>
      </p:sp>
      <p:sp useBgFill="1">
        <p:nvSpPr>
          <p:cNvPr id="216" name="Text Placeholder 2">
            <a:extLst>
              <a:ext uri="{FF2B5EF4-FFF2-40B4-BE49-F238E27FC236}">
                <a16:creationId xmlns:a16="http://schemas.microsoft.com/office/drawing/2014/main" id="{2AB1899F-0316-42DA-BDAE-60669779745C}"/>
              </a:ext>
            </a:extLst>
          </p:cNvPr>
          <p:cNvSpPr>
            <a:spLocks noGrp="1"/>
          </p:cNvSpPr>
          <p:nvPr>
            <p:custDataLst>
              <p:tags r:id="rId57"/>
            </p:custDataLst>
          </p:nvPr>
        </p:nvSpPr>
        <p:spPr bwMode="gray">
          <a:xfrm>
            <a:off x="3479800" y="7921625"/>
            <a:ext cx="112713" cy="168275"/>
          </a:xfrm>
          <a:prstGeom prst="rect">
            <a:avLst/>
          </a:prstGeom>
          <a:ln>
            <a:noFill/>
          </a:ln>
        </p:spPr>
        <p:txBody>
          <a:bodyPr vert="horz" wrap="none" lIns="20638" tIns="0" rIns="20638"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spcBef>
                <a:spcPct val="0"/>
              </a:spcBef>
              <a:spcAft>
                <a:spcPct val="0"/>
              </a:spcAft>
            </a:pPr>
            <a:fld id="{43798474-B810-47CA-B31D-1E06E34DC4FD}" type="datetime'''''''''''''''''''''''''''''''''''''''2'''''''''''''''''''">
              <a:rPr lang="en-GB" altLang="en-US" sz="1100" smtClean="0"/>
              <a:pPr/>
              <a:t>2</a:t>
            </a:fld>
            <a:endParaRPr lang="en-GB" sz="1100" dirty="0"/>
          </a:p>
        </p:txBody>
      </p:sp>
      <p:sp>
        <p:nvSpPr>
          <p:cNvPr id="195" name="Text Placeholder 2">
            <a:extLst>
              <a:ext uri="{FF2B5EF4-FFF2-40B4-BE49-F238E27FC236}">
                <a16:creationId xmlns:a16="http://schemas.microsoft.com/office/drawing/2014/main" id="{2D46BD29-D873-41A0-9053-AC31B6C1323E}"/>
              </a:ext>
            </a:extLst>
          </p:cNvPr>
          <p:cNvSpPr>
            <a:spLocks noGrp="1"/>
          </p:cNvSpPr>
          <p:nvPr>
            <p:custDataLst>
              <p:tags r:id="rId58"/>
            </p:custDataLst>
          </p:nvPr>
        </p:nvSpPr>
        <p:spPr bwMode="auto">
          <a:xfrm>
            <a:off x="2662238" y="8866188"/>
            <a:ext cx="381000" cy="3365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spcBef>
                <a:spcPct val="0"/>
              </a:spcBef>
              <a:spcAft>
                <a:spcPct val="0"/>
              </a:spcAft>
            </a:pPr>
            <a:fld id="{24C84101-E4D8-4AAB-AEA1-1E941B88424D}" type="datetime'D''''o'' not''&#10;rem''i''''''''t'''''''''">
              <a:rPr lang="en-GB" altLang="en-US" sz="1100" smtClean="0">
                <a:solidFill>
                  <a:srgbClr val="404040"/>
                </a:solidFill>
              </a:rPr>
              <a:pPr>
                <a:spcBef>
                  <a:spcPct val="0"/>
                </a:spcBef>
                <a:spcAft>
                  <a:spcPct val="0"/>
                </a:spcAft>
              </a:pPr>
              <a:t>Do not
remit</a:t>
            </a:fld>
            <a:endParaRPr lang="en-GB" sz="1100" dirty="0">
              <a:solidFill>
                <a:srgbClr val="404040"/>
              </a:solidFill>
            </a:endParaRPr>
          </a:p>
        </p:txBody>
      </p:sp>
      <p:sp>
        <p:nvSpPr>
          <p:cNvPr id="199" name="Text Placeholder 2">
            <a:extLst>
              <a:ext uri="{FF2B5EF4-FFF2-40B4-BE49-F238E27FC236}">
                <a16:creationId xmlns:a16="http://schemas.microsoft.com/office/drawing/2014/main" id="{267D0087-31A6-4A13-884A-D3E45815A1FC}"/>
              </a:ext>
            </a:extLst>
          </p:cNvPr>
          <p:cNvSpPr>
            <a:spLocks noGrp="1"/>
          </p:cNvSpPr>
          <p:nvPr>
            <p:custDataLst>
              <p:tags r:id="rId59"/>
            </p:custDataLst>
          </p:nvPr>
        </p:nvSpPr>
        <p:spPr bwMode="auto">
          <a:xfrm>
            <a:off x="2662238" y="8045450"/>
            <a:ext cx="368300" cy="3365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spcBef>
                <a:spcPct val="0"/>
              </a:spcBef>
              <a:spcAft>
                <a:spcPct val="0"/>
              </a:spcAft>
            </a:pPr>
            <a:fld id="{758C818F-82B2-40C5-AED4-E7945BF71EE5}" type="datetime'''O''''''''''t''he''''''r''''''''''''''&#10;f''''''''orma''l'''''">
              <a:rPr lang="en-GB" altLang="en-US" sz="1100" smtClean="0">
                <a:solidFill>
                  <a:srgbClr val="404040"/>
                </a:solidFill>
              </a:rPr>
              <a:pPr>
                <a:spcBef>
                  <a:spcPct val="0"/>
                </a:spcBef>
                <a:spcAft>
                  <a:spcPct val="0"/>
                </a:spcAft>
              </a:pPr>
              <a:t>Other
formal</a:t>
            </a:fld>
            <a:endParaRPr lang="en-GB" sz="1100" dirty="0">
              <a:solidFill>
                <a:srgbClr val="404040"/>
              </a:solidFill>
            </a:endParaRPr>
          </a:p>
        </p:txBody>
      </p:sp>
      <p:sp>
        <p:nvSpPr>
          <p:cNvPr id="200" name="Text Placeholder 2">
            <a:extLst>
              <a:ext uri="{FF2B5EF4-FFF2-40B4-BE49-F238E27FC236}">
                <a16:creationId xmlns:a16="http://schemas.microsoft.com/office/drawing/2014/main" id="{F0632ABB-052C-4679-80B3-3B653C419484}"/>
              </a:ext>
            </a:extLst>
          </p:cNvPr>
          <p:cNvSpPr>
            <a:spLocks noGrp="1"/>
          </p:cNvSpPr>
          <p:nvPr>
            <p:custDataLst>
              <p:tags r:id="rId60"/>
            </p:custDataLst>
          </p:nvPr>
        </p:nvSpPr>
        <p:spPr bwMode="auto">
          <a:xfrm>
            <a:off x="2662238" y="8402638"/>
            <a:ext cx="474663" cy="1682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spcBef>
                <a:spcPct val="0"/>
              </a:spcBef>
              <a:spcAft>
                <a:spcPct val="0"/>
              </a:spcAft>
            </a:pPr>
            <a:fld id="{4F0796B6-B02C-4382-8BED-81D7100F0B47}" type="datetime'''''''''''''''I''n''for''''ma''''''l'''''''''''''''''''''''''">
              <a:rPr lang="en-GB" altLang="en-US" sz="1100" smtClean="0">
                <a:solidFill>
                  <a:srgbClr val="404040"/>
                </a:solidFill>
              </a:rPr>
              <a:pPr>
                <a:spcBef>
                  <a:spcPct val="0"/>
                </a:spcBef>
                <a:spcAft>
                  <a:spcPct val="0"/>
                </a:spcAft>
              </a:pPr>
              <a:t>Informal</a:t>
            </a:fld>
            <a:endParaRPr lang="en-GB" sz="1100" dirty="0">
              <a:solidFill>
                <a:srgbClr val="404040"/>
              </a:solidFill>
            </a:endParaRPr>
          </a:p>
        </p:txBody>
      </p:sp>
      <p:sp>
        <p:nvSpPr>
          <p:cNvPr id="198" name="Text Placeholder 2">
            <a:extLst>
              <a:ext uri="{FF2B5EF4-FFF2-40B4-BE49-F238E27FC236}">
                <a16:creationId xmlns:a16="http://schemas.microsoft.com/office/drawing/2014/main" id="{460A4726-F799-450F-9B35-A26F5EF265EA}"/>
              </a:ext>
            </a:extLst>
          </p:cNvPr>
          <p:cNvSpPr>
            <a:spLocks noGrp="1"/>
          </p:cNvSpPr>
          <p:nvPr>
            <p:custDataLst>
              <p:tags r:id="rId61"/>
            </p:custDataLst>
          </p:nvPr>
        </p:nvSpPr>
        <p:spPr bwMode="auto">
          <a:xfrm>
            <a:off x="2662238" y="8593138"/>
            <a:ext cx="604838" cy="3365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spcBef>
                <a:spcPct val="0"/>
              </a:spcBef>
              <a:spcAft>
                <a:spcPct val="0"/>
              </a:spcAft>
            </a:pPr>
            <a:fld id="{8D7F6752-484F-45ED-975C-D41168FABB17}" type="datetime'''''''''F''a''m''i''l''y ''''''''and&#10;''fri''ends'''''''''">
              <a:rPr lang="en-GB" altLang="en-US" sz="1100" smtClean="0">
                <a:solidFill>
                  <a:srgbClr val="404040"/>
                </a:solidFill>
              </a:rPr>
              <a:pPr>
                <a:spcBef>
                  <a:spcPct val="0"/>
                </a:spcBef>
                <a:spcAft>
                  <a:spcPct val="0"/>
                </a:spcAft>
              </a:pPr>
              <a:t>Family and
friends</a:t>
            </a:fld>
            <a:endParaRPr lang="en-GB" sz="1100" dirty="0">
              <a:solidFill>
                <a:srgbClr val="404040"/>
              </a:solidFill>
            </a:endParaRPr>
          </a:p>
        </p:txBody>
      </p:sp>
      <p:graphicFrame>
        <p:nvGraphicFramePr>
          <p:cNvPr id="338" name="Chart 337">
            <a:extLst>
              <a:ext uri="{FF2B5EF4-FFF2-40B4-BE49-F238E27FC236}">
                <a16:creationId xmlns:a16="http://schemas.microsoft.com/office/drawing/2014/main" id="{57739B38-E512-4883-B100-FE0210A861CF}"/>
              </a:ext>
            </a:extLst>
          </p:cNvPr>
          <p:cNvGraphicFramePr/>
          <p:nvPr>
            <p:custDataLst>
              <p:tags r:id="rId62"/>
            </p:custDataLst>
            <p:extLst>
              <p:ext uri="{D42A27DB-BD31-4B8C-83A1-F6EECF244321}">
                <p14:modId xmlns:p14="http://schemas.microsoft.com/office/powerpoint/2010/main" val="655092959"/>
              </p:ext>
            </p:extLst>
          </p:nvPr>
        </p:nvGraphicFramePr>
        <p:xfrm>
          <a:off x="5791200" y="7446963"/>
          <a:ext cx="1573213" cy="1808162"/>
        </p:xfrm>
        <a:graphic>
          <a:graphicData uri="http://schemas.openxmlformats.org/drawingml/2006/chart">
            <c:chart xmlns:c="http://schemas.openxmlformats.org/drawingml/2006/chart" xmlns:r="http://schemas.openxmlformats.org/officeDocument/2006/relationships" r:id="rId77"/>
          </a:graphicData>
        </a:graphic>
      </p:graphicFrame>
      <p:sp>
        <p:nvSpPr>
          <p:cNvPr id="238" name="Text Placeholder 2">
            <a:extLst>
              <a:ext uri="{FF2B5EF4-FFF2-40B4-BE49-F238E27FC236}">
                <a16:creationId xmlns:a16="http://schemas.microsoft.com/office/drawing/2014/main" id="{115CDDC9-37D7-4233-B03A-5EED58D209F9}"/>
              </a:ext>
            </a:extLst>
          </p:cNvPr>
          <p:cNvSpPr>
            <a:spLocks noGrp="1"/>
          </p:cNvSpPr>
          <p:nvPr>
            <p:custDataLst>
              <p:tags r:id="rId63"/>
            </p:custDataLst>
          </p:nvPr>
        </p:nvSpPr>
        <p:spPr bwMode="auto">
          <a:xfrm>
            <a:off x="5154613" y="8882063"/>
            <a:ext cx="658813" cy="1682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spcBef>
                <a:spcPct val="0"/>
              </a:spcBef>
              <a:spcAft>
                <a:spcPct val="0"/>
              </a:spcAft>
            </a:pPr>
            <a:fld id="{E92732E0-FAE5-4B17-B672-B4E4C564DFCE}" type="datetime'''''''''Not ''''''''''ins''u''''''''''r''''e''d'''''''">
              <a:rPr lang="en-GB" altLang="en-US" sz="1100" smtClean="0">
                <a:solidFill>
                  <a:srgbClr val="404040"/>
                </a:solidFill>
              </a:rPr>
              <a:pPr/>
              <a:t>Not insured</a:t>
            </a:fld>
            <a:endParaRPr lang="en-GB" sz="1100" dirty="0">
              <a:solidFill>
                <a:srgbClr val="404040"/>
              </a:solidFill>
            </a:endParaRPr>
          </a:p>
        </p:txBody>
      </p:sp>
      <p:sp>
        <p:nvSpPr>
          <p:cNvPr id="234" name="Text Placeholder 2">
            <a:extLst>
              <a:ext uri="{FF2B5EF4-FFF2-40B4-BE49-F238E27FC236}">
                <a16:creationId xmlns:a16="http://schemas.microsoft.com/office/drawing/2014/main" id="{B8BA45B9-3C3D-496D-A626-995E49A94F2F}"/>
              </a:ext>
            </a:extLst>
          </p:cNvPr>
          <p:cNvSpPr>
            <a:spLocks noGrp="1"/>
          </p:cNvSpPr>
          <p:nvPr>
            <p:custDataLst>
              <p:tags r:id="rId64"/>
            </p:custDataLst>
          </p:nvPr>
        </p:nvSpPr>
        <p:spPr bwMode="auto">
          <a:xfrm>
            <a:off x="5154613" y="7650163"/>
            <a:ext cx="422275" cy="1682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spcBef>
                <a:spcPct val="0"/>
              </a:spcBef>
              <a:spcAft>
                <a:spcPct val="0"/>
              </a:spcAft>
            </a:pPr>
            <a:fld id="{F5995277-F83A-43E0-B3BE-99BD080132B0}" type="datetime'I''''''''''''''n''''s''''''''''''''''''''u''''r''ed'''''''">
              <a:rPr lang="en-GB" altLang="en-US" sz="1100" smtClean="0">
                <a:solidFill>
                  <a:srgbClr val="404040"/>
                </a:solidFill>
              </a:rPr>
              <a:pPr/>
              <a:t>Insured</a:t>
            </a:fld>
            <a:endParaRPr lang="en-GB" sz="1100" dirty="0">
              <a:solidFill>
                <a:srgbClr val="404040"/>
              </a:solidFill>
            </a:endParaRPr>
          </a:p>
        </p:txBody>
      </p:sp>
      <p:sp>
        <p:nvSpPr>
          <p:cNvPr id="236" name="Text Placeholder 2">
            <a:extLst>
              <a:ext uri="{FF2B5EF4-FFF2-40B4-BE49-F238E27FC236}">
                <a16:creationId xmlns:a16="http://schemas.microsoft.com/office/drawing/2014/main" id="{430D87E3-F260-44F3-80DD-F957DF6CCF48}"/>
              </a:ext>
            </a:extLst>
          </p:cNvPr>
          <p:cNvSpPr>
            <a:spLocks noGrp="1"/>
          </p:cNvSpPr>
          <p:nvPr>
            <p:custDataLst>
              <p:tags r:id="rId65"/>
            </p:custDataLst>
          </p:nvPr>
        </p:nvSpPr>
        <p:spPr bwMode="auto">
          <a:xfrm>
            <a:off x="5154613" y="7977188"/>
            <a:ext cx="482600" cy="3365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spcBef>
                <a:spcPct val="0"/>
              </a:spcBef>
              <a:spcAft>
                <a:spcPct val="0"/>
              </a:spcAft>
            </a:pPr>
            <a:fld id="{8043F70A-82C7-4997-ADD7-7C723FE8AFB4}" type="datetime'F''''o''r''m''''''a''''ll''y''&#10;''i''n''''s''u''''''re''d'''">
              <a:rPr lang="en-GB" altLang="en-US" sz="1100" smtClean="0">
                <a:solidFill>
                  <a:srgbClr val="404040"/>
                </a:solidFill>
              </a:rPr>
              <a:pPr/>
              <a:t>Formally
insured</a:t>
            </a:fld>
            <a:endParaRPr lang="en-GB" sz="1100" dirty="0">
              <a:solidFill>
                <a:srgbClr val="404040"/>
              </a:solidFill>
            </a:endParaRPr>
          </a:p>
        </p:txBody>
      </p:sp>
      <p:sp>
        <p:nvSpPr>
          <p:cNvPr id="237" name="Text Placeholder 2">
            <a:extLst>
              <a:ext uri="{FF2B5EF4-FFF2-40B4-BE49-F238E27FC236}">
                <a16:creationId xmlns:a16="http://schemas.microsoft.com/office/drawing/2014/main" id="{33B68473-E2B9-497F-A1AA-89AB2FED3E14}"/>
              </a:ext>
            </a:extLst>
          </p:cNvPr>
          <p:cNvSpPr>
            <a:spLocks noGrp="1"/>
          </p:cNvSpPr>
          <p:nvPr>
            <p:custDataLst>
              <p:tags r:id="rId66"/>
            </p:custDataLst>
          </p:nvPr>
        </p:nvSpPr>
        <p:spPr bwMode="auto">
          <a:xfrm>
            <a:off x="5154613" y="8386763"/>
            <a:ext cx="566738" cy="3365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Calibri Light" panose="020F0302020204030204" pitchFamily="34" charset="0"/>
                <a:ea typeface="+mn-ea"/>
                <a:cs typeface="Calibri Light" panose="020F0302020204030204" pitchFamily="34" charset="0"/>
                <a:sym typeface="Calibri Light" panose="020F0302020204030204" pitchFamily="34" charset="0"/>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spcBef>
                <a:spcPct val="0"/>
              </a:spcBef>
              <a:spcAft>
                <a:spcPct val="0"/>
              </a:spcAft>
            </a:pPr>
            <a:fld id="{E5B05950-3881-4570-B813-6E671182C373}" type="datetime'I''''nf''''or''''mal''l''''''''''''y''''&#10;in''''s''ur''ed'''">
              <a:rPr lang="en-GB" altLang="en-US" sz="1100" smtClean="0">
                <a:solidFill>
                  <a:srgbClr val="404040"/>
                </a:solidFill>
              </a:rPr>
              <a:pPr/>
              <a:t>Informally
insured</a:t>
            </a:fld>
            <a:endParaRPr lang="en-GB" sz="1100" dirty="0">
              <a:solidFill>
                <a:srgbClr val="404040"/>
              </a:solidFill>
            </a:endParaRPr>
          </a:p>
        </p:txBody>
      </p:sp>
      <p:sp>
        <p:nvSpPr>
          <p:cNvPr id="257" name="Text Placeholder 3">
            <a:extLst>
              <a:ext uri="{FF2B5EF4-FFF2-40B4-BE49-F238E27FC236}">
                <a16:creationId xmlns:a16="http://schemas.microsoft.com/office/drawing/2014/main" id="{74C34C23-E946-463D-A1CC-E83E1C25BCDD}"/>
              </a:ext>
            </a:extLst>
          </p:cNvPr>
          <p:cNvSpPr txBox="1">
            <a:spLocks/>
          </p:cNvSpPr>
          <p:nvPr/>
        </p:nvSpPr>
        <p:spPr>
          <a:xfrm>
            <a:off x="2752725" y="7156450"/>
            <a:ext cx="2266950" cy="252413"/>
          </a:xfrm>
          <a:prstGeom prst="rect">
            <a:avLst/>
          </a:prstGeom>
        </p:spPr>
        <p:txBody>
          <a:bodyPr lIns="0" rIns="0" anchor="ct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r>
              <a:rPr lang="en-GB" sz="1200" b="1"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Remittances incidence (%)</a:t>
            </a:r>
            <a:endParaRPr lang="en-GB" sz="1100" b="1"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63" name="Text Placeholder 3">
            <a:extLst>
              <a:ext uri="{FF2B5EF4-FFF2-40B4-BE49-F238E27FC236}">
                <a16:creationId xmlns:a16="http://schemas.microsoft.com/office/drawing/2014/main" id="{8BB02232-B5D7-4EC3-B07A-8437866FEC93}"/>
              </a:ext>
            </a:extLst>
          </p:cNvPr>
          <p:cNvSpPr txBox="1">
            <a:spLocks/>
          </p:cNvSpPr>
          <p:nvPr/>
        </p:nvSpPr>
        <p:spPr>
          <a:xfrm>
            <a:off x="5049023" y="7156450"/>
            <a:ext cx="2266950" cy="252413"/>
          </a:xfrm>
          <a:prstGeom prst="rect">
            <a:avLst/>
          </a:prstGeom>
        </p:spPr>
        <p:txBody>
          <a:bodyPr lIns="0" rIns="0" anchor="ct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r>
              <a:rPr lang="en-GB" sz="1200" b="1"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Insurance incidence (%)</a:t>
            </a:r>
            <a:endParaRPr lang="en-GB" sz="1100" b="1"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64" name="Text Placeholder 3">
            <a:extLst>
              <a:ext uri="{FF2B5EF4-FFF2-40B4-BE49-F238E27FC236}">
                <a16:creationId xmlns:a16="http://schemas.microsoft.com/office/drawing/2014/main" id="{847578E4-4958-4C0C-BFF7-28DE6E48C402}"/>
              </a:ext>
            </a:extLst>
          </p:cNvPr>
          <p:cNvSpPr txBox="1">
            <a:spLocks/>
          </p:cNvSpPr>
          <p:nvPr/>
        </p:nvSpPr>
        <p:spPr>
          <a:xfrm>
            <a:off x="457984" y="7156450"/>
            <a:ext cx="2266950" cy="252413"/>
          </a:xfrm>
          <a:prstGeom prst="rect">
            <a:avLst/>
          </a:prstGeom>
        </p:spPr>
        <p:txBody>
          <a:bodyPr lIns="0" rIns="0" anchor="ctr"/>
          <a:lstStyle>
            <a:lvl1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n-lt"/>
                <a:ea typeface="+mn-ea"/>
                <a:cs typeface="+mn-cs"/>
              </a:defRPr>
            </a:lvl1pPr>
            <a:lvl2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539" kern="1200">
                <a:solidFill>
                  <a:schemeClr val="bg2"/>
                </a:solidFill>
                <a:latin typeface="+mj-lt"/>
                <a:ea typeface="+mn-ea"/>
                <a:cs typeface="+mn-cs"/>
              </a:defRPr>
            </a:lvl2pPr>
            <a:lvl3pPr marL="0" marR="0" indent="0" algn="l" defTabSz="646482" rtl="0" eaLnBrk="1" fontAlgn="auto" latinLnBrk="0" hangingPunct="1">
              <a:lnSpc>
                <a:spcPct val="100000"/>
              </a:lnSpc>
              <a:spcBef>
                <a:spcPts val="0"/>
              </a:spcBef>
              <a:spcAft>
                <a:spcPts val="171"/>
              </a:spcAft>
              <a:buClrTx/>
              <a:buSzTx/>
              <a:buFont typeface="Arial" panose="020B0604020202020204" pitchFamily="34" charset="0"/>
              <a:buNone/>
              <a:tabLst/>
              <a:defRPr sz="1197" kern="1200">
                <a:solidFill>
                  <a:schemeClr val="bg2"/>
                </a:solidFill>
                <a:latin typeface="+mn-lt"/>
                <a:ea typeface="+mn-ea"/>
                <a:cs typeface="+mn-cs"/>
              </a:defRPr>
            </a:lvl3pPr>
            <a:lvl4pPr marL="153938"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197" kern="1200">
                <a:solidFill>
                  <a:schemeClr val="bg2"/>
                </a:solidFill>
                <a:latin typeface="+mn-lt"/>
                <a:ea typeface="+mn-ea"/>
                <a:cs typeface="+mn-cs"/>
              </a:defRPr>
            </a:lvl4pPr>
            <a:lvl5pPr marL="363293" marR="0" indent="-153938" algn="l" defTabSz="646482" rtl="0" eaLnBrk="1" fontAlgn="auto" latinLnBrk="0" hangingPunct="1">
              <a:lnSpc>
                <a:spcPct val="100000"/>
              </a:lnSpc>
              <a:spcBef>
                <a:spcPts val="0"/>
              </a:spcBef>
              <a:spcAft>
                <a:spcPts val="171"/>
              </a:spcAft>
              <a:buClrTx/>
              <a:buSzTx/>
              <a:buFont typeface="Arial" panose="020B0604020202020204" pitchFamily="34" charset="0"/>
              <a:buChar char="•"/>
              <a:tabLst/>
              <a:defRPr sz="1026" kern="1200">
                <a:solidFill>
                  <a:schemeClr val="bg2"/>
                </a:solidFill>
                <a:latin typeface="+mn-lt"/>
                <a:ea typeface="+mn-ea"/>
                <a:cs typeface="+mn-cs"/>
              </a:defRPr>
            </a:lvl5pPr>
            <a:lvl6pPr marL="177782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6pPr>
            <a:lvl7pPr marL="2101065"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7pPr>
            <a:lvl8pPr marL="2424306"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8pPr>
            <a:lvl9pPr marL="2747547" indent="-161621" algn="l" defTabSz="646482" rtl="0" eaLnBrk="1" latinLnBrk="0" hangingPunct="1">
              <a:lnSpc>
                <a:spcPct val="90000"/>
              </a:lnSpc>
              <a:spcBef>
                <a:spcPts val="353"/>
              </a:spcBef>
              <a:buFont typeface="Arial" panose="020B0604020202020204" pitchFamily="34" charset="0"/>
              <a:buChar char="•"/>
              <a:defRPr sz="1273" kern="1200">
                <a:solidFill>
                  <a:schemeClr val="tx1"/>
                </a:solidFill>
                <a:latin typeface="+mn-lt"/>
                <a:ea typeface="+mn-ea"/>
                <a:cs typeface="+mn-cs"/>
              </a:defRPr>
            </a:lvl9pPr>
          </a:lstStyle>
          <a:p>
            <a:pPr algn="ctr"/>
            <a:r>
              <a:rPr lang="en-GB" sz="1200" b="1"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rPr>
              <a:t>Savings incidence (%)</a:t>
            </a:r>
            <a:endParaRPr lang="en-GB" sz="1100" b="1" dirty="0">
              <a:solidFill>
                <a:schemeClr val="tx1">
                  <a:lumMod val="75000"/>
                  <a:lumOff val="25000"/>
                </a:schemeClr>
              </a:solidFill>
              <a:latin typeface="Calibri Light" panose="020F0302020204030204" pitchFamily="34" charset="0"/>
              <a:cs typeface="Calibri Light" panose="020F0302020204030204" pitchFamily="34" charset="0"/>
              <a:sym typeface="Calibri Light" panose="020F0302020204030204" pitchFamily="34" charset="0"/>
            </a:endParaRPr>
          </a:p>
        </p:txBody>
      </p:sp>
    </p:spTree>
    <p:extLst>
      <p:ext uri="{BB962C8B-B14F-4D97-AF65-F5344CB8AC3E}">
        <p14:creationId xmlns:p14="http://schemas.microsoft.com/office/powerpoint/2010/main" val="10834136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THINKCELLPRESENTATIONDONOTDELETE" val="&lt;?xml version=&quot;1.0&quot; encoding=&quot;UTF-16&quot; standalone=&quot;yes&quot;?&gt;&lt;root reqver=&quot;25060&quot;&gt;&lt;version val=&quot;2830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d.&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14&quot;&gt;&lt;elem m_fUsage=&quot;6.22588950948828312448E+00&quot;&gt;&lt;m_msothmcolidx val=&quot;0&quot;/&gt;&lt;m_rgb r=&quot;40&quot; g=&quot;40&quot; b=&quot;40&quot;/&gt;&lt;m_nBrightness endver=&quot;26206&quot; val=&quot;0&quot;/&gt;&lt;/elem&gt;&lt;elem m_fUsage=&quot;1.44523196435322986986E+00&quot;&gt;&lt;m_msothmcolidx val=&quot;0&quot;/&gt;&lt;m_rgb r=&quot;25&quot; g=&quot;4D&quot; b=&quot;47&quot;/&gt;&lt;m_nBrightness endver=&quot;26206&quot; val=&quot;0&quot;/&gt;&lt;/elem&gt;&lt;elem m_fUsage=&quot;1.22564907229622921392E+00&quot;&gt;&lt;m_msothmcolidx val=&quot;0&quot;/&gt;&lt;m_rgb r=&quot;37&quot; g=&quot;71&quot; b=&quot;69&quot;/&gt;&lt;m_nBrightness endver=&quot;26206&quot; val=&quot;0&quot;/&gt;&lt;/elem&gt;&lt;elem m_fUsage=&quot;1.71353699208948551114E-01&quot;&gt;&lt;m_msothmcolidx val=&quot;0&quot;/&gt;&lt;m_rgb r=&quot;BF&quot; g=&quot;BF&quot; b=&quot;BF&quot;/&gt;&lt;m_nBrightness endver=&quot;26206&quot; val=&quot;0&quot;/&gt;&lt;/elem&gt;&lt;elem m_fUsage=&quot;1.68990348231128018064E-01&quot;&gt;&lt;m_msothmcolidx val=&quot;0&quot;/&gt;&lt;m_rgb r=&quot;F2&quot; g=&quot;F2&quot; b=&quot;F2&quot;/&gt;&lt;m_nBrightness endver=&quot;26206&quot; val=&quot;0&quot;/&gt;&lt;/elem&gt;&lt;elem m_fUsage=&quot;1.38128424489469742165E-01&quot;&gt;&lt;m_msothmcolidx val=&quot;0&quot;/&gt;&lt;m_rgb r=&quot;A6&quot; g=&quot;A6&quot; b=&quot;A6&quot;/&gt;&lt;m_nBrightness endver=&quot;26206&quot; val=&quot;0&quot;/&gt;&lt;/elem&gt;&lt;elem m_fUsage=&quot;1.33317410056244062266E-01&quot;&gt;&lt;m_msothmcolidx val=&quot;0&quot;/&gt;&lt;m_rgb r=&quot;7F&quot; g=&quot;7F&quot; b=&quot;7F&quot;/&gt;&lt;m_nBrightness endver=&quot;26206&quot; val=&quot;0&quot;/&gt;&lt;/elem&gt;&lt;elem m_fUsage=&quot;1.25141891367892554854E-01&quot;&gt;&lt;m_msothmcolidx val=&quot;0&quot;/&gt;&lt;m_rgb r=&quot;8D&quot; g=&quot;C6&quot; b=&quot;3F&quot;/&gt;&lt;m_nBrightness endver=&quot;26206&quot; val=&quot;0&quot;/&gt;&lt;/elem&gt;&lt;elem m_fUsage=&quot;1.14973101557563156527E-01&quot;&gt;&lt;m_msothmcolidx val=&quot;0&quot;/&gt;&lt;m_rgb r=&quot;59&quot; g=&quot;59&quot; b=&quot;59&quot;/&gt;&lt;m_nBrightness endver=&quot;26206&quot; val=&quot;0&quot;/&gt;&lt;/elem&gt;&lt;elem m_fUsage=&quot;9.17700901653947659353E-02&quot;&gt;&lt;m_msothmcolidx val=&quot;0&quot;/&gt;&lt;m_rgb r=&quot;19&quot; g=&quot;34&quot; b=&quot;30&quot;/&gt;&lt;m_nBrightness endver=&quot;26206&quot; val=&quot;0&quot;/&gt;&lt;/elem&gt;&lt;elem m_fUsage=&quot;9.00849595394557778327E-02&quot;&gt;&lt;m_msothmcolidx val=&quot;0&quot;/&gt;&lt;m_rgb r=&quot;11&quot; g=&quot;23&quot; b=&quot;21&quot;/&gt;&lt;m_nBrightness endver=&quot;26206&quot; val=&quot;0&quot;/&gt;&lt;/elem&gt;&lt;elem m_fUsage=&quot;5.23347633027360994995E-02&quot;&gt;&lt;m_msothmcolidx val=&quot;0&quot;/&gt;&lt;m_rgb r=&quot;5A&quot; g=&quot;CB&quot; b=&quot;F0&quot;/&gt;&lt;m_nBrightness endver=&quot;26206&quot; val=&quot;0&quot;/&gt;&lt;/elem&gt;&lt;elem m_fUsage=&quot;1.19725151825620327456E-02&quot;&gt;&lt;m_msothmcolidx val=&quot;0&quot;/&gt;&lt;m_rgb r=&quot;34&quot; g=&quot;98&quot; b=&quot;3A&quot;/&gt;&lt;m_nBrightness endver=&quot;26206&quot; val=&quot;0&quot;/&gt;&lt;/elem&gt;&lt;elem m_fUsage=&quot;2.46503470495807071317E-03&quot;&gt;&lt;m_msothmcolidx val=&quot;0&quot;/&gt;&lt;m_rgb r=&quot;D9&quot; g=&quot;D9&quot; b=&quot;D9&quot;/&gt;&lt;m_nBrightness endver=&quot;26206&quot; val=&quot;0&quot;/&gt;&lt;/elem&gt;&lt;/m_vecMRU&gt;&lt;/m_mruColor&gt;&lt;m_eweekdayFirstOfWeek val=&quot;1&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pEangYzRKNIods9tX8jMk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so96VBmK0EKgWeC0h5uLz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pQraSfPXpWTi2Kg__d8CF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QyzDr3c11pK13zg22y_qM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FBWyA_hq8lz.EQ_bAoY_l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MZL_zASSuub3eG00GoQG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wApDcUuK8j0RykgX77xEo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ZJUI76mcMV4uuIhsGrhLC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OsFfJD2b9AlhruBRDUvIc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7QKsPYGxoMsbZ90UnX0om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oO0E4utJPKNKCnYhnAka2Q"/>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7RbcC81BvSAIRs7q5_dk2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kwYRLVv7wjsWKdtbvu_GX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ZOenFFXtkRugNVyJScP3i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LjI2JC1Pj.aRvKZz8Wofe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ugV7nq3O0jpevyGCCf1ot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EMn30l86YdwevGu2HECv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DpLd5LymxLHlqMttxAvcx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aQrxnSOQLyLLIrl_BmCzm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Tu4z_wnWRgPtl7JNVz92u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y471rUBbFV.ImXf89I2R4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krVg8.oWSZPhbu6GsTOo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e5CptYpvjZY2gnMSHKNYF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KVkfRWwEW.5nfF873SCwj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KyX51xw_WK8e7WFBDLrbO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knc4IUBC_tMZW94WnNbUK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gN.uvCl8A2QDv9_C8.719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43HeWPYMsCvMEqflnp6ft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NjD9lE_aQfnmhVZKdZLsa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gX1KoCSCbofcnmkWm.16x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fNT0Hw3jj.J6Hdl57Gx_5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iBFhxCAKtVkfI9X7wqzNN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xic8RNo4__aP9am2FSd1H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sYMte6yUu_okLzxhc7HIZ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7xU26cShor0FaC_sfn18p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VRlQ3LLyfTa7HbVAIEs5v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JdPmF.Zsrl3p2BXd6F15B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78rUbRKixIGz_DJbHh.6i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2q.7sLrpb113pzUTHU1x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5ZoXhiE7ZdLV9IpWZLLEb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eKDKWe69l6HQtzGujtPo9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aKazp5GM3q1P_1kDMQiC5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fSEmGXBcT9Uphdazz_WFJ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Ogslu7tJ06TVTaD21eWUl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l6n9OAP7wjQFPN5v0LM4L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XC9WUMDeeL9n9pfx2uqzZ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DoaZJE5IgcZlJcQGT.4Ou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csibZVvJ0gtJrRONQyETU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QDwwtFiQCwsxOMQ21y0e5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EjPDPTQNJwR6HLRO8CcFY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Wnc8EsUpSHJ.vqjHjfNtXg"/>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802XXBpdch_KJJj70izf.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lfE_aP9mnBZk140U8N7my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gHmB9g9N2ZlAbtsW5wFEvw"/>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9TIfqzZcyEg1spXVERKn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6Etoyz8g1G50zKV0dPhl1w"/>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Fedn1SbGBPYPuum0I9G46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0kyQmfSa5lD7Xa95WfSvN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MatDjiWWs20lcqkm4Ed8yg"/>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v_4PZ8651USfA_3Cpw2ff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7f3Dh6R62VTSTub1hDul4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oYcN71IYezIddt9t1bxPFw"/>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kmtwYHAhhudN8mA193A0M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AtFQOix6jMH7_cVwbroDF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9GsEr9AFNZxgjdw61D7dB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zb_5I55rUhCSj9P5Iv38Jw"/>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OllQqiTlLxHQWoXGu8cCE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n15sYSLOFou.xRkmM5KbA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WZ5y7J4Z4Hbebwmd2QJa0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z.EHJGqpV.R6OroRpi67e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XyL5gEoY7x0qQaeNPmi.vg"/>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o.lCv3Te3_jXkN0yvp1FJg"/>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JCIczhGEoHBiw2o_mTIdn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v7K2ghdV4DsyQVzbpsb8Rg"/>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_xTEuJa13q3wWmt8vYIFGw"/>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_F1L_OqK09Fn3D4X7oZQz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doFRpM4yQq_eb6vOfd66KA"/>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yVy9RDwXBjVwN4PJxSRBO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fdYYWxWir5DvfjRCqVq6y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U3K_GuV2Sz.eTkFkl1cdYQ"/>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53ODKgTvmUT6bMhuEub3H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rs586wcSrilrBnIBbIHuF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Dr_6.YBt6W.wP2.xqRvG8g"/>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j9ZYEHIpVa0qQkq.rFk1s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2EjChu.dhC3Ex7Q97VndgA"/>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vNsbzT7AvFazowWWLTmK3A"/>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xupSt93H_hJIvXmXcNoxcg"/>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bxrhp.wJ8srn0uynCnTOFw"/>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90MKAtBvoaz6ek7AnHct_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NHnmRMKErOKrciYLUNBtS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tzvPAb1uSoo0eK4dwLNuA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LRNvii9wZJvMu7wVuQlD8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BLHX0cAfNZO71v_eID7Rg"/>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Fx4s3K9Cyzc.Rvzt_34Ph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rXtnZvlF_atDtNh3xheA.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eTdwztBMGMw3161Gnc7r0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j09E7B60B1JXtFWt4128WA"/>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YDVulaya04taT61fKkHj.w"/>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EoSTwLfwIbJ6_FTeU8FoYA"/>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byyW8TEWki4qBux0FHPZS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J0pTZCN4EL86oZzIflyptQ"/>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6qsmqOa1DnWjq8bCyhxjZ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UwexLmxOOB.5hqfCwHOouQ"/>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3v_OjiM3nWN1JqlTNG8Zu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39ZZKcN77d7e.26kYTZvd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jcD.n2M_tIF1gC8U39xM7A"/>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oxbMPvnu0uSgU4br1czbl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niMq3PkMdV.QclKgOXH1i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7IOr58QbNtnXSijYlfIRew"/>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ypci3lVFlbESJxtLcH8Ufg"/>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jngW1olYRz.WKTXvS4odE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poZzq.RR3f1jpV8sprQsKA"/>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xSTs2hFdlxi_d76as6lK0A"/>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3DCx_WIcvefY0noneevejg"/>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lSNFdZrVopXrfAb19Q3yg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1TNwdsmi9RarMdQrVXaFRQ"/>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_r9RXCbhZL5x4YPtJpx5dg"/>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TaBboqkkCewi.l9N2MASc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wPYLngjtjmhq4boTafafYg"/>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wOoDoM_5.iTEw2zKD8dUMQ"/>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Tug5vzOrk6KgxZm1lAiSGQ"/>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DCC2fUPrvc3rkCd6uPUQr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_5Db1YecPHz0H6G_A3DaYA"/>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bTRlaG65Q8Jrc6VzsCBafw"/>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sfDNwGAQhZBJj2PN4dOP8A"/>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3GkafFQQY6MKvnsbb9DlD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5rXt70vn_xqfVnEkTm5MUQ"/>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WIF7TzhZII.XNWRAPwv7Nw"/>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jot_HdCpPqnx5mxgzTpwqQ"/>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MT6TBaLBB2_DGOu5QqJQQw"/>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X8TNA5OAY1qPfVzwRIXq6w"/>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8GWfl5a5hSG4nL2mEt_T4w"/>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tby.VtLSmYSkqyyYQHNauw"/>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Bo9NkEfTfwSl4L6dmqm0Jg"/>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RVSrhGoSPh0xiY7KDjgBdw"/>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kfacVdvIaBSOooD3AOmG6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789G3h6JgNmN2eTlg3SDbA"/>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oOtjBmAQqdm_uBNdBcNJwQ"/>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tAHDKrYtQw_HfP4g4d9vBw"/>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o8WETQ3rcCvZINmQU3rzyA"/>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OwMxk6AvF6L5hDui5QTfB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saQ0I.AR_Oi5NRZUhrYWSA"/>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KKjiWViT1Hc1RJ82tQ_12w"/>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DIWWUUz0BxlKkIP.x9cq5Q"/>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Aub5KU6WgCKCBoq35yoGyw"/>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ddh2PimDlRHIA.UOokoUdA"/>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FiN1qe4nXsHsIeK3v5ovB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AnycHQxBtwdP2ApjZPjrrw"/>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bu1BjfDeiSqcrTPdcUwR6A"/>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jDvcs.L81pFvqbaeWoeqew"/>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RkiKgbtIhvcPVDeuUBgmsQ"/>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BXoUp77GBAatH1vpioXYhQ"/>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hXr.6nos_uckzdF8V5mi7A"/>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zcph.sgAubLJaSUJFyOWYg"/>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qGEXrBkjYBZipEF.jpt.PQ"/>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iuBanilAqLbsZiCBNChVDQ"/>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nB24s7kiCGIFRVPQmAzc2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SVHl9BCzxlTveG6PeOZf7Q"/>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IhICN2jGONvJ5rdIpJ8GWg"/>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OJq3Vf9VHPj7hnDrLxCxDA"/>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UZ13S.NO5sYLaXI_mNeF1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nxJWlkhuKOK9_WvzGZ4xdg"/>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vK4Fp95PLPI3zouHlNmWCQ"/>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Kiq6DeXOs902UZrnpjcNVg"/>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icw90bcqFyMLNiYvzns3OA"/>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Gxetj0JVvovWVp3es7pxVw"/>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n10T72viCNsFRjxKA1_WRQ"/>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P3ja0YKBvngCVsHbtD4F0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c3hjWaMo3bq6dAC1NtwJng"/>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pNAA8NdKdUQuimqIYz18.Q"/>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oXcr97sFf1a8oL24rI_vvQ"/>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Qfr02jT..JGnr88I4fiJuA"/>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FjBfcpZPBZSa.BLCFoOsbQ"/>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5uV840vm9iVuqZnOnWSN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mE89c6qZYcuUGvypQKCEgw"/>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D7JVRRa78mzENU7vIeHK4w"/>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Ql8sXWuCM9dHlHcItf_20w"/>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z4UpDMEnZn_WPTLRBDHZ7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nXcRDV1kcLH1ZXp3SLhjI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mbRsP94cRToNJWGeywRz0g"/>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xUX.Qx8HY8bWOCG02UTfdw"/>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z1kVzC6.i4d09VufBx_KQA"/>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SuUmX5TnwMf_EX6fC9z4j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BXWP5EMXA1EmfLvGqiZaDw"/>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Klf8Cp5hpAS7MieqB69XfQ"/>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FumKb9ydzuxxZx_78IypfQ"/>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R43IdWJlOD2o893S975KZ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3Kk26vqHDo4jqhJbw0S0v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i4O4ViXHDzUlAkYPAzayKQ"/>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10TDfvUKilZX2t83NC5Qpw"/>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4QVrxA.SZNAgvrwgMNP2jA"/>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Ccxavs9T6QmEz3qY.wGwBg"/>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GzLG4RxjGrc0o5il2Rrvtg"/>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wKLhq6t5FgaIWykA15mzoQ"/>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h2MpZUXsZi_HMoSfT1ric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vzvyBfUnU7YEFJ5MSukfhQ"/>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QoFoiHMZ1eC7Gul_NoMSpw"/>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lIiwy2RjbYTpocvNMJ2CQw"/>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ODmNn5miqZbKHCO5zwnjb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sreBM9q0G8vIY_VQYh5ohw"/>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pO2cURoAVuxWgkKJRZe3XA"/>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OjOQFHvLfwdPubqN7QC2ug"/>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sVBQP8IcW.0o1VB26z0ANA"/>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nMvHZ54KWv03W9N4V3K_ew"/>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jMTPRMFVRCBiwz2j3m0HnQ"/>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uZXMzhU3LjOH2oraPzkzb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k.3SMFMWO3x_yNPdtB.Fb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nGOFtr9myW_4TRRIMIj7cg"/>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yEOvcPlUC1kBYlu98baofg"/>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TnqU8RBRAfbhEXdQj37HGQ"/>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Ac89J88imHoXwLbnDPGU3Q"/>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APz82at0o8i509eTu2T_Tw"/>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6d3N1QuuojRQ7XfTyqEE6w"/>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cbqHGnIoxR6pM.eBXc4a6g"/>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2pm.hmpqViO3ydJTy5yVig"/>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Pc6ah3zzhLchte4vhjTGsQ"/>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53dA2dEWU474KOp0_GIM4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1qOpe_YFx6IKJ6ur_h3xPQ"/>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GLVD24Fw1l.JA1CIsv33bw"/>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y3Ny0AjocDgYxDAOMf_6RQ"/>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nJvbKuZlpU7DlvMWUOZoXQ"/>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9mTJq1HQZeNk3.2XMet22g"/>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Kk1xvVuX9PiBiSm3wsh7zg"/>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susc28Hl7lFSMPT.dnwTKw"/>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i3JQxp8Em75ejwjJt95WAA"/>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9KZuFz7G3oHo2RXVy9nyXQ"/>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lsSjnftLQtP039Pdr1lAhw"/>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d8SQwrm6o3jb_39iaLfBq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V2xGA5JIhT2xl7OPXKxVdg"/>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gr1.Y0KVT0uxHYOijY6rNQ"/>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1TB0HAfuf0NRKKznF.44qg"/>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NlFfyAVPdOzxarDsNYfoVQ"/>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ghrtERkwUC3bGSdp2e4fJw"/>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GMZ1vCyLUfnPKPB_1jYFOg"/>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7FTOr2k5Y5KHzzPqW_XmzA"/>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U7G62nTdLfdXUhrBBiWi.Q"/>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fzjw9RZtPsWsX_P4pN3MRw"/>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GJOhw7Opz65emGvK._dL0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_I8dhhliEMvR_qjIO2JpXQ"/>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uIvP4lozGkVPhNvsDUfGWA"/>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OZqTFG99FCBGtQyuz6bCS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mc4keQXDMlJJliwr9mnbEA"/>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H41H7AS5Yv.cvvPARd9mhQ"/>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eGrO7AJppj7VsHgOhDrtlQ"/>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Yiem4YYxGf6l40or78BWHw"/>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fYfiXgwK8oQHdKrG1vlOWg"/>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86olu6V_jySFcamq.0nC_g"/>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tPGHdbghT3pS_PQpNApze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MtZFK6tsTLhpSN8soyVHbA"/>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TwSE.v8xRNFZh_2QQdVLgw"/>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S8qWADg0VEdZwxV52vrqhA"/>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xkL0AUjxzOnHJRVpmLhnvQ"/>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V0iUr6jiMtx1IYRXmy1P4w"/>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J27kr6VbZRcx3.LQYtATPQ"/>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cFSZJt.nf4fJm44uo5f9ZA"/>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Z16pyY6ePw5RUSbnl72fEw"/>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bufRZO9MqHgGIfqWV.ee3A"/>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Am6nKiFyU_TmDRBARLCWj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Ccxavs9T6QmEz3qY.wGwBg"/>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XhbsbAdhDv6wCoTttjeFkg"/>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L4dSfrW4rXRka2qt9EaFQA"/>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AcN8wld3uXj1R.mbyG6Mgw"/>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sxiR7AmoKO5ppgjjkTOOdQ"/>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POl0HhXgdH.lQoXCywJomw"/>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mUv6t2wP0QQ8C.1z2EjJgg"/>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n6575UtXnsKfGEVhitpskw"/>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Td9BtQ4steBgeNBCNKHUN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UgAAr.yqM86xBxKBVuJfvw"/>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wS8K6PL0hB0sjL180bLpgQ"/>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1fkSf7qx22FLroZmio1nFg"/>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eWB39NGi3enS0_cfESwTaw"/>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LP_K.BPnjabV8YtSqCt8Bw"/>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onJ8jJ3TfLE2Kgt1YY.rsA"/>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OducVrsKaBmjSkZFECpUWg"/>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L3Wio7sizOLUp0iY4d5rS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hbB3Wrls4oCTwMgFu9Dagw"/>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4WJQBf6J_FMLWBzBn2zbD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XUIxZxI6FacFJsjvdekqGQ"/>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ODBWzlgtal6ngaZ1QF8xiA"/>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OREVjuF_R5now0.84ONW5Q"/>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eLm6pNRKgI3oMbxed35oxg"/>
</p:tagLst>
</file>

<file path=ppt/tags/tag374.xml><?xml version="1.0" encoding="utf-8"?>
<p:tagLst xmlns:a="http://schemas.openxmlformats.org/drawingml/2006/main" xmlns:r="http://schemas.openxmlformats.org/officeDocument/2006/relationships" xmlns:p="http://schemas.openxmlformats.org/presentationml/2006/main">
  <p:tag name="VCTCREATESHAPEHANDLED" val="0"/>
  <p:tag name="THINKCELLSHAPEDONOTDELETE" val="tg0OQmbic1OD6U6Y_rFXpcA"/>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xGhff3Ta9zRgn0QbN4ddKg"/>
</p:tagLst>
</file>

<file path=ppt/tags/tag376.xml><?xml version="1.0" encoding="utf-8"?>
<p:tagLst xmlns:a="http://schemas.openxmlformats.org/drawingml/2006/main" xmlns:r="http://schemas.openxmlformats.org/officeDocument/2006/relationships" xmlns:p="http://schemas.openxmlformats.org/presentationml/2006/main">
  <p:tag name="VCTCREATESHAPEHANDLED" val="0"/>
  <p:tag name="THINKCELLSHAPEDONOTDELETE" val="t8IqzZr0UnZXHZ_8mB.Sfcw"/>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lDUjIkZZdjgjgiVSSmKnpQ"/>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S2fTLFrZEzcGXtu6mwf.iQ"/>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1tMS7KW3Znoy5w01xMj_e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p6fOCnRV2jFE0XUGx2nhaQ"/>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S91t67SMnvLr9B_HZXBwQw"/>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7YYzoWt0ksoOsYmeBtGBDQ"/>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hCtuiQcCx9qlMlRCIW6ycA"/>
</p:tagLst>
</file>

<file path=ppt/tags/tag384.xml><?xml version="1.0" encoding="utf-8"?>
<p:tagLst xmlns:a="http://schemas.openxmlformats.org/drawingml/2006/main" xmlns:r="http://schemas.openxmlformats.org/officeDocument/2006/relationships" xmlns:p="http://schemas.openxmlformats.org/presentationml/2006/main">
  <p:tag name="VCTCREATESHAPEHANDLED" val="0"/>
  <p:tag name="THINKCELLSHAPEDONOTDELETE" val="tw9Fjf0r4XUCOJ5DsGhTaJw"/>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1YQqUvSVNN7bNjYHifnaIw"/>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Bve1zya_RD.x.MFy8_eLHw"/>
</p:tagLst>
</file>

<file path=ppt/tags/tag387.xml><?xml version="1.0" encoding="utf-8"?>
<p:tagLst xmlns:a="http://schemas.openxmlformats.org/drawingml/2006/main" xmlns:r="http://schemas.openxmlformats.org/officeDocument/2006/relationships" xmlns:p="http://schemas.openxmlformats.org/presentationml/2006/main">
  <p:tag name="VCTCREATESHAPEHANDLED" val="0"/>
  <p:tag name="THINKCELLSHAPEDONOTDELETE" val="t80aenE1dfWeI7uuseUj23Q"/>
</p:tagLst>
</file>

<file path=ppt/tags/tag38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djRLQCC9wyrwBcMhYc5xCw"/>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eCbhztBaUSF08BdXf1u3Ag"/>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aFgdp_asWf267.00fZI.fg"/>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Jpv.OZOtLCva4Dr5PHc8g"/>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K31JLm010fKu9FahO4Tb7A"/>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GKsAcmItbQ19J36l5iHLUA"/>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k7vj1fP5jUUkqcJlYROAxg"/>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JsNoTeolEJ1M6yZDUV0OIw"/>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AJEj0Xst42TU9BDdMrrZ0w"/>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8nHnJASZhNehuuCR9w2Sw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FW91WIfQo4cnVOXqVVluzQ"/>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De_q5zmL310lz1VIZK2PDA"/>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FPqkouEF6.rGkZwU_2DkfA"/>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xHr2t4wq.clI278eGW4lLQ"/>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S5b5t6J6yU85cjVVDSvjTw"/>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c9ekdgy_sTxtolMhlTqhcQ"/>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9UTI_e5r_OzCfCxsSIKLug"/>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KlBZJ1ltzSaQNLcJBZtptQ"/>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XttN9nzNb8pTyCj1B26djQ"/>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viiRLncpFGxCX0HWhy0Tx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usaNNGS1uGX6ATgmNW_yQg"/>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_DbEogDKg144Sz66ILearA"/>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IeyOza9HpqUOgmqK6RwH2Q"/>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J2ciuf1GxKnRulWAPFxufA"/>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h1mtxDnkoggKYP27vR02Fw"/>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b5R0j0Lj7NHXpcUiP0oG8A"/>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LM8WqJz_FHwim7YTzQGhNQ"/>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p09W3i2p3glELwyHtG70CA"/>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mf6eIiljB2LDHwxPSLJuww"/>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GWga34uGwDK1sTNEcuT_7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P9XDPhreEitkDvLyWQY8wQ"/>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UCrF6p0LvXum1oN6NrxizA"/>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KuLNEBwULtwZ54wpqI1ECg"/>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iPfTaouBFZdNtc_i80psqA"/>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VD5DCd6EKiEyZFafdXbaew"/>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4koqdycLVHnVnLod68hafQ"/>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b3nnNYUqSaCIxHTvfz0trQ"/>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AMWUtQTG3KI0hruivEbSAQ"/>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nd0tkBAprh8U5bxfHbo3_g"/>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dmPUDcdUY5MIpeafIcSZv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1k0TIhO4Xh3lVjYh.LVcL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rPrH0UVCYTKE7GeOfCpq7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iaIqDQ5v0ey.1HUpzlDA9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eoM0okWB9rSIgF0jqnZYs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AVjjx9rmN1qGzkLDddglM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jjJTkAFqGpQVB4MBC5KPk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IL67yK3ltMsQGAEX0gtoN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tUX5t.RoIUgM48rf1dyKB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cZkZ4HUhHNVQZWibNmwjB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ND_FmxTFLGGqtDy_fbRjU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3PrMaVeh949Xq03_tXaTB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SMSlnqv9n4ScLz3T577hp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B6lKu6w.Lgr3IVn6gSQGI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VnunSNgjFStU9RTqljebV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yxureEYPUQF5WxqkK3yHR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rFioXvShXyIP7zr_XtEbD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z8U7CwB0Fa5O3uD9aAuUv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RLsT46Xr6vKk7fFqZWmI6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nGkx2bGt8Y54SeYscdDPx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EvBLp4e_CDWREgkhguhK1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um7IEgw.FyakqsJtlgpFE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1lEf1k.F_n0WFG.oGkjCy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9PG2iWkjzLWdKxC_Bbjkn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GwGWOYLOV5gIz7UJoO9rn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wRgy749II96gKxUpezk7v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IGNAPTzGQDM_EWZRmV95U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SoLk69tgWsBTTbhfDTNLW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AiQDfu2..enZMNQU1dBjs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Lxb8j0.wFAgxT7uGjLaMk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D_kZZipDaFO0TEpaNv7qM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pGn8qAfwjML7huxzeJRme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CTSCYwUPG._OzWeMkWtlW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ygAkBhH8Qc_gNnVq52NsV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vl3b.0boBMdIGdsR3WvE5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xb6bqZrFEriOSV5.WInRD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CQvZe.jjq0U55EhQxy1jJ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3VEANBldOEj1MiqLcjA.9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QHiX8h7.EDqOVq0nRUAmx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ePxHXzlhWlcBf23oLdfyf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OFZv6MOH1FixvGYcIN71D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EP2XAylMWT2pXQq3UIryA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QHBQglXX_C9NJQVox.gvR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Wkll_aGQcK6.ijz1PbHUS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NUGKsW2rESpqtgULtrWlV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35EgUqsEvGVa.SJBg.0FW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S6xcbyfSPIcvy.m6PPdQt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lJywkOY6vZTJFK747ORve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_ZaHyiIL1zEfPTTwFyrcIQ"/>
</p:tagLst>
</file>

<file path=ppt/theme/theme1.xml><?xml version="1.0" encoding="utf-8"?>
<a:theme xmlns:a="http://schemas.openxmlformats.org/drawingml/2006/main" name="1_EY Report Template">
  <a:themeElements>
    <a:clrScheme name="EY Knowledge Report">
      <a:dk1>
        <a:srgbClr val="000000"/>
      </a:dk1>
      <a:lt1>
        <a:srgbClr val="FFFFFF"/>
      </a:lt1>
      <a:dk2>
        <a:srgbClr val="FFE600"/>
      </a:dk2>
      <a:lt2>
        <a:srgbClr val="2E2E38"/>
      </a:lt2>
      <a:accent1>
        <a:srgbClr val="2DB757"/>
      </a:accent1>
      <a:accent2>
        <a:srgbClr val="27ACAA"/>
      </a:accent2>
      <a:accent3>
        <a:srgbClr val="188CE5"/>
      </a:accent3>
      <a:accent4>
        <a:srgbClr val="3D108A"/>
      </a:accent4>
      <a:accent5>
        <a:srgbClr val="FF4136"/>
      </a:accent5>
      <a:accent6>
        <a:srgbClr val="FF6D00"/>
      </a:accent6>
      <a:hlink>
        <a:srgbClr val="747480"/>
      </a:hlink>
      <a:folHlink>
        <a:srgbClr val="747480"/>
      </a:folHlink>
    </a:clrScheme>
    <a:fontScheme name="Custom 3">
      <a:majorFont>
        <a:latin typeface="EYInterstate Light"/>
        <a:ea typeface=""/>
        <a:cs typeface=""/>
      </a:majorFont>
      <a:minorFont>
        <a:latin typeface="EYInterstate"/>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t"/>
      <a:lstStyle>
        <a:defPPr algn="l">
          <a:defRPr sz="1200" dirty="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ctr">
        <a:noAutofit/>
      </a:bodyPr>
      <a:lstStyle>
        <a:defPPr algn="l">
          <a:spcAft>
            <a:spcPts val="200"/>
          </a:spcAft>
          <a:defRPr sz="1200" dirty="0" smtClean="0">
            <a:solidFill>
              <a:schemeClr val="bg2"/>
            </a:solidFill>
            <a:latin typeface="EYInterstate Light" panose="02000506000000020004" pitchFamily="2" charset="0"/>
          </a:defRPr>
        </a:defPPr>
      </a:lstStyle>
    </a:txDef>
  </a:objectDefaults>
  <a:extraClrSchemeLst/>
  <a:extLst>
    <a:ext uri="{05A4C25C-085E-4340-85A3-A5531E510DB2}">
      <thm15:themeFamily xmlns:thm15="http://schemas.microsoft.com/office/thememl/2012/main" name="EY_Knowledge_A4_Portrait_21122017_AV4" id="{6AE9FFD6-ABB9-5340-A483-A5A257CE89F1}" vid="{3C3E2D7D-3B76-4945-B32E-BD23382850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EY_Knowledge_A4_Portrait_21122017_AV4</Template>
  <TotalTime>0</TotalTime>
  <Words>10311</Words>
  <Application>Microsoft Office PowerPoint</Application>
  <PresentationFormat>Custom</PresentationFormat>
  <Paragraphs>1194</Paragraphs>
  <Slides>32</Slides>
  <Notes>32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0" baseType="lpstr">
      <vt:lpstr>Arial</vt:lpstr>
      <vt:lpstr>Calibri</vt:lpstr>
      <vt:lpstr>Calibri Light</vt:lpstr>
      <vt:lpstr>EYInterstate</vt:lpstr>
      <vt:lpstr>EYInterstate Light</vt:lpstr>
      <vt:lpstr>Wingdings</vt:lpstr>
      <vt:lpstr>1_EY Report Template</vt:lpstr>
      <vt:lpstr>think-cell Slide</vt:lpstr>
      <vt:lpstr>FSDMoç STRATEGIC PLAN 2020-25</vt:lpstr>
      <vt:lpstr>PowerPoint Presentation</vt:lpstr>
      <vt:lpstr>CEO’S NOTE</vt:lpstr>
      <vt:lpstr>MOZAMBIQUE SOCIAL AND MACRO-ECONOMIC ENVIRONMENT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2018-12-20T17:10:49Z</dcterms:created>
  <dcterms:modified xsi:type="dcterms:W3CDTF">2021-03-17T09:18:56Z</dcterms:modified>
</cp:coreProperties>
</file>